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8" r:id="rId10"/>
    <p:sldId id="266" r:id="rId11"/>
    <p:sldId id="267" r:id="rId12"/>
    <p:sldId id="263" r:id="rId1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46F6-F79D-452D-833C-BAF747BADAD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444F-7592-401A-A26D-EB7360372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444F-7592-401A-A26D-EB7360372B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454DD2-1377-4219-94C7-CE3284521D9D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C3B5B1-2C86-4C3F-B2E1-601C07C80A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54;&#1083;&#1103;\Desktop\&#1056;&#1072;&#1087;&#1091;&#1085;&#1094;&#1080;&#1083;&#1100;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9"/>
            <a:ext cx="8458200" cy="25202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6000" b="1" i="1" dirty="0" smtClean="0"/>
              <a:t>Техники Активного слушания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068960"/>
            <a:ext cx="8458200" cy="2808312"/>
          </a:xfrm>
        </p:spPr>
        <p:txBody>
          <a:bodyPr anchor="t">
            <a:normAutofit lnSpcReduction="10000"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Семинар – практикум для педагогов ДОУ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Подготовила педагог-психолог</a:t>
            </a:r>
          </a:p>
          <a:p>
            <a:pPr algn="r"/>
            <a:r>
              <a:rPr lang="ru-RU" dirty="0" err="1" smtClean="0"/>
              <a:t>Новотельнова</a:t>
            </a:r>
            <a:r>
              <a:rPr lang="ru-RU" dirty="0" smtClean="0"/>
              <a:t> О.М.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Результаты применения Активного слушания:</a:t>
            </a:r>
          </a:p>
          <a:p>
            <a:r>
              <a:rPr lang="ru-RU" sz="2500" i="1" dirty="0" smtClean="0"/>
              <a:t>У взрослого:</a:t>
            </a:r>
          </a:p>
          <a:p>
            <a:r>
              <a:rPr lang="ru-RU" sz="2400" dirty="0" smtClean="0"/>
              <a:t>-- Собеседник начинает относиться к Вам с большим доверием</a:t>
            </a:r>
          </a:p>
          <a:p>
            <a:pPr>
              <a:buFontTx/>
              <a:buChar char="-"/>
            </a:pPr>
            <a:r>
              <a:rPr lang="ru-RU" sz="2400" dirty="0" smtClean="0"/>
              <a:t>- Рассказывает Вам гораздо больше, чем стал бы рассказывать в обычной ситуации</a:t>
            </a:r>
          </a:p>
          <a:p>
            <a:pPr>
              <a:buFontTx/>
              <a:buChar char="-"/>
            </a:pPr>
            <a:r>
              <a:rPr lang="ru-RU" sz="2400" dirty="0" smtClean="0"/>
              <a:t>- Вы получаете возможность понять собеседника</a:t>
            </a:r>
          </a:p>
          <a:p>
            <a:endParaRPr lang="ru-RU" sz="2400" dirty="0" smtClean="0"/>
          </a:p>
          <a:p>
            <a:r>
              <a:rPr lang="ru-RU" sz="2500" i="1" dirty="0" smtClean="0"/>
              <a:t>У ребенка:</a:t>
            </a:r>
          </a:p>
          <a:p>
            <a:pPr>
              <a:buFontTx/>
              <a:buChar char="-"/>
            </a:pPr>
            <a:r>
              <a:rPr lang="ru-RU" sz="2400" dirty="0" smtClean="0"/>
              <a:t>- Ослабевает или вовсе исчезает отрицательное переживание ребенка</a:t>
            </a:r>
          </a:p>
          <a:p>
            <a:pPr>
              <a:buFontTx/>
              <a:buChar char="-"/>
            </a:pPr>
            <a:r>
              <a:rPr lang="ru-RU" sz="2400" dirty="0" smtClean="0"/>
              <a:t>- Ребенок, убедившись что взрослый его слушает, начинает рассказывать о себе все больше и больше</a:t>
            </a:r>
          </a:p>
          <a:p>
            <a:pPr>
              <a:buFontTx/>
              <a:buChar char="-"/>
            </a:pPr>
            <a:r>
              <a:rPr lang="ru-RU" sz="2400" dirty="0" smtClean="0"/>
              <a:t>- Ребенок сам продвигается в решении своей проблемы.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апунциль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42646"/>
            <a:ext cx="8424936" cy="631870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3120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3" name="Рисунок 2" descr="6809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6966" y="0"/>
            <a:ext cx="4467034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98072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/>
              <a:t>Активное слушание </a:t>
            </a:r>
            <a:r>
              <a:rPr lang="ru-RU" sz="3600" dirty="0" smtClean="0"/>
              <a:t>– это слушание, </a:t>
            </a:r>
            <a:r>
              <a:rPr lang="ru-RU" sz="3600" dirty="0"/>
              <a:t>с правильной внутренней и внешней активностью. Активное слушание помогает </a:t>
            </a:r>
            <a:r>
              <a:rPr lang="ru-RU" sz="3600" dirty="0" smtClean="0"/>
              <a:t>установить контакт и расположить к себе собеседника, понять </a:t>
            </a:r>
            <a:r>
              <a:rPr lang="ru-RU" sz="3600" dirty="0"/>
              <a:t>его точку зрения - и при необходимости повернуть ее в нужную </a:t>
            </a:r>
            <a:r>
              <a:rPr lang="ru-RU" sz="3600" dirty="0" smtClean="0"/>
              <a:t>сторону.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/>
              <a:t>Несколько правил активного </a:t>
            </a:r>
            <a:r>
              <a:rPr lang="ru-RU" sz="4800" b="1" i="1" dirty="0" smtClean="0"/>
              <a:t>слушания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51837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Доброжелательный </a:t>
            </a:r>
            <a:r>
              <a:rPr lang="ru-RU" sz="2800" dirty="0"/>
              <a:t>настрой. Спокойно реагировать на все, что говорит собеседник. Никаких личных оценок и замечаний к сказанному</a:t>
            </a:r>
            <a:r>
              <a:rPr lang="ru-RU" sz="2800" dirty="0" smtClean="0"/>
              <a:t>.</a:t>
            </a:r>
          </a:p>
          <a:p>
            <a:pPr marL="514350" indent="-514350">
              <a:buFontTx/>
              <a:buAutoNum type="arabicPeriod"/>
            </a:pPr>
            <a:r>
              <a:rPr lang="ru-RU" sz="2800" dirty="0"/>
              <a:t>Не устраивать расспросы. Строить предложения в утвердительной форме.</a:t>
            </a:r>
          </a:p>
          <a:p>
            <a:pPr marL="514350" indent="-514350">
              <a:buFontTx/>
              <a:buAutoNum type="arabicPeriod"/>
            </a:pPr>
            <a:r>
              <a:rPr lang="ru-RU" sz="2800" dirty="0"/>
              <a:t>Делать паузу. Давать собеседнику время подумать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Не</a:t>
            </a:r>
            <a:r>
              <a:rPr lang="ru-RU" sz="2800" dirty="0"/>
              <a:t> бойтесь делать ошибочные предположения насчет испытываемых собеседником чувств. Если что не так, собеседник поправит вас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5. Зрительный </a:t>
            </a:r>
            <a:r>
              <a:rPr lang="ru-RU" sz="2800" dirty="0"/>
              <a:t>контакт: глаза собеседников находятся на одном уровне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6. Если </a:t>
            </a:r>
            <a:r>
              <a:rPr lang="ru-RU" sz="2800" dirty="0"/>
              <a:t>вы понимаете, что собеседник не настроен на разговоры и откровенность, то оставьте его в покое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/>
              <a:t>Приемы активного слушания</a:t>
            </a:r>
            <a:endParaRPr lang="ru-RU" sz="4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1. </a:t>
            </a:r>
            <a:r>
              <a:rPr lang="ru-RU" sz="2800" dirty="0" smtClean="0"/>
              <a:t>Кивание</a:t>
            </a:r>
            <a:r>
              <a:rPr lang="ru-RU" sz="2800" dirty="0"/>
              <a:t> (но не в режиме китайского болванчика).</a:t>
            </a:r>
          </a:p>
          <a:p>
            <a:r>
              <a:rPr lang="ru-RU" sz="2800" b="1" dirty="0" smtClean="0"/>
              <a:t>2. </a:t>
            </a:r>
            <a:r>
              <a:rPr lang="ru-RU" sz="2800" dirty="0" smtClean="0"/>
              <a:t>Использование </a:t>
            </a:r>
            <a:r>
              <a:rPr lang="ru-RU" sz="2800" dirty="0"/>
              <a:t>междометий «да», «ага», «угу» и пр.</a:t>
            </a:r>
          </a:p>
          <a:p>
            <a:r>
              <a:rPr lang="ru-RU" sz="2800" b="1" dirty="0" smtClean="0"/>
              <a:t>3. </a:t>
            </a:r>
            <a:r>
              <a:rPr lang="ru-RU" sz="2800" dirty="0" smtClean="0"/>
              <a:t>Принятие </a:t>
            </a:r>
            <a:r>
              <a:rPr lang="ru-RU" sz="2800" dirty="0"/>
              <a:t>позы внимания и заинтересованности (легкий наклон в сторону собеседника, открытая или нейтральная поза, </a:t>
            </a:r>
            <a:r>
              <a:rPr lang="ru-RU" sz="2800" dirty="0" smtClean="0"/>
              <a:t>а не поза пренебрежения, обязателен зрительный </a:t>
            </a:r>
            <a:r>
              <a:rPr lang="ru-RU" sz="2800" dirty="0"/>
              <a:t>контакт).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0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884249" cy="4824536"/>
          </a:xfrm>
          <a:prstGeom prst="rect">
            <a:avLst/>
          </a:prstGeom>
        </p:spPr>
      </p:pic>
      <p:pic>
        <p:nvPicPr>
          <p:cNvPr id="3" name="Рисунок 2" descr="IMG_10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248472" cy="47525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0" y="-47886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Инструкция:</a:t>
            </a:r>
            <a:r>
              <a:rPr lang="ru-RU" dirty="0" smtClean="0"/>
              <a:t> "Сейчас каждый из вас получит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2068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Примеры зарытой позы в общении</a:t>
            </a:r>
            <a:endParaRPr lang="ru-RU" sz="3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0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4032448" cy="5328592"/>
          </a:xfrm>
          <a:prstGeom prst="rect">
            <a:avLst/>
          </a:prstGeom>
        </p:spPr>
      </p:pic>
      <p:pic>
        <p:nvPicPr>
          <p:cNvPr id="3" name="Рисунок 2" descr="IMG_1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340768"/>
            <a:ext cx="4368800" cy="52959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Примеры открытой позы в общении</a:t>
            </a:r>
            <a:endParaRPr lang="ru-RU" sz="3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4. </a:t>
            </a:r>
            <a:r>
              <a:rPr lang="ru-RU" sz="2800" dirty="0" smtClean="0"/>
              <a:t>«Эхо-реакция» – повторение последнего слова собеседника</a:t>
            </a:r>
            <a:endParaRPr lang="ru-RU" sz="2800" dirty="0" smtClean="0"/>
          </a:p>
          <a:p>
            <a:r>
              <a:rPr lang="ru-RU" sz="2800" i="1" dirty="0" smtClean="0"/>
              <a:t>Например: </a:t>
            </a:r>
            <a:r>
              <a:rPr lang="ru-RU" sz="2800" dirty="0" smtClean="0"/>
              <a:t>-Вася отобрал у меня игрушку!</a:t>
            </a:r>
          </a:p>
          <a:p>
            <a:r>
              <a:rPr lang="ru-RU" sz="2800" dirty="0" smtClean="0"/>
              <a:t>-Отобрал игрушку,,,,</a:t>
            </a:r>
          </a:p>
          <a:p>
            <a:r>
              <a:rPr lang="ru-RU" sz="2800" dirty="0" smtClean="0"/>
              <a:t> </a:t>
            </a:r>
            <a:endParaRPr lang="ru-RU" sz="2800" dirty="0"/>
          </a:p>
          <a:p>
            <a:r>
              <a:rPr lang="ru-RU" sz="2800" b="1" dirty="0" smtClean="0"/>
              <a:t>5. </a:t>
            </a:r>
            <a:r>
              <a:rPr lang="ru-RU" sz="2800" dirty="0" smtClean="0"/>
              <a:t>«Перефразирование» - пересказ слов говорящего своими словами. </a:t>
            </a:r>
            <a:r>
              <a:rPr lang="ru-RU" sz="2800" i="1" dirty="0" smtClean="0"/>
              <a:t>Например:</a:t>
            </a:r>
            <a:r>
              <a:rPr lang="ru-RU" sz="2800" dirty="0" smtClean="0"/>
              <a:t> «как я понимаю…», «другими словами..» и т.д.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6. </a:t>
            </a:r>
            <a:r>
              <a:rPr lang="ru-RU" sz="2800" dirty="0" smtClean="0"/>
              <a:t>Отражение чувств. </a:t>
            </a:r>
            <a:r>
              <a:rPr lang="ru-RU" sz="2800" dirty="0"/>
              <a:t>Предоставить человеку возможность услышать о его чувствах со стороны.</a:t>
            </a:r>
          </a:p>
          <a:p>
            <a:r>
              <a:rPr lang="ru-RU" sz="2800" i="1" dirty="0" smtClean="0"/>
              <a:t>«мне кажется ты </a:t>
            </a:r>
            <a:r>
              <a:rPr lang="ru-RU" sz="2800" i="1" dirty="0" err="1" smtClean="0"/>
              <a:t>чуствуеш</a:t>
            </a:r>
            <a:r>
              <a:rPr lang="ru-RU" sz="2800" i="1" dirty="0" smtClean="0"/>
              <a:t>...»</a:t>
            </a:r>
          </a:p>
          <a:p>
            <a:r>
              <a:rPr lang="ru-RU" sz="2800" i="1" dirty="0" smtClean="0"/>
              <a:t>«понимаю, ты сейчас очень </a:t>
            </a:r>
            <a:r>
              <a:rPr lang="ru-RU" sz="2800" i="1" dirty="0" err="1" smtClean="0"/>
              <a:t>злишся</a:t>
            </a:r>
            <a:r>
              <a:rPr lang="ru-RU" sz="2800" i="1" dirty="0" smtClean="0"/>
              <a:t>….»</a:t>
            </a:r>
            <a:endParaRPr lang="ru-RU" sz="2800" i="1" dirty="0"/>
          </a:p>
          <a:p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7. </a:t>
            </a:r>
            <a:r>
              <a:rPr lang="ru-RU" sz="2800" dirty="0" smtClean="0"/>
              <a:t>Побуждение – «Ну и?...», «и что дальше?..»</a:t>
            </a:r>
          </a:p>
          <a:p>
            <a:endParaRPr lang="ru-RU" sz="2800" dirty="0" smtClean="0"/>
          </a:p>
          <a:p>
            <a:r>
              <a:rPr lang="ru-RU" sz="2800" b="1" dirty="0" smtClean="0"/>
              <a:t>8. </a:t>
            </a:r>
            <a:r>
              <a:rPr lang="ru-RU" sz="2800" dirty="0" err="1" smtClean="0"/>
              <a:t>Резюмирование</a:t>
            </a:r>
            <a:r>
              <a:rPr lang="ru-RU" sz="2800" dirty="0" smtClean="0"/>
              <a:t> – подытожить основные идеи собеседника. </a:t>
            </a:r>
          </a:p>
          <a:p>
            <a:r>
              <a:rPr lang="ru-RU" sz="2800" dirty="0" smtClean="0"/>
              <a:t>«Так значит ты </a:t>
            </a:r>
            <a:r>
              <a:rPr lang="ru-RU" sz="2800" dirty="0" err="1" smtClean="0"/>
              <a:t>считаеш</a:t>
            </a:r>
            <a:r>
              <a:rPr lang="ru-RU" sz="2800" dirty="0" smtClean="0"/>
              <a:t>….»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00B050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</TotalTime>
  <Words>261</Words>
  <Application>Microsoft Office PowerPoint</Application>
  <PresentationFormat>Экран (4:3)</PresentationFormat>
  <Paragraphs>50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 Техники Активного слушания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Активного слушания</dc:title>
  <dc:creator>Оля</dc:creator>
  <cp:lastModifiedBy>Оля</cp:lastModifiedBy>
  <cp:revision>22</cp:revision>
  <dcterms:created xsi:type="dcterms:W3CDTF">2015-01-20T14:44:07Z</dcterms:created>
  <dcterms:modified xsi:type="dcterms:W3CDTF">2015-01-24T21:01:43Z</dcterms:modified>
</cp:coreProperties>
</file>