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6600CC"/>
    <a:srgbClr val="00FF00"/>
    <a:srgbClr val="FFFF00"/>
    <a:srgbClr val="660066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8A52F-9716-445C-A17F-944EE918EB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3DAFC-42C0-4FBE-9EE2-3B9BE114E1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C171F-31D0-4062-A12D-7133C190FB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78CD4-79C6-495A-97A0-4E16E33159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AC91C-9C4F-4A9C-8F8E-82B2153C93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50D51-AD24-4ADD-BCCC-17B676EEF4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2A13B-642A-41E3-A89E-0FD989ED97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53BFE-9008-4803-89F7-3C2C79741A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06A63-2112-4304-BBB6-2168D0E8C7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CD0F3-878C-4ECE-8AAF-8150B187FC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D20D0-0D45-439D-A1A9-688E25437E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CA31FA-C09E-4281-A860-E96E8CA7CB5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hecker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1470025"/>
          </a:xfrm>
        </p:spPr>
        <p:txBody>
          <a:bodyPr/>
          <a:lstStyle/>
          <a:p>
            <a:r>
              <a:rPr lang="ru-RU" sz="6600" b="1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66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6600" b="1" dirty="0" smtClean="0">
                <a:solidFill>
                  <a:srgbClr val="FFFF00"/>
                </a:solidFill>
                <a:latin typeface="Monotype Corsiva" pitchFamily="66" charset="0"/>
              </a:rPr>
              <a:t>Использование приемов и методов ТРИЗ в работе с детьми дошкольного возраста </a:t>
            </a:r>
            <a:endParaRPr lang="ru-RU" sz="66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3" y="274638"/>
            <a:ext cx="8964488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Метод контрольных вопросов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003366"/>
                </a:solidFill>
              </a:rPr>
              <a:t>Список А. Осборна; </a:t>
            </a:r>
          </a:p>
          <a:p>
            <a:r>
              <a:rPr lang="ru-RU" sz="6000" b="1" dirty="0" smtClean="0">
                <a:solidFill>
                  <a:srgbClr val="003366"/>
                </a:solidFill>
              </a:rPr>
              <a:t>Список Т. </a:t>
            </a:r>
            <a:r>
              <a:rPr lang="ru-RU" sz="6000" b="1" dirty="0" err="1" smtClean="0">
                <a:solidFill>
                  <a:srgbClr val="003366"/>
                </a:solidFill>
              </a:rPr>
              <a:t>Эйлоарта</a:t>
            </a:r>
            <a:endParaRPr lang="ru-RU" sz="60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Метод мозгового штурма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4800" b="1" dirty="0" smtClean="0">
                <a:solidFill>
                  <a:srgbClr val="7030A0"/>
                </a:solidFill>
                <a:latin typeface="Monotype Corsiva" pitchFamily="66" charset="0"/>
              </a:rPr>
              <a:t>Автор – американец А. Осборн. В основе метода – четкая мысль: процесс генерирования идей необходимо отделить от процесса их оценки.</a:t>
            </a:r>
            <a:endParaRPr lang="ru-RU" sz="48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Приемы фантазирования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Сделать наоборот. </a:t>
            </a:r>
          </a:p>
          <a:p>
            <a:pPr marL="514350" indent="-514350">
              <a:buAutoNum type="arabicPeriod"/>
            </a:pPr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Увеличить – уменьшить. </a:t>
            </a:r>
          </a:p>
          <a:p>
            <a:pPr marL="514350" indent="-514350">
              <a:buAutoNum type="arabicPeriod"/>
            </a:pPr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Динамика – статика. </a:t>
            </a:r>
            <a:endParaRPr lang="ru-RU" sz="6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Работа со сказками 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489654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Коллаж из сказок. </a:t>
            </a: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Знакомые герои в новых обстоятельствах. </a:t>
            </a: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Спасательные ситуации в сказках. </a:t>
            </a: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Сказки по-новому. </a:t>
            </a: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Сказки от «живых» капель и клякс. </a:t>
            </a:r>
          </a:p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002060"/>
                </a:solidFill>
              </a:rPr>
              <a:t>Моделирование сказок.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Беседа с детьми </a:t>
            </a:r>
            <a:br>
              <a:rPr lang="ru-RU" sz="4000" b="1" dirty="0" smtClean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rgbClr val="FFFF00"/>
                </a:solidFill>
              </a:rPr>
              <a:t>на исторические темы 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Рассматривание  объекта в его временном  развитии позволяет понять причину  постоянных совершенствований, изобретений.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«Путешествие в прошлое одежды», «Посуда рассказывает о своем рождении», «История  карандаша и т.д.»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1" y="2204864"/>
            <a:ext cx="7992888" cy="23762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Творчество во всем!</a:t>
            </a:r>
            <a:endParaRPr lang="ru-RU" sz="5400" b="1" cap="none" spc="0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Цель: 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565104"/>
          </a:xfrm>
        </p:spPr>
        <p:txBody>
          <a:bodyPr/>
          <a:lstStyle/>
          <a:p>
            <a:pPr algn="just"/>
            <a:r>
              <a:rPr lang="ru-RU" sz="3600" b="1" dirty="0" smtClean="0">
                <a:solidFill>
                  <a:srgbClr val="003366"/>
                </a:solidFill>
                <a:latin typeface="Monotype Corsiva" pitchFamily="66" charset="0"/>
              </a:rPr>
              <a:t>Научить детей мыслить системно, с пониманием происходящих процессов, дать в руки воспитателям инструкций по конкретному практическому воспитанию у детей качеств творческой личности, способной понимать единство и противоречие окружаемого мира, решать свои маленькие проблемы. </a:t>
            </a:r>
            <a:endParaRPr lang="ru-RU" sz="3600" b="1" dirty="0">
              <a:solidFill>
                <a:srgbClr val="003366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143999" cy="105273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Алгоритм решения </a:t>
            </a:r>
            <a:br>
              <a:rPr lang="ru-RU" sz="3600" b="1" dirty="0" smtClean="0">
                <a:solidFill>
                  <a:srgbClr val="FFFF00"/>
                </a:solidFill>
              </a:rPr>
            </a:br>
            <a:r>
              <a:rPr lang="ru-RU" sz="3600" b="1" dirty="0" smtClean="0">
                <a:solidFill>
                  <a:srgbClr val="FFFF00"/>
                </a:solidFill>
              </a:rPr>
              <a:t>изобретательных задач 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u="sng" dirty="0" smtClean="0">
                <a:solidFill>
                  <a:srgbClr val="003366"/>
                </a:solidFill>
                <a:latin typeface="Monotype Corsiva" pitchFamily="66" charset="0"/>
              </a:rPr>
              <a:t>1 этап: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66"/>
                </a:solidFill>
                <a:latin typeface="Monotype Corsiva" pitchFamily="66" charset="0"/>
              </a:rPr>
              <a:t>Дети знакомятся с каждым компонентом в отдельности в игровой форме. Игры: «Да – </a:t>
            </a:r>
            <a:r>
              <a:rPr lang="ru-RU" b="1" dirty="0" err="1" smtClean="0">
                <a:solidFill>
                  <a:srgbClr val="003366"/>
                </a:solidFill>
                <a:latin typeface="Monotype Corsiva" pitchFamily="66" charset="0"/>
              </a:rPr>
              <a:t>Нетки</a:t>
            </a:r>
            <a:r>
              <a:rPr lang="ru-RU" b="1" dirty="0" smtClean="0">
                <a:solidFill>
                  <a:srgbClr val="003366"/>
                </a:solidFill>
                <a:latin typeface="Monotype Corsiva" pitchFamily="66" charset="0"/>
              </a:rPr>
              <a:t>», «Угадай, что я загадала», «Черное – белое», «Наоборот», «Помоги Золушке»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u="sng" dirty="0" smtClean="0">
                <a:solidFill>
                  <a:srgbClr val="003366"/>
                </a:solidFill>
                <a:latin typeface="Monotype Corsiva" pitchFamily="66" charset="0"/>
              </a:rPr>
              <a:t>2 этап: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66"/>
                </a:solidFill>
                <a:latin typeface="Monotype Corsiva" pitchFamily="66" charset="0"/>
              </a:rPr>
              <a:t>Детям предлагаются игры с противоречиями. Игры: «Хорошо –плохо», «Удобно – неудобно», «Нравится – не нравится», игры с гномиками, с пословицами. </a:t>
            </a:r>
            <a:endParaRPr lang="ru-RU" b="1" dirty="0">
              <a:solidFill>
                <a:srgbClr val="003366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964488" cy="777875"/>
          </a:xfrm>
        </p:spPr>
        <p:txBody>
          <a:bodyPr/>
          <a:lstStyle/>
          <a:p>
            <a:r>
              <a:rPr lang="ru-RU" sz="3800" b="1" dirty="0" smtClean="0">
                <a:solidFill>
                  <a:srgbClr val="FFFF00"/>
                </a:solidFill>
              </a:rPr>
              <a:t>Типовые приемы решения противоречий </a:t>
            </a:r>
            <a:endParaRPr lang="ru-RU" sz="3800" b="1" dirty="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29600" cy="5733256"/>
          </a:xfrm>
        </p:spPr>
        <p:txBody>
          <a:bodyPr/>
          <a:lstStyle/>
          <a:p>
            <a:pPr algn="just"/>
            <a:r>
              <a:rPr lang="ru-RU" sz="2600" b="1" i="1" dirty="0" smtClean="0">
                <a:solidFill>
                  <a:srgbClr val="003366"/>
                </a:solidFill>
              </a:rPr>
              <a:t>«Дробилка» (принцип дробления, принцип объединения); </a:t>
            </a:r>
          </a:p>
          <a:p>
            <a:pPr algn="just"/>
            <a:r>
              <a:rPr lang="ru-RU" sz="2600" b="1" i="1" dirty="0" smtClean="0">
                <a:solidFill>
                  <a:srgbClr val="003366"/>
                </a:solidFill>
              </a:rPr>
              <a:t>«Матрешка» (принцип «матрешки»); </a:t>
            </a:r>
          </a:p>
          <a:p>
            <a:pPr algn="just"/>
            <a:r>
              <a:rPr lang="ru-RU" sz="2600" b="1" i="1" dirty="0" smtClean="0">
                <a:solidFill>
                  <a:srgbClr val="003366"/>
                </a:solidFill>
              </a:rPr>
              <a:t>«</a:t>
            </a:r>
            <a:r>
              <a:rPr lang="ru-RU" sz="2600" b="1" i="1" dirty="0" err="1" smtClean="0">
                <a:solidFill>
                  <a:srgbClr val="003366"/>
                </a:solidFill>
              </a:rPr>
              <a:t>Торопышка</a:t>
            </a:r>
            <a:r>
              <a:rPr lang="ru-RU" sz="2600" b="1" i="1" dirty="0" smtClean="0">
                <a:solidFill>
                  <a:srgbClr val="003366"/>
                </a:solidFill>
              </a:rPr>
              <a:t>» (принцип предварительного действия, принцип предварительного </a:t>
            </a:r>
            <a:r>
              <a:rPr lang="ru-RU" sz="2600" b="1" i="1" dirty="0" err="1" smtClean="0">
                <a:solidFill>
                  <a:srgbClr val="003366"/>
                </a:solidFill>
              </a:rPr>
              <a:t>антидействия</a:t>
            </a:r>
            <a:r>
              <a:rPr lang="ru-RU" sz="2600" b="1" i="1" dirty="0" smtClean="0">
                <a:solidFill>
                  <a:srgbClr val="003366"/>
                </a:solidFill>
              </a:rPr>
              <a:t>, принцип «заранее подложенной подушки»); </a:t>
            </a:r>
          </a:p>
          <a:p>
            <a:pPr algn="just"/>
            <a:r>
              <a:rPr lang="ru-RU" sz="2600" b="1" i="1" dirty="0" smtClean="0">
                <a:solidFill>
                  <a:srgbClr val="003366"/>
                </a:solidFill>
              </a:rPr>
              <a:t>«Попугай» (принцип копирования);</a:t>
            </a:r>
          </a:p>
          <a:p>
            <a:pPr algn="just"/>
            <a:r>
              <a:rPr lang="ru-RU" sz="2600" b="1" i="1" dirty="0" smtClean="0">
                <a:solidFill>
                  <a:srgbClr val="003366"/>
                </a:solidFill>
              </a:rPr>
              <a:t>«Добрый волшебник» (принцип обратить вред в пользу»);</a:t>
            </a:r>
          </a:p>
          <a:p>
            <a:pPr algn="just"/>
            <a:r>
              <a:rPr lang="ru-RU" sz="2600" b="1" i="1" dirty="0" smtClean="0">
                <a:solidFill>
                  <a:srgbClr val="003366"/>
                </a:solidFill>
              </a:rPr>
              <a:t>«Непоседа» (принцип динамичности);</a:t>
            </a:r>
          </a:p>
          <a:p>
            <a:pPr algn="just"/>
            <a:r>
              <a:rPr lang="ru-RU" sz="2600" b="1" i="1" dirty="0" smtClean="0">
                <a:solidFill>
                  <a:srgbClr val="003366"/>
                </a:solidFill>
              </a:rPr>
              <a:t>«</a:t>
            </a:r>
            <a:r>
              <a:rPr lang="ru-RU" sz="2600" b="1" i="1" dirty="0" err="1" smtClean="0">
                <a:solidFill>
                  <a:srgbClr val="003366"/>
                </a:solidFill>
              </a:rPr>
              <a:t>Некочуха</a:t>
            </a:r>
            <a:r>
              <a:rPr lang="ru-RU" sz="2600" b="1" i="1" dirty="0" smtClean="0">
                <a:solidFill>
                  <a:srgbClr val="003366"/>
                </a:solidFill>
              </a:rPr>
              <a:t>» (принцип «наоборот»); </a:t>
            </a:r>
          </a:p>
          <a:p>
            <a:pPr>
              <a:buNone/>
            </a:pPr>
            <a:endParaRPr lang="ru-RU" sz="28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Метод каталога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003366"/>
                </a:solidFill>
              </a:rPr>
              <a:t> </a:t>
            </a:r>
            <a:endParaRPr lang="ru-RU" sz="4400" b="1" dirty="0">
              <a:solidFill>
                <a:srgbClr val="0033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124744"/>
            <a:ext cx="309634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3366"/>
                </a:solidFill>
              </a:rPr>
              <a:t>1) дом</a:t>
            </a:r>
            <a:endParaRPr lang="ru-RU" sz="4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8104" y="1124744"/>
            <a:ext cx="309634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3366"/>
                </a:solidFill>
              </a:rPr>
              <a:t>2) снег 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7704" y="2132856"/>
            <a:ext cx="56166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3366"/>
                </a:solidFill>
              </a:rPr>
              <a:t>3) снежный дом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7704" y="3284984"/>
            <a:ext cx="56166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3366"/>
                </a:solidFill>
              </a:rPr>
              <a:t>4) ледяной дом  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07704" y="4437112"/>
            <a:ext cx="56166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3366"/>
                </a:solidFill>
              </a:rPr>
              <a:t>5) холодный дом</a:t>
            </a:r>
            <a:endParaRPr lang="ru-RU" sz="4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1680" y="5589240"/>
            <a:ext cx="61926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3366"/>
                </a:solidFill>
              </a:rPr>
              <a:t>6) белоснежный дом</a:t>
            </a:r>
            <a:endParaRPr lang="ru-RU" sz="4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3999" cy="77787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Метод фокальных объектов (МФО) 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843808" y="1484784"/>
            <a:ext cx="338437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Платье 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для осени </a:t>
            </a:r>
            <a:endParaRPr lang="ru-RU" sz="3000" b="1" dirty="0">
              <a:solidFill>
                <a:srgbClr val="00206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11560" y="1196752"/>
            <a:ext cx="2016224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Цветок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444208" y="1196752"/>
            <a:ext cx="2088232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Лампа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51520" y="2420888"/>
            <a:ext cx="2808312" cy="15841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</a:rPr>
              <a:t>зеленый</a:t>
            </a:r>
          </a:p>
          <a:p>
            <a:pPr algn="ctr"/>
            <a:r>
              <a:rPr lang="ru-RU" sz="2500" b="1" dirty="0" smtClean="0">
                <a:solidFill>
                  <a:srgbClr val="002060"/>
                </a:solidFill>
              </a:rPr>
              <a:t>пахучий </a:t>
            </a:r>
          </a:p>
          <a:p>
            <a:pPr algn="ctr"/>
            <a:r>
              <a:rPr lang="ru-RU" sz="2500" b="1" dirty="0" smtClean="0">
                <a:solidFill>
                  <a:srgbClr val="002060"/>
                </a:solidFill>
              </a:rPr>
              <a:t>многоцветный  </a:t>
            </a:r>
            <a:endParaRPr lang="ru-RU" sz="2500" b="1" dirty="0">
              <a:solidFill>
                <a:srgbClr val="002060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156176" y="2420888"/>
            <a:ext cx="2664296" cy="16561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</a:rPr>
              <a:t>прозрачная</a:t>
            </a:r>
          </a:p>
          <a:p>
            <a:pPr algn="ctr"/>
            <a:r>
              <a:rPr lang="ru-RU" sz="2500" b="1" dirty="0" smtClean="0">
                <a:solidFill>
                  <a:srgbClr val="002060"/>
                </a:solidFill>
              </a:rPr>
              <a:t>светящаяся</a:t>
            </a:r>
          </a:p>
          <a:p>
            <a:pPr algn="ctr"/>
            <a:r>
              <a:rPr lang="ru-RU" sz="2500" b="1" dirty="0" smtClean="0">
                <a:solidFill>
                  <a:srgbClr val="002060"/>
                </a:solidFill>
              </a:rPr>
              <a:t>золотистая   </a:t>
            </a:r>
            <a:endParaRPr lang="ru-RU" sz="2500" b="1" dirty="0">
              <a:solidFill>
                <a:srgbClr val="002060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39552" y="4509120"/>
            <a:ext cx="7992888" cy="12241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Зеленое прозрачное платье для осени 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Метод гирлянд случайностей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и ассоциаций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3366"/>
                </a:solidFill>
              </a:rPr>
              <a:t> 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251520" y="1484784"/>
            <a:ext cx="1728192" cy="64807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Стул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2195736" y="1484784"/>
            <a:ext cx="6660232" cy="72008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Кресло – пуфик – табурет и т.д.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Табличка 6"/>
          <p:cNvSpPr/>
          <p:nvPr/>
        </p:nvSpPr>
        <p:spPr>
          <a:xfrm>
            <a:off x="179512" y="2636912"/>
            <a:ext cx="3528392" cy="79208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err="1" smtClean="0">
                <a:solidFill>
                  <a:srgbClr val="002060"/>
                </a:solidFill>
              </a:rPr>
              <a:t>Электролампочка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3851920" y="2492896"/>
            <a:ext cx="5292080" cy="108012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</a:rPr>
              <a:t>Стеклянная, </a:t>
            </a:r>
            <a:r>
              <a:rPr lang="ru-RU" sz="2600" b="1" dirty="0" err="1" smtClean="0">
                <a:solidFill>
                  <a:srgbClr val="002060"/>
                </a:solidFill>
              </a:rPr>
              <a:t>светотеплоизлучаящая</a:t>
            </a:r>
            <a:r>
              <a:rPr lang="ru-RU" sz="2600" b="1" dirty="0" smtClean="0">
                <a:solidFill>
                  <a:srgbClr val="002060"/>
                </a:solidFill>
              </a:rPr>
              <a:t> и т.д. </a:t>
            </a:r>
            <a:endParaRPr lang="ru-RU" sz="2600" b="1" dirty="0">
              <a:solidFill>
                <a:srgbClr val="002060"/>
              </a:solidFill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251520" y="3861048"/>
            <a:ext cx="8496944" cy="72008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Стеклянный стул, </a:t>
            </a:r>
            <a:r>
              <a:rPr lang="ru-RU" sz="2800" b="1" dirty="0" err="1" smtClean="0">
                <a:solidFill>
                  <a:srgbClr val="002060"/>
                </a:solidFill>
              </a:rPr>
              <a:t>теплоизлучающее</a:t>
            </a:r>
            <a:r>
              <a:rPr lang="ru-RU" sz="2800" b="1" dirty="0" smtClean="0">
                <a:solidFill>
                  <a:srgbClr val="002060"/>
                </a:solidFill>
              </a:rPr>
              <a:t> кресло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467544" y="4941168"/>
            <a:ext cx="8064896" cy="15121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    </a:t>
            </a:r>
            <a:r>
              <a:rPr lang="ru-RU" sz="2600" b="1" u="sng" dirty="0" smtClean="0">
                <a:solidFill>
                  <a:srgbClr val="002060"/>
                </a:solidFill>
              </a:rPr>
              <a:t>Лампочка</a:t>
            </a:r>
            <a:r>
              <a:rPr lang="ru-RU" sz="2600" b="1" dirty="0" smtClean="0">
                <a:solidFill>
                  <a:srgbClr val="002060"/>
                </a:solidFill>
              </a:rPr>
              <a:t>                </a:t>
            </a:r>
            <a:r>
              <a:rPr lang="ru-RU" sz="2600" b="1" u="sng" dirty="0" smtClean="0">
                <a:solidFill>
                  <a:srgbClr val="002060"/>
                </a:solidFill>
              </a:rPr>
              <a:t>Стол</a:t>
            </a:r>
            <a:r>
              <a:rPr lang="ru-RU" sz="2600" b="1" dirty="0" smtClean="0">
                <a:solidFill>
                  <a:srgbClr val="002060"/>
                </a:solidFill>
              </a:rPr>
              <a:t>               </a:t>
            </a:r>
            <a:r>
              <a:rPr lang="ru-RU" sz="2600" b="1" u="sng" dirty="0" smtClean="0">
                <a:solidFill>
                  <a:srgbClr val="002060"/>
                </a:solidFill>
              </a:rPr>
              <a:t>Машина</a:t>
            </a:r>
            <a:r>
              <a:rPr lang="ru-RU" sz="2600" b="1" dirty="0" smtClean="0">
                <a:solidFill>
                  <a:srgbClr val="002060"/>
                </a:solidFill>
              </a:rPr>
              <a:t>  </a:t>
            </a:r>
          </a:p>
          <a:p>
            <a:r>
              <a:rPr lang="ru-RU" sz="2600" b="1" dirty="0" smtClean="0">
                <a:solidFill>
                  <a:srgbClr val="002060"/>
                </a:solidFill>
              </a:rPr>
              <a:t>   </a:t>
            </a:r>
            <a:r>
              <a:rPr lang="ru-RU" sz="2400" b="1" dirty="0" smtClean="0">
                <a:solidFill>
                  <a:srgbClr val="002060"/>
                </a:solidFill>
              </a:rPr>
              <a:t>Стеклянная                                        Игрушечная  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   Прозрачная                                    Пластмассовая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       Круглая                                            На колесах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1" y="274638"/>
            <a:ext cx="8892480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Метод «системный анализ»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3366"/>
                </a:solidFill>
                <a:latin typeface="Monotype Corsiva" pitchFamily="66" charset="0"/>
              </a:rPr>
              <a:t>Цель: Определить роль и место функций объектов и их взаимодействие по каждому </a:t>
            </a:r>
            <a:r>
              <a:rPr lang="ru-RU" sz="3600" b="1" dirty="0" err="1" smtClean="0">
                <a:solidFill>
                  <a:srgbClr val="003366"/>
                </a:solidFill>
                <a:latin typeface="Monotype Corsiva" pitchFamily="66" charset="0"/>
              </a:rPr>
              <a:t>подсистемному</a:t>
            </a:r>
            <a:r>
              <a:rPr lang="ru-RU" sz="3600" b="1" dirty="0" smtClean="0">
                <a:solidFill>
                  <a:srgbClr val="003366"/>
                </a:solidFill>
                <a:latin typeface="Monotype Corsiva" pitchFamily="66" charset="0"/>
              </a:rPr>
              <a:t> и </a:t>
            </a:r>
            <a:r>
              <a:rPr lang="ru-RU" sz="3600" b="1" dirty="0" err="1" smtClean="0">
                <a:solidFill>
                  <a:srgbClr val="003366"/>
                </a:solidFill>
                <a:latin typeface="Monotype Corsiva" pitchFamily="66" charset="0"/>
              </a:rPr>
              <a:t>надсистемному</a:t>
            </a:r>
            <a:r>
              <a:rPr lang="ru-RU" sz="3600" b="1" dirty="0" smtClean="0">
                <a:solidFill>
                  <a:srgbClr val="003366"/>
                </a:solidFill>
                <a:latin typeface="Monotype Corsiva" pitchFamily="66" charset="0"/>
              </a:rPr>
              <a:t> элементу. 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3600" b="1" dirty="0">
              <a:solidFill>
                <a:srgbClr val="003366"/>
              </a:solidFill>
              <a:latin typeface="Monotype Corsiva" pitchFamily="66" charset="0"/>
            </a:endParaRPr>
          </a:p>
        </p:txBody>
      </p:sp>
      <p:sp>
        <p:nvSpPr>
          <p:cNvPr id="4" name="Лента лицом вверх 3"/>
          <p:cNvSpPr/>
          <p:nvPr/>
        </p:nvSpPr>
        <p:spPr>
          <a:xfrm>
            <a:off x="323528" y="2996952"/>
            <a:ext cx="8424936" cy="936104"/>
          </a:xfrm>
          <a:prstGeom prst="ribbon2">
            <a:avLst>
              <a:gd name="adj1" fmla="val 77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660066"/>
                </a:solidFill>
              </a:rPr>
              <a:t>Надсистема </a:t>
            </a:r>
          </a:p>
          <a:p>
            <a:pPr algn="ctr"/>
            <a:r>
              <a:rPr lang="ru-RU" sz="2400" b="1" dirty="0" smtClean="0">
                <a:solidFill>
                  <a:srgbClr val="660066"/>
                </a:solidFill>
              </a:rPr>
              <a:t>(группа деревьев – лес) </a:t>
            </a:r>
            <a:endParaRPr lang="ru-RU" sz="2400" b="1" dirty="0">
              <a:solidFill>
                <a:srgbClr val="660066"/>
              </a:solidFill>
            </a:endParaRPr>
          </a:p>
        </p:txBody>
      </p:sp>
      <p:sp>
        <p:nvSpPr>
          <p:cNvPr id="5" name="Лента лицом вверх 4"/>
          <p:cNvSpPr/>
          <p:nvPr/>
        </p:nvSpPr>
        <p:spPr>
          <a:xfrm>
            <a:off x="971600" y="4077072"/>
            <a:ext cx="7056784" cy="936104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660066"/>
                </a:solidFill>
              </a:rPr>
              <a:t>Система (дерево) </a:t>
            </a:r>
            <a:endParaRPr lang="ru-RU" sz="2400" b="1" dirty="0">
              <a:solidFill>
                <a:srgbClr val="660066"/>
              </a:solidFill>
            </a:endParaRPr>
          </a:p>
        </p:txBody>
      </p:sp>
      <p:sp>
        <p:nvSpPr>
          <p:cNvPr id="6" name="Лента лицом вверх 5"/>
          <p:cNvSpPr/>
          <p:nvPr/>
        </p:nvSpPr>
        <p:spPr>
          <a:xfrm>
            <a:off x="395536" y="5301208"/>
            <a:ext cx="8424936" cy="1008112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660066"/>
                </a:solidFill>
              </a:rPr>
              <a:t>Подсистема </a:t>
            </a:r>
            <a:r>
              <a:rPr lang="ru-RU" sz="2400" b="1" smtClean="0">
                <a:solidFill>
                  <a:srgbClr val="660066"/>
                </a:solidFill>
              </a:rPr>
              <a:t>(</a:t>
            </a:r>
            <a:r>
              <a:rPr lang="ru-RU" sz="2400" b="1" smtClean="0">
                <a:solidFill>
                  <a:srgbClr val="660066"/>
                </a:solidFill>
              </a:rPr>
              <a:t>ли</a:t>
            </a:r>
            <a:r>
              <a:rPr lang="ru-RU" sz="2400" b="1" smtClean="0">
                <a:solidFill>
                  <a:srgbClr val="660066"/>
                </a:solidFill>
              </a:rPr>
              <a:t>ст</a:t>
            </a:r>
            <a:r>
              <a:rPr lang="ru-RU" sz="2400" b="1" dirty="0" smtClean="0">
                <a:solidFill>
                  <a:srgbClr val="660066"/>
                </a:solidFill>
              </a:rPr>
              <a:t>) </a:t>
            </a:r>
            <a:endParaRPr lang="ru-RU" sz="24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FFFF00"/>
                </a:solidFill>
              </a:rPr>
              <a:t>Методика моделирования маленькими человечками (МММЧ)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3366"/>
                </a:solidFill>
                <a:latin typeface="Monotype Corsiva" pitchFamily="66" charset="0"/>
              </a:rPr>
              <a:t>Цель: моделирование процессов, происходящих в природном и рукотворном мире между веществами (твердое – жидкое – газообразное) .</a:t>
            </a:r>
            <a:endParaRPr lang="ru-RU" b="1" dirty="0">
              <a:solidFill>
                <a:srgbClr val="003366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Users\Us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547939"/>
            <a:ext cx="6192688" cy="1169093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933056"/>
            <a:ext cx="5832648" cy="108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5157192"/>
            <a:ext cx="61926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РИЗ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ТРИЗ</Template>
  <TotalTime>221</TotalTime>
  <Words>466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ТРИЗ</vt:lpstr>
      <vt:lpstr> Использование приемов и методов ТРИЗ в работе с детьми дошкольного возраста </vt:lpstr>
      <vt:lpstr>Цель: </vt:lpstr>
      <vt:lpstr>Алгоритм решения  изобретательных задач </vt:lpstr>
      <vt:lpstr>Типовые приемы решения противоречий </vt:lpstr>
      <vt:lpstr>Метод каталога </vt:lpstr>
      <vt:lpstr>Метод фокальных объектов (МФО) </vt:lpstr>
      <vt:lpstr>Метод гирлянд случайностей  и ассоциаций </vt:lpstr>
      <vt:lpstr>Метод «системный анализ» </vt:lpstr>
      <vt:lpstr>Методика моделирования маленькими человечками (МММЧ)</vt:lpstr>
      <vt:lpstr>Метод контрольных вопросов </vt:lpstr>
      <vt:lpstr>Метод мозгового штурма </vt:lpstr>
      <vt:lpstr>Приемы фантазирования </vt:lpstr>
      <vt:lpstr>Работа со сказками </vt:lpstr>
      <vt:lpstr>Беседа с детьми  на исторические темы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приемов и методов ТРИЗ в работе с детьми дошкольного возраста</dc:title>
  <dc:creator>User</dc:creator>
  <cp:lastModifiedBy>User</cp:lastModifiedBy>
  <cp:revision>25</cp:revision>
  <dcterms:created xsi:type="dcterms:W3CDTF">2013-02-14T04:32:11Z</dcterms:created>
  <dcterms:modified xsi:type="dcterms:W3CDTF">2013-02-19T09:30:43Z</dcterms:modified>
</cp:coreProperties>
</file>