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737" autoAdjust="0"/>
  </p:normalViewPr>
  <p:slideViewPr>
    <p:cSldViewPr>
      <p:cViewPr varScale="1">
        <p:scale>
          <a:sx n="55" d="100"/>
          <a:sy n="55" d="100"/>
        </p:scale>
        <p:origin x="-2706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18" y="1643042"/>
            <a:ext cx="5888037" cy="24384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  <a:latin typeface="+mn-lt"/>
              </a:rPr>
              <a:t>«Роль семьи </a:t>
            </a:r>
            <a:br>
              <a:rPr lang="ru-RU" sz="4400" b="1" dirty="0" smtClean="0">
                <a:solidFill>
                  <a:srgbClr val="00B050"/>
                </a:solidFill>
                <a:latin typeface="+mn-lt"/>
              </a:rPr>
            </a:br>
            <a:r>
              <a:rPr lang="ru-RU" sz="4400" b="1" dirty="0" smtClean="0">
                <a:solidFill>
                  <a:srgbClr val="00B050"/>
                </a:solidFill>
                <a:latin typeface="+mn-lt"/>
              </a:rPr>
              <a:t>в сохранении психологического здоровья детей»</a:t>
            </a:r>
            <a:endParaRPr lang="ru-RU" sz="4400" b="1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3074" name="Picture 2" descr="C:\Users\1\Desktop\документы\рисунки детей\дети\4001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50" y="5000628"/>
            <a:ext cx="3711482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80" y="857224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Упражнение 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«Родительские установки»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90" y="1643042"/>
            <a:ext cx="664371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   Перед вами таблица-бланк с негативными установками, которые иногда даются ребенку. Предположите, какие последствия могут повлечь подобного рода установки? Попробуйте изменить негативную установку на позитивную.</a:t>
            </a:r>
          </a:p>
          <a:p>
            <a:pPr algn="just"/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8" y="3952031"/>
          <a:ext cx="6215103" cy="491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2"/>
                <a:gridCol w="1571636"/>
                <a:gridCol w="1928825"/>
              </a:tblGrid>
              <a:tr h="6886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Негативные установки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Послед-ствия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Позитивные установки</a:t>
                      </a:r>
                      <a:endParaRPr lang="ru-RU" dirty="0"/>
                    </a:p>
                  </a:txBody>
                  <a:tcPr/>
                </a:tc>
              </a:tr>
              <a:tr h="56000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Горе ты мое!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6000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Нытик, плакса!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6000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Ты копия своего папочки!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6000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Неумейка! Откуда у тебя только руки растут!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6000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Ты обидел маму! Ты плохой, вот уйду от тебя к другому мальчику.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6000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Займись чем-нибудь, отстань.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66" y="1285852"/>
            <a:ext cx="614366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Одно из основных условий полноценного развития ребенка – психологическая защищенность, то есть осознание того, что его любят в любых жизненных ситуациях.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Слушать и чувствовать ребенка непросто для взрослого.  Именно в диалоге рождается доверие и взаимопонимание, умение видеть чувства свои и окружающих.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А это важнейшая задача воспитания ребенка дошкольного возраста и одна из целей подготовки его к обучению в школе. 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22" y="1500166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604" y="928662"/>
            <a:ext cx="622935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+mn-lt"/>
              </a:rPr>
              <a:t>Для </a:t>
            </a:r>
            <a:r>
              <a:rPr lang="ru-RU" sz="4000" b="1" dirty="0" smtClean="0">
                <a:solidFill>
                  <a:srgbClr val="00B050"/>
                </a:solidFill>
                <a:latin typeface="+mn-lt"/>
              </a:rPr>
              <a:t>психологического комфорта </a:t>
            </a:r>
            <a:r>
              <a:rPr lang="ru-RU" sz="4000" dirty="0" smtClean="0">
                <a:solidFill>
                  <a:srgbClr val="00B050"/>
                </a:solidFill>
                <a:latin typeface="+mn-lt"/>
              </a:rPr>
              <a:t>малыша важны:</a:t>
            </a:r>
            <a:endParaRPr lang="ru-RU" sz="40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56" y="2680692"/>
            <a:ext cx="557216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    </a:t>
            </a:r>
            <a:r>
              <a:rPr lang="ru-RU" sz="2400" b="1" dirty="0" smtClean="0">
                <a:solidFill>
                  <a:srgbClr val="002060"/>
                </a:solidFill>
              </a:rPr>
              <a:t>Эмоциональное самочувствие </a:t>
            </a:r>
            <a:r>
              <a:rPr lang="ru-RU" sz="2400" dirty="0" smtClean="0">
                <a:solidFill>
                  <a:srgbClr val="002060"/>
                </a:solidFill>
              </a:rPr>
              <a:t>– ощущение и переживание эмоционального комфорта или дискомфорта, связанного с различными значимыми аспектами его жизни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</a:rPr>
              <a:t>Эмоциональное  благополучие </a:t>
            </a:r>
            <a:r>
              <a:rPr lang="ru-RU" sz="2400" dirty="0" smtClean="0">
                <a:solidFill>
                  <a:srgbClr val="002060"/>
                </a:solidFill>
              </a:rPr>
              <a:t>– показатель оптимального общего развития ребенка и его психического здоровья</a:t>
            </a:r>
          </a:p>
          <a:p>
            <a:endParaRPr lang="ru-RU" dirty="0" smtClean="0">
              <a:solidFill>
                <a:schemeClr val="accent1"/>
              </a:solidFill>
            </a:endParaRPr>
          </a:p>
          <a:p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2918" y="1000101"/>
            <a:ext cx="5572164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Эмоциональное  благополучие  складывается: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 Из адекватного проявления ребенком эмоций  (удовольствия, неудовольствия)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 Переживания внутреннего спокойствия (отсутствие внешней угрозы)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 Успеха или неудачи в достижении целей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 Комфорта при взаимодействии с окружающими людьми результатов деятельности ребенка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ru-RU" sz="2400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chemeClr val="accent1"/>
              </a:solidFill>
            </a:endParaRPr>
          </a:p>
          <a:p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8" y="1142976"/>
            <a:ext cx="54292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Рассказы о своих детях</a:t>
            </a:r>
          </a:p>
          <a:p>
            <a:pPr algn="just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Продолжите фразу: «Мой сын (дочь) лучший (</a:t>
            </a:r>
            <a:r>
              <a:rPr lang="ru-RU" sz="2400" dirty="0" err="1" smtClean="0">
                <a:solidFill>
                  <a:srgbClr val="002060"/>
                </a:solidFill>
              </a:rPr>
              <a:t>ая</a:t>
            </a:r>
            <a:r>
              <a:rPr lang="ru-RU" sz="2400" dirty="0" smtClean="0">
                <a:solidFill>
                  <a:srgbClr val="002060"/>
                </a:solidFill>
              </a:rPr>
              <a:t>), потому что …..»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1\Desktop\документы\рисунки детей\дети\1008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8" y="4357686"/>
            <a:ext cx="4752975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04" y="1071538"/>
            <a:ext cx="607223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</a:t>
            </a:r>
            <a:r>
              <a:rPr lang="ru-RU" sz="2400" i="1" dirty="0" smtClean="0">
                <a:solidFill>
                  <a:srgbClr val="002060"/>
                </a:solidFill>
              </a:rPr>
              <a:t>Эмоциональная сфера очень важна для развития дошкольников. 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Ребенок 3-7лет осваивает социальные формы выражения эмоций; у него формируется чувство долга по отношению к взрослым и сверстникам; получают дальнейшее развитие эстетические, интеллектуальные и моральные чувства; благодаря речевому развитию эмоции становятся осознанными, управляемыми.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</a:t>
            </a:r>
            <a:r>
              <a:rPr lang="ru-RU" sz="2400" i="1" dirty="0" smtClean="0">
                <a:solidFill>
                  <a:srgbClr val="002060"/>
                </a:solidFill>
              </a:rPr>
              <a:t>Эмоции – это показатель общего состояния ребенка, его психического и физического самочувствия. 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80" y="1071538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Факторы, оказывающие влияние на психическое здоровье ребенка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66" y="2071670"/>
            <a:ext cx="6215106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i="1" dirty="0" smtClean="0">
                <a:solidFill>
                  <a:srgbClr val="002060"/>
                </a:solidFill>
              </a:rPr>
              <a:t>Факторы социально-культурного характера: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- ускорение темпа жизни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- дефицит времени родителей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- недостаток условий для снятия напряжения и расслабления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- загруженность родителей и невротизация взрослых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- неумение решать </a:t>
            </a:r>
            <a:r>
              <a:rPr lang="ru-RU" sz="2000" dirty="0" err="1" smtClean="0">
                <a:solidFill>
                  <a:srgbClr val="002060"/>
                </a:solidFill>
              </a:rPr>
              <a:t>внутриличностные</a:t>
            </a:r>
            <a:r>
              <a:rPr lang="ru-RU" sz="2000" dirty="0" smtClean="0">
                <a:solidFill>
                  <a:srgbClr val="002060"/>
                </a:solidFill>
              </a:rPr>
              <a:t> конфликты и отсутствие возможности оказать психотерапевтическую помощь</a:t>
            </a:r>
          </a:p>
          <a:p>
            <a:pPr marL="342900" indent="-342900" algn="just"/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2000" i="1" dirty="0" smtClean="0">
                <a:solidFill>
                  <a:srgbClr val="002060"/>
                </a:solidFill>
              </a:rPr>
              <a:t>2. Социально-экономические факторы: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-  неудовлетворительные жилищно-бытовые условия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 - ранний выход матери на работу</a:t>
            </a:r>
          </a:p>
          <a:p>
            <a:pPr marL="342900" indent="-342900" algn="just"/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2000" i="1" dirty="0" smtClean="0">
                <a:solidFill>
                  <a:srgbClr val="002060"/>
                </a:solidFill>
              </a:rPr>
              <a:t>3. Социально-психологические факторы:</a:t>
            </a: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</a:rPr>
              <a:t>       -  дисгармония в семейных отношениях</a:t>
            </a: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</a:rPr>
              <a:t>       -  дисгармония в семейном воспитании</a:t>
            </a:r>
          </a:p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       - нарушение в сфере детско-родительских отношений  </a:t>
            </a:r>
          </a:p>
          <a:p>
            <a:pPr marL="342900" indent="-342900"/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/>
            <a:endParaRPr lang="ru-RU" dirty="0" smtClean="0">
              <a:solidFill>
                <a:srgbClr val="002060"/>
              </a:solidFill>
            </a:endParaRPr>
          </a:p>
          <a:p>
            <a:pPr marL="342900" indent="-342900"/>
            <a:endParaRPr lang="ru-RU" dirty="0" smtClean="0">
              <a:solidFill>
                <a:srgbClr val="002060"/>
              </a:solidFill>
            </a:endParaRPr>
          </a:p>
          <a:p>
            <a:pPr marL="342900" indent="-342900"/>
            <a:endParaRPr lang="ru-RU" dirty="0" smtClean="0">
              <a:solidFill>
                <a:srgbClr val="002060"/>
              </a:solidFill>
            </a:endParaRPr>
          </a:p>
          <a:p>
            <a:pPr marL="342900" indent="-342900"/>
            <a:endParaRPr lang="ru-RU" dirty="0" smtClean="0">
              <a:solidFill>
                <a:srgbClr val="002060"/>
              </a:solidFill>
            </a:endParaRPr>
          </a:p>
          <a:p>
            <a:pPr marL="342900" indent="-342900"/>
            <a:endParaRPr lang="ru-RU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04" y="1214414"/>
            <a:ext cx="6000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00B050"/>
                </a:solidFill>
              </a:rPr>
              <a:t>Признаки 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00B050"/>
                </a:solidFill>
              </a:rPr>
              <a:t>стрессового состояния ребенка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42" y="2786050"/>
            <a:ext cx="578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Как может проявляться стрессовое состояние ребенка?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1\Desktop\документы\рисунки детей\дети\gkds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54" y="4786314"/>
            <a:ext cx="3060554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66" y="1000100"/>
            <a:ext cx="6215106" cy="7892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Трудности с засыпанием, неспокойный сон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Частая усталость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Участившаяся беспричинная обидчивость, слезливость или, наоборот, проявление агрессии (жалобы, обзывания)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Участившиеся случаи невнимательности, рассеянности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 Беспокойство, непоседливость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 Частое проявление упрямства, капризов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 Навязчивые привычки – сосание пальца, </a:t>
            </a:r>
            <a:r>
              <a:rPr lang="ru-RU" sz="2000" dirty="0" err="1" smtClean="0">
                <a:solidFill>
                  <a:srgbClr val="002060"/>
                </a:solidFill>
              </a:rPr>
              <a:t>грызение</a:t>
            </a:r>
            <a:r>
              <a:rPr lang="ru-RU" sz="2000" dirty="0" smtClean="0">
                <a:solidFill>
                  <a:srgbClr val="002060"/>
                </a:solidFill>
              </a:rPr>
              <a:t> ногтей, накручивание волос на палец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Стойкое нарушение аппетита или, наоборот, переедание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Стремление к уединению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Невротические проявления – моргание глазами, подергивание плеч, дрожание рук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 Дневное или ночное недержание мочи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8" y="1142976"/>
            <a:ext cx="6286544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Родительские   установки</a:t>
            </a:r>
          </a:p>
          <a:p>
            <a:pPr algn="ctr"/>
            <a:endParaRPr lang="ru-RU" sz="2400" b="1" dirty="0" smtClean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   Родительские установки - совокупность родительского эмоционального отношения к ребенку, восприятие ребенка родителем и способов поведения с ним.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Рассмотрим следующие ситуации: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ru-RU" sz="2000" dirty="0" smtClean="0">
                <a:solidFill>
                  <a:srgbClr val="002060"/>
                </a:solidFill>
              </a:rPr>
              <a:t>Очень часто в поликлинике можно слышать раздраженные высказывания родителей в адрес своего расшалившегося малыша: «Хватит капризничать, а то оставлю тебя здесь».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ru-RU" sz="2000" dirty="0" smtClean="0">
                <a:solidFill>
                  <a:srgbClr val="002060"/>
                </a:solidFill>
              </a:rPr>
              <a:t>«Часто встречается ситуация, когда ребенок отказывается убирать свои игрушки. Что порой говорят родители в этом случае?»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4">
      <a:dk1>
        <a:srgbClr val="FFEFC1"/>
      </a:dk1>
      <a:lt1>
        <a:sysClr val="window" lastClr="FFFFFF"/>
      </a:lt1>
      <a:dk2>
        <a:srgbClr val="FFEFC1"/>
      </a:dk2>
      <a:lt2>
        <a:srgbClr val="E9E5DC"/>
      </a:lt2>
      <a:accent1>
        <a:srgbClr val="0070C0"/>
      </a:accent1>
      <a:accent2>
        <a:srgbClr val="D7D0C0"/>
      </a:accent2>
      <a:accent3>
        <a:srgbClr val="00B050"/>
      </a:accent3>
      <a:accent4>
        <a:srgbClr val="BFE4FF"/>
      </a:accent4>
      <a:accent5>
        <a:srgbClr val="918485"/>
      </a:accent5>
      <a:accent6>
        <a:srgbClr val="855D5D"/>
      </a:accent6>
      <a:hlink>
        <a:srgbClr val="00B0F0"/>
      </a:hlink>
      <a:folHlink>
        <a:srgbClr val="96A9A9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583</Words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«Роль семьи  в сохранении психологического здоровья детей»</vt:lpstr>
      <vt:lpstr>Для психологического комфорта малыша важны: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ребенка  к детскому саду</dc:title>
  <dc:creator>1</dc:creator>
  <cp:lastModifiedBy>ccc</cp:lastModifiedBy>
  <cp:revision>9</cp:revision>
  <dcterms:created xsi:type="dcterms:W3CDTF">2010-01-30T14:01:54Z</dcterms:created>
  <dcterms:modified xsi:type="dcterms:W3CDTF">2014-03-21T10:15:56Z</dcterms:modified>
</cp:coreProperties>
</file>