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76" r:id="rId10"/>
    <p:sldId id="277" r:id="rId11"/>
    <p:sldId id="267" r:id="rId12"/>
    <p:sldId id="265" r:id="rId13"/>
    <p:sldId id="266" r:id="rId14"/>
    <p:sldId id="268" r:id="rId15"/>
    <p:sldId id="269" r:id="rId16"/>
    <p:sldId id="263" r:id="rId17"/>
    <p:sldId id="264" r:id="rId18"/>
    <p:sldId id="270" r:id="rId19"/>
    <p:sldId id="278" r:id="rId20"/>
    <p:sldId id="271" r:id="rId21"/>
    <p:sldId id="272" r:id="rId22"/>
    <p:sldId id="273" r:id="rId23"/>
    <p:sldId id="274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Твердое состояние вещества. Кристаллические и аморфные тела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36433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256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1170" y="3244334"/>
            <a:ext cx="462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Архипова </a:t>
            </a:r>
            <a:r>
              <a:rPr lang="ru-RU" dirty="0" smtClean="0"/>
              <a:t>Я</a:t>
            </a:r>
            <a:r>
              <a:rPr lang="ru-RU" dirty="0" smtClean="0"/>
              <a:t>на Михайловна  учитель химии</a:t>
            </a:r>
          </a:p>
          <a:p>
            <a:r>
              <a:rPr lang="ru-RU" dirty="0" smtClean="0"/>
              <a:t>Никитина Анна Викторовна  учитель физики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142984"/>
          <a:ext cx="6967883" cy="4643471"/>
        </p:xfrm>
        <a:graphic>
          <a:graphicData uri="http://schemas.openxmlformats.org/drawingml/2006/table">
            <a:tbl>
              <a:tblPr/>
              <a:tblGrid>
                <a:gridCol w="1393431"/>
                <a:gridCol w="1393431"/>
                <a:gridCol w="1393431"/>
                <a:gridCol w="1393431"/>
                <a:gridCol w="1394159"/>
              </a:tblGrid>
              <a:tr h="857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Типы решеток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Атомная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Молекулярная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Ионная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Металлическая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1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Частицы находящиеся в узлах решетки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атомы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молекулы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ионы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Катион- атомы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1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Связь между узлами решетки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ковалентная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Слабые силы межмолекулярного притяжения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ионная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Металлическая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«электронный газ»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1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Примеры веществ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Алмаз, кремний, бор, кварц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Вода, углекислый газ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Соли, щелочи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Металлы и их сплавы.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66" y="428604"/>
            <a:ext cx="707236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кристаллических решеток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Аморфные тела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500188"/>
            <a:ext cx="30051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178300"/>
            <a:ext cx="25717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9" y="1428736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рез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4414" y="1844675"/>
            <a:ext cx="1928826" cy="1941515"/>
          </a:xfrm>
          <a:prstGeom prst="rect">
            <a:avLst/>
          </a:prstGeom>
          <a:noFill/>
        </p:spPr>
      </p:pic>
      <p:pic>
        <p:nvPicPr>
          <p:cNvPr id="8" name="Picture 21" descr="пластил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0100" y="4149724"/>
            <a:ext cx="2143141" cy="1993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154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C0066"/>
                </a:solidFill>
              </a:rPr>
              <a:t> Анизотропия кристалла</a:t>
            </a:r>
            <a:r>
              <a:rPr lang="ru-RU" sz="4400" dirty="0" smtClean="0"/>
              <a:t> – зависимость физических свойств от направления внутри кристалла</a:t>
            </a:r>
            <a:endParaRPr lang="ru-RU" dirty="0"/>
          </a:p>
        </p:txBody>
      </p:sp>
      <p:pic>
        <p:nvPicPr>
          <p:cNvPr id="5" name="Picture 19" descr="{8D10213A-03B9-42C9-9A02-221ACF713250}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9"/>
            <a:ext cx="571504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74638"/>
            <a:ext cx="757242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кристаллических тел</a:t>
            </a:r>
            <a:br>
              <a:rPr lang="ru-RU" dirty="0" smtClean="0"/>
            </a:br>
            <a:r>
              <a:rPr lang="ru-RU" dirty="0" smtClean="0"/>
              <a:t>Монокристаллы     Поликристаллы</a:t>
            </a:r>
            <a:endParaRPr lang="ru-RU" dirty="0"/>
          </a:p>
        </p:txBody>
      </p:sp>
      <p:pic>
        <p:nvPicPr>
          <p:cNvPr id="4" name="Picture 4" descr="{9BAD287A-C3D9-4D4B-84A1-EF95CE65560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50" y="1857364"/>
            <a:ext cx="3598863" cy="4668849"/>
          </a:xfrm>
          <a:prstGeom prst="rect">
            <a:avLst/>
          </a:prstGeom>
          <a:noFill/>
        </p:spPr>
      </p:pic>
      <p:pic>
        <p:nvPicPr>
          <p:cNvPr id="5" name="Picture 7" descr="{A66C3345-937A-4457-B71E-A5C6E5EC38ED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9" y="2000241"/>
            <a:ext cx="3178166" cy="2214578"/>
          </a:xfrm>
          <a:prstGeom prst="rect">
            <a:avLst/>
          </a:prstGeom>
          <a:noFill/>
        </p:spPr>
      </p:pic>
      <p:pic>
        <p:nvPicPr>
          <p:cNvPr id="6" name="Picture 4" descr="{C57FC992-CAB8-4B5F-8F35-F609CA8CF021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8" y="4429132"/>
            <a:ext cx="321471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Свойства кристаллических тел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Температура плавления постоянная;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Каждое вещество имеет свою кристаллическую решетку;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Анизотропия;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Механическая прочность; оптические; электрические; тепловые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Свойства аморфных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Не имеют постоянной температуры плавления;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Не имеют кристаллического строения;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Изотропны;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Обладают текучестью;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b="1" i="1" dirty="0" smtClean="0">
              <a:latin typeface="Times New Roman" pitchFamily="18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dirty="0" smtClean="0">
                <a:latin typeface="Times New Roman" pitchFamily="18" charset="0"/>
              </a:rPr>
              <a:t>Способны переходить в кристаллическое и жидкое состояние.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Графит                         Алмаз</a:t>
            </a:r>
            <a:endParaRPr lang="ru-RU" dirty="0"/>
          </a:p>
        </p:txBody>
      </p:sp>
      <p:pic>
        <p:nvPicPr>
          <p:cNvPr id="7" name="Picture 6" descr="кристаллическая решётка графи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2857520" cy="2571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 descr="Граф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00570"/>
            <a:ext cx="2571768" cy="19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1714488"/>
            <a:ext cx="2736850" cy="2500330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7" descr="Алмаз с ди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29256" y="4500570"/>
            <a:ext cx="2714644" cy="1941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121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i="1" dirty="0" smtClean="0">
                <a:latin typeface="Arial" pitchFamily="34" charset="0"/>
                <a:cs typeface="Arial" pitchFamily="34" charset="0"/>
              </a:rPr>
              <a:t>Полиморфизм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(физика), </a:t>
            </a:r>
            <a:r>
              <a:rPr lang="ru-RU" sz="4400" i="1" dirty="0" smtClean="0">
                <a:latin typeface="Arial" pitchFamily="34" charset="0"/>
                <a:cs typeface="Arial" pitchFamily="34" charset="0"/>
              </a:rPr>
              <a:t>аллотропия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(химия)-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способность атомов одного химического элемента образовывать несколько простых веществ.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116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sz="4000" dirty="0" smtClean="0"/>
              <a:t>Применение </a:t>
            </a:r>
            <a:br>
              <a:rPr lang="ru-RU" sz="4000" dirty="0" smtClean="0"/>
            </a:br>
            <a:r>
              <a:rPr lang="ru-RU" sz="4000" dirty="0" smtClean="0"/>
              <a:t>кристаллических         аморфных </a:t>
            </a:r>
            <a:br>
              <a:rPr lang="ru-RU" sz="4000" dirty="0" smtClean="0"/>
            </a:br>
            <a:r>
              <a:rPr lang="ru-RU" sz="4000" dirty="0" smtClean="0"/>
              <a:t>                                   тел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928802"/>
            <a:ext cx="3657600" cy="4258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Опорные камни для часов </a:t>
            </a:r>
          </a:p>
          <a:p>
            <a:r>
              <a:rPr lang="ru-RU" dirty="0" smtClean="0"/>
              <a:t>Машиностроение</a:t>
            </a:r>
          </a:p>
          <a:p>
            <a:r>
              <a:rPr lang="ru-RU" dirty="0" smtClean="0"/>
              <a:t>Оптические приборы</a:t>
            </a:r>
          </a:p>
          <a:p>
            <a:r>
              <a:rPr lang="ru-RU" dirty="0" smtClean="0"/>
              <a:t>Аудио- и видео техника</a:t>
            </a:r>
          </a:p>
          <a:p>
            <a:r>
              <a:rPr lang="ru-RU" dirty="0" smtClean="0"/>
              <a:t>Ювелирные украшения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1928802"/>
            <a:ext cx="3657600" cy="4258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Изделия технического назначения</a:t>
            </a:r>
          </a:p>
          <a:p>
            <a:r>
              <a:rPr lang="ru-RU" dirty="0" smtClean="0"/>
              <a:t>Изделия медицинского назначения</a:t>
            </a:r>
          </a:p>
          <a:p>
            <a:r>
              <a:rPr lang="ru-RU" dirty="0" smtClean="0"/>
              <a:t>Клеи и герметики</a:t>
            </a:r>
          </a:p>
          <a:p>
            <a:r>
              <a:rPr lang="ru-RU" dirty="0" smtClean="0"/>
              <a:t>Ювелирные украшения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21\Desktop\Новая папка\работа\12 класс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00240"/>
            <a:ext cx="2286016" cy="2428892"/>
          </a:xfrm>
          <a:prstGeom prst="rect">
            <a:avLst/>
          </a:prstGeom>
          <a:noFill/>
        </p:spPr>
      </p:pic>
      <p:pic>
        <p:nvPicPr>
          <p:cNvPr id="1027" name="Picture 3" descr="C:\Users\321\Desktop\Новая папка\работа\12 класс\фианит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1785950" cy="2071702"/>
          </a:xfrm>
          <a:prstGeom prst="rect">
            <a:avLst/>
          </a:prstGeom>
          <a:noFill/>
        </p:spPr>
      </p:pic>
      <p:pic>
        <p:nvPicPr>
          <p:cNvPr id="1028" name="Picture 4" descr="C:\Users\321\Desktop\Новая папка\работа\12 класс\алмаз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143512"/>
            <a:ext cx="1428750" cy="1428750"/>
          </a:xfrm>
          <a:prstGeom prst="rect">
            <a:avLst/>
          </a:prstGeom>
          <a:noFill/>
        </p:spPr>
      </p:pic>
      <p:pic>
        <p:nvPicPr>
          <p:cNvPr id="1029" name="Picture 5" descr="C:\Users\321\Desktop\Новая папка\работа\12 класс\клеи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28"/>
            <a:ext cx="1600201" cy="1428750"/>
          </a:xfrm>
          <a:prstGeom prst="rect">
            <a:avLst/>
          </a:prstGeom>
          <a:noFill/>
        </p:spPr>
      </p:pic>
      <p:pic>
        <p:nvPicPr>
          <p:cNvPr id="1030" name="Picture 6" descr="C:\Users\321\Desktop\Новая папка\работа\12 класс\компьютеры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85728"/>
            <a:ext cx="2133600" cy="1428750"/>
          </a:xfrm>
          <a:prstGeom prst="rect">
            <a:avLst/>
          </a:prstGeom>
          <a:noFill/>
        </p:spPr>
      </p:pic>
      <p:pic>
        <p:nvPicPr>
          <p:cNvPr id="1031" name="Picture 7" descr="C:\Users\321\Desktop\Новая папка\работа\12 класс\автокосметик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000108"/>
            <a:ext cx="1885950" cy="1785950"/>
          </a:xfrm>
          <a:prstGeom prst="rect">
            <a:avLst/>
          </a:prstGeom>
          <a:noFill/>
        </p:spPr>
      </p:pic>
      <p:pic>
        <p:nvPicPr>
          <p:cNvPr id="1032" name="Picture 8" descr="C:\Users\321\Desktop\Новая папка\работа\12 класс\шоколад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3429000"/>
            <a:ext cx="2214578" cy="2214578"/>
          </a:xfrm>
          <a:prstGeom prst="rect">
            <a:avLst/>
          </a:prstGeom>
          <a:noFill/>
        </p:spPr>
      </p:pic>
      <p:pic>
        <p:nvPicPr>
          <p:cNvPr id="1033" name="Picture 9" descr="C:\Users\321\Desktop\Новая папка\работа\12 класс\микроскоп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786322"/>
            <a:ext cx="1009650" cy="1428755"/>
          </a:xfrm>
          <a:prstGeom prst="rect">
            <a:avLst/>
          </a:prstGeom>
          <a:noFill/>
        </p:spPr>
      </p:pic>
      <p:pic>
        <p:nvPicPr>
          <p:cNvPr id="1034" name="Picture 10" descr="C:\Users\321\Desktop\Новая папка\работа\12 класс\стекло лестница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3000372"/>
            <a:ext cx="1905000" cy="1428755"/>
          </a:xfrm>
          <a:prstGeom prst="rect">
            <a:avLst/>
          </a:prstGeom>
          <a:noFill/>
        </p:spPr>
      </p:pic>
      <p:pic>
        <p:nvPicPr>
          <p:cNvPr id="1035" name="Picture 11" descr="C:\Users\321\Desktop\Новая папка\работа\12 класс\телефоны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857760"/>
            <a:ext cx="828675" cy="1357317"/>
          </a:xfrm>
          <a:prstGeom prst="rect">
            <a:avLst/>
          </a:prstGeom>
          <a:noFill/>
        </p:spPr>
      </p:pic>
      <p:pic>
        <p:nvPicPr>
          <p:cNvPr id="1036" name="Picture 12" descr="C:\Users\321\Desktop\Новая папка\работа\12 класс\стекло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78632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 algn="just"/>
            <a:r>
              <a:rPr lang="ru-RU" sz="2800" dirty="0" smtClean="0"/>
              <a:t>Дать представление о твердых телах, особенностях их внутреннего строения, выявить основные свойства кристаллических и аморфных тел. </a:t>
            </a:r>
          </a:p>
          <a:p>
            <a:pPr algn="just"/>
            <a:r>
              <a:rPr lang="ru-RU" sz="2800" dirty="0" smtClean="0"/>
              <a:t>Развивать наблюдательность, способность анализировать и делать выводы. Способность систематизировать материал.</a:t>
            </a:r>
          </a:p>
          <a:p>
            <a:pPr algn="just"/>
            <a:r>
              <a:rPr lang="ru-RU" sz="2800" dirty="0" smtClean="0"/>
              <a:t>Формировать научное мировоззрение, интерес к физике и химии, к общекультурным ценностям.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Тест « Кристаллы и аморфные тела»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285860"/>
            <a:ext cx="7498080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596646" lvl="0" indent="-514350">
              <a:buNone/>
            </a:pPr>
            <a:r>
              <a:rPr lang="ru-RU" sz="3400" dirty="0" smtClean="0"/>
              <a:t>1.В металлических кристаллах все ионы положительны. Почему же кристаллы не распадаются?</a:t>
            </a:r>
          </a:p>
          <a:p>
            <a:pPr>
              <a:buNone/>
            </a:pPr>
            <a:r>
              <a:rPr lang="ru-RU" sz="3400" dirty="0" smtClean="0"/>
              <a:t>А) ионы удерживают силы притяжения                          Б) ионы отталкиваются, а атомы притягиваются. </a:t>
            </a:r>
          </a:p>
          <a:p>
            <a:pPr>
              <a:buNone/>
            </a:pPr>
            <a:r>
              <a:rPr lang="ru-RU" sz="3400" dirty="0" smtClean="0"/>
              <a:t>В) между ионами есть электронный газ.                        Г) нет правильного ответа</a:t>
            </a:r>
          </a:p>
          <a:p>
            <a:pPr marL="596646" lvl="0" indent="-514350">
              <a:buNone/>
            </a:pPr>
            <a:r>
              <a:rPr lang="ru-RU" sz="3400" dirty="0" smtClean="0"/>
              <a:t>2.Стекло – это кристаллическое вещество или аморфное?</a:t>
            </a:r>
          </a:p>
          <a:p>
            <a:pPr>
              <a:buNone/>
            </a:pPr>
            <a:r>
              <a:rPr lang="ru-RU" sz="3400" dirty="0" smtClean="0"/>
              <a:t>А) кристаллическое.                                                                 Б) аморфное</a:t>
            </a:r>
          </a:p>
          <a:p>
            <a:pPr>
              <a:buNone/>
            </a:pPr>
            <a:r>
              <a:rPr lang="ru-RU" sz="3400" dirty="0" smtClean="0"/>
              <a:t>В) может быть и кристаллическим и аморфным.      Г)нет верного ответа </a:t>
            </a:r>
          </a:p>
          <a:p>
            <a:pPr lvl="0">
              <a:buNone/>
            </a:pPr>
            <a:r>
              <a:rPr lang="ru-RU" sz="3400" dirty="0" smtClean="0"/>
              <a:t>3. Вставьте пропущенные слова.</a:t>
            </a:r>
          </a:p>
          <a:p>
            <a:pPr>
              <a:buNone/>
            </a:pPr>
            <a:r>
              <a:rPr lang="ru-RU" sz="3400" dirty="0" smtClean="0"/>
              <a:t>Только кристаллические тела по своим свойствам могут быть………., и их температура плавления ……………</a:t>
            </a:r>
          </a:p>
          <a:p>
            <a:pPr>
              <a:buNone/>
            </a:pPr>
            <a:r>
              <a:rPr lang="ru-RU" dirty="0" smtClean="0"/>
              <a:t>(постоянна, не постоянна, анизотропными, изотропными). </a:t>
            </a:r>
          </a:p>
          <a:p>
            <a:pPr lvl="0">
              <a:buNone/>
            </a:pPr>
            <a:r>
              <a:rPr lang="ru-RU" dirty="0" smtClean="0"/>
              <a:t>4.Анизотропия – это: </a:t>
            </a:r>
          </a:p>
          <a:p>
            <a:pPr>
              <a:buNone/>
            </a:pPr>
            <a:r>
              <a:rPr lang="ru-RU" dirty="0" smtClean="0"/>
              <a:t>А) зависимость физических свойств от направления внутри кристалла</a:t>
            </a:r>
          </a:p>
          <a:p>
            <a:pPr>
              <a:buNone/>
            </a:pPr>
            <a:r>
              <a:rPr lang="ru-RU" dirty="0" smtClean="0"/>
              <a:t>Б) разрушение кристалла при деформации</a:t>
            </a:r>
          </a:p>
          <a:p>
            <a:pPr>
              <a:buNone/>
            </a:pPr>
            <a:r>
              <a:rPr lang="ru-RU" dirty="0" smtClean="0"/>
              <a:t>В) независимость физических свойств от направления внутри кристалла</a:t>
            </a:r>
          </a:p>
          <a:p>
            <a:pPr>
              <a:buNone/>
            </a:pPr>
            <a:r>
              <a:rPr lang="ru-RU" dirty="0" smtClean="0"/>
              <a:t>Г) основная характеристика аморфного тела. </a:t>
            </a:r>
          </a:p>
          <a:p>
            <a:pPr>
              <a:buNone/>
            </a:pPr>
            <a:r>
              <a:rPr lang="ru-RU" dirty="0" smtClean="0"/>
              <a:t>5. Соотнесите вещество с типом кристаллической решетки:</a:t>
            </a:r>
          </a:p>
          <a:p>
            <a:pPr>
              <a:buNone/>
            </a:pPr>
            <a:r>
              <a:rPr lang="ru-RU" dirty="0" smtClean="0"/>
              <a:t>1. кристаллический йод      		А) атомная</a:t>
            </a:r>
          </a:p>
          <a:p>
            <a:pPr>
              <a:buNone/>
            </a:pPr>
            <a:r>
              <a:rPr lang="ru-RU" dirty="0" smtClean="0"/>
              <a:t>2. медный купорос 			Б) молекулярная</a:t>
            </a:r>
          </a:p>
          <a:p>
            <a:pPr>
              <a:buNone/>
            </a:pPr>
            <a:r>
              <a:rPr lang="ru-RU" dirty="0" smtClean="0"/>
              <a:t>3. алюминий			В) Ионная</a:t>
            </a:r>
          </a:p>
          <a:p>
            <a:pPr>
              <a:buNone/>
            </a:pPr>
            <a:r>
              <a:rPr lang="ru-RU" dirty="0" smtClean="0"/>
              <a:t>4.	оксид кремния			Г) Металлическая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 Ответ В</a:t>
            </a:r>
          </a:p>
          <a:p>
            <a:pPr>
              <a:buNone/>
            </a:pPr>
            <a:r>
              <a:rPr lang="ru-RU" dirty="0" smtClean="0"/>
              <a:t>2. Ответ Б </a:t>
            </a:r>
          </a:p>
          <a:p>
            <a:pPr>
              <a:buNone/>
            </a:pPr>
            <a:r>
              <a:rPr lang="ru-RU" dirty="0" smtClean="0"/>
              <a:t>3. Только кристаллические тела по своим свойствам могут быть </a:t>
            </a:r>
            <a:r>
              <a:rPr lang="ru-RU" b="1" i="1" u="sng" dirty="0" smtClean="0"/>
              <a:t>анизотропными</a:t>
            </a:r>
            <a:r>
              <a:rPr lang="ru-RU" dirty="0" smtClean="0"/>
              <a:t>, и их температура плавления </a:t>
            </a:r>
            <a:r>
              <a:rPr lang="ru-RU" b="1" i="1" u="sng" dirty="0" smtClean="0"/>
              <a:t>постоянна.</a:t>
            </a:r>
          </a:p>
          <a:p>
            <a:pPr>
              <a:buNone/>
            </a:pPr>
            <a:r>
              <a:rPr lang="ru-RU" dirty="0" smtClean="0"/>
              <a:t>4. Ответ А</a:t>
            </a:r>
          </a:p>
          <a:p>
            <a:pPr>
              <a:buNone/>
            </a:pPr>
            <a:r>
              <a:rPr lang="ru-RU" dirty="0" smtClean="0"/>
              <a:t>5.  </a:t>
            </a:r>
            <a:r>
              <a:rPr lang="ru-RU" dirty="0" smtClean="0">
                <a:cs typeface="Arial" pitchFamily="34" charset="0"/>
              </a:rPr>
              <a:t>1- Б, 2 –В, 3-Г,4-А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заключение – рефлексивный тест.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Узнала много нового. </a:t>
            </a:r>
          </a:p>
          <a:p>
            <a:pPr>
              <a:buNone/>
            </a:pPr>
            <a:r>
              <a:rPr lang="ru-RU" dirty="0" smtClean="0"/>
              <a:t>2. Мне это пригодится в жизни. </a:t>
            </a:r>
          </a:p>
          <a:p>
            <a:pPr>
              <a:buNone/>
            </a:pPr>
            <a:r>
              <a:rPr lang="ru-RU" dirty="0" smtClean="0"/>
              <a:t>3. Было над чем подумать. </a:t>
            </a:r>
          </a:p>
          <a:p>
            <a:pPr>
              <a:buNone/>
            </a:pPr>
            <a:r>
              <a:rPr lang="ru-RU" dirty="0" smtClean="0"/>
              <a:t>4. На возникшие вопросы я получил(а) ответ. </a:t>
            </a:r>
          </a:p>
          <a:p>
            <a:pPr>
              <a:buNone/>
            </a:pPr>
            <a:r>
              <a:rPr lang="ru-RU" dirty="0" smtClean="0"/>
              <a:t>5. Поработала добросовестно, цель достигнута.</a:t>
            </a:r>
            <a:endParaRPr lang="ru-RU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500826" y="1571612"/>
            <a:ext cx="1000132" cy="857256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643834" y="1571612"/>
            <a:ext cx="1071570" cy="857256"/>
          </a:xfrm>
          <a:prstGeom prst="smileyFace">
            <a:avLst>
              <a:gd name="adj" fmla="val -465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§ 73-74 заполнить таблицу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Карточки с индивидуальными заданиями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928670"/>
            <a:ext cx="7498080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Мир, в котором мы живем, многолик, многогранен, многоцветен и бесконечно прекрасен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Твердые вещества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Кристаллические            Аморфные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952007">
            <a:off x="3357554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275274">
            <a:off x="5952559" y="19125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0" descr="{7FBE8920-31DF-4E64-98C6-30322B37E4C3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3857628"/>
            <a:ext cx="3286148" cy="2571768"/>
          </a:xfrm>
          <a:prstGeom prst="rect">
            <a:avLst/>
          </a:prstGeom>
          <a:noFill/>
        </p:spPr>
      </p:pic>
      <p:pic>
        <p:nvPicPr>
          <p:cNvPr id="7" name="Picture 4" descr="{1F5BD8C7-78DD-4440-AADC-769FDBA7FDF3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5" y="3929066"/>
            <a:ext cx="350046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2-16889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2286016" cy="1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2-16889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1435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42-16889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714357"/>
            <a:ext cx="2292350" cy="200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43314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inSt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643314"/>
            <a:ext cx="2143140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643314"/>
            <a:ext cx="22875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{9BAD287A-C3D9-4D4B-84A1-EF95CE65560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51" y="428605"/>
            <a:ext cx="2670169" cy="2500329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t="3607" b="3607"/>
          <a:stretch>
            <a:fillRect/>
          </a:stretch>
        </p:blipFill>
        <p:spPr>
          <a:xfrm>
            <a:off x="4071935" y="500043"/>
            <a:ext cx="2500329" cy="2357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571876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64331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42900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кристаллических решеток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5400" dirty="0" smtClean="0"/>
              <a:t>Ионная      </a:t>
            </a:r>
          </a:p>
          <a:p>
            <a:r>
              <a:rPr lang="ru-RU" sz="5400" dirty="0" smtClean="0"/>
              <a:t>Атомная    </a:t>
            </a:r>
          </a:p>
          <a:p>
            <a:r>
              <a:rPr lang="ru-RU" sz="5400" dirty="0" smtClean="0"/>
              <a:t>Молекулярная</a:t>
            </a:r>
          </a:p>
          <a:p>
            <a:r>
              <a:rPr lang="ru-RU" sz="5400" dirty="0" smtClean="0"/>
              <a:t>Металлическая</a:t>
            </a: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Кристаллические решетки</a:t>
            </a:r>
            <a:br>
              <a:rPr lang="ru-RU" dirty="0" smtClean="0"/>
            </a:br>
            <a:r>
              <a:rPr lang="ru-RU" dirty="0" smtClean="0"/>
              <a:t>Ионная 			металлическая</a:t>
            </a:r>
            <a:endParaRPr lang="ru-RU" dirty="0"/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2928958" cy="28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2428891" cy="23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6072198" y="5143512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5143513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Ме</a:t>
            </a:r>
            <a:r>
              <a:rPr lang="en-US" dirty="0" smtClean="0"/>
              <a:t>n</a:t>
            </a:r>
            <a:r>
              <a:rPr lang="ru-RU" dirty="0" smtClean="0"/>
              <a:t>+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Кристаллические решетки</a:t>
            </a:r>
            <a:br>
              <a:rPr lang="ru-RU" dirty="0" smtClean="0"/>
            </a:br>
            <a:r>
              <a:rPr lang="ru-RU" dirty="0" smtClean="0"/>
              <a:t>молекулярная                    атомная</a:t>
            </a:r>
            <a:endParaRPr lang="ru-RU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33207" y="1071546"/>
          <a:ext cx="6753570" cy="4998336"/>
        </p:xfrm>
        <a:graphic>
          <a:graphicData uri="http://schemas.openxmlformats.org/drawingml/2006/table">
            <a:tbl>
              <a:tblPr/>
              <a:tblGrid>
                <a:gridCol w="1350573"/>
                <a:gridCol w="1350573"/>
                <a:gridCol w="1350573"/>
                <a:gridCol w="1350573"/>
                <a:gridCol w="1351278"/>
              </a:tblGrid>
              <a:tr h="79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Типы решеток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Атомная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Молекулярная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Ионная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Металлическая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Частицы находящиеся в узлах решетки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Связь между узлами решетки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Примеры веществ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00042"/>
            <a:ext cx="742955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кристаллических решеток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531</Words>
  <PresentationFormat>Экран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Твердое состояние вещества. Кристаллические и аморфные тела. </vt:lpstr>
      <vt:lpstr>Цели:</vt:lpstr>
      <vt:lpstr>Твердые вещества </vt:lpstr>
      <vt:lpstr>Слайд 4</vt:lpstr>
      <vt:lpstr>Слайд 5</vt:lpstr>
      <vt:lpstr>Типы кристаллических решеток </vt:lpstr>
      <vt:lpstr>Кристаллические решетки Ионная    металлическая</vt:lpstr>
      <vt:lpstr>Кристаллические решетки молекулярная                    атомная</vt:lpstr>
      <vt:lpstr>Слайд 9</vt:lpstr>
      <vt:lpstr>Слайд 10</vt:lpstr>
      <vt:lpstr>Аморфные тела</vt:lpstr>
      <vt:lpstr> Анизотропия кристалла – зависимость физических свойств от направления внутри кристалла</vt:lpstr>
      <vt:lpstr>Виды кристаллических тел Монокристаллы     Поликристаллы</vt:lpstr>
      <vt:lpstr>Свойства кристаллических тел</vt:lpstr>
      <vt:lpstr>Свойства аморфных тел</vt:lpstr>
      <vt:lpstr>Графит                         Алмаз</vt:lpstr>
      <vt:lpstr>Полиморфизм (физика), аллотропия (химия)-   способность атомов одного химического элемента образовывать несколько простых веществ.</vt:lpstr>
      <vt:lpstr>                        Применение  кристаллических         аморфных                                     тел</vt:lpstr>
      <vt:lpstr>Слайд 19</vt:lpstr>
      <vt:lpstr>Тест « Кристаллы и аморфные тела»</vt:lpstr>
      <vt:lpstr>Проверь себя</vt:lpstr>
      <vt:lpstr>Слайд 22</vt:lpstr>
      <vt:lpstr>Домашнее задание </vt:lpstr>
      <vt:lpstr>Мир, в котором мы живем, многолик, многогранен, многоцветен и бесконечно прекрасен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Твердое состояние вещества. Кристаллические и аморфные тела.</dc:title>
  <dc:creator>321</dc:creator>
  <cp:lastModifiedBy>321</cp:lastModifiedBy>
  <cp:revision>26</cp:revision>
  <dcterms:created xsi:type="dcterms:W3CDTF">2015-02-01T07:48:50Z</dcterms:created>
  <dcterms:modified xsi:type="dcterms:W3CDTF">2015-03-16T04:43:11Z</dcterms:modified>
</cp:coreProperties>
</file>