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85" r:id="rId2"/>
    <p:sldId id="286" r:id="rId3"/>
    <p:sldId id="260" r:id="rId4"/>
    <p:sldId id="287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79" r:id="rId15"/>
    <p:sldId id="297" r:id="rId16"/>
    <p:sldId id="298" r:id="rId17"/>
    <p:sldId id="299" r:id="rId18"/>
    <p:sldId id="300" r:id="rId19"/>
    <p:sldId id="301" r:id="rId20"/>
    <p:sldId id="302" r:id="rId21"/>
    <p:sldId id="303" r:id="rId22"/>
    <p:sldId id="304" r:id="rId23"/>
    <p:sldId id="305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FFCC66"/>
    <a:srgbClr val="FFB061"/>
    <a:srgbClr val="B85C00"/>
    <a:srgbClr val="000066"/>
    <a:srgbClr val="33CCCC"/>
    <a:srgbClr val="CCFFFF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90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60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9C9353C-3F20-418A-B63D-A5FEFE340C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67021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75059A2-AFCF-47C5-834A-AC6DFC96C27B}" type="slidenum">
              <a:rPr lang="ru-RU" smtClean="0"/>
              <a:pPr eaLnBrk="1" hangingPunct="1"/>
              <a:t>14</a:t>
            </a:fld>
            <a:endParaRPr lang="ru-RU" smtClean="0"/>
          </a:p>
        </p:txBody>
      </p:sp>
      <p:sp>
        <p:nvSpPr>
          <p:cNvPr id="27651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319213" y="877888"/>
            <a:ext cx="4219575" cy="3165475"/>
          </a:xfrm>
          <a:ln/>
        </p:spPr>
      </p:sp>
      <p:sp>
        <p:nvSpPr>
          <p:cNvPr id="27652" name="Rectangle 3"/>
          <p:cNvSpPr>
            <a:spLocks noChangeArrowheads="1"/>
          </p:cNvSpPr>
          <p:nvPr>
            <p:ph type="body" idx="1"/>
          </p:nvPr>
        </p:nvSpPr>
        <p:spPr>
          <a:xfrm>
            <a:off x="1062038" y="4349750"/>
            <a:ext cx="4740275" cy="35131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4389E4-85B9-4641-A63C-2271FD0ADB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7637868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52A86A-4C19-406D-8031-1B48901249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1640639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2EBCBB-1A24-4A0A-B62C-A0C56A9B94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77302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7762B5-9225-45DA-BEFA-C26B52701A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5254576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1892D6-2356-4129-BB8D-0BFE164CA1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0413684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CB85B1-3209-4884-B10C-826AE0ACCF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83210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DF6B2C-410D-4A63-8299-5AE7D52B0E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768803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5673D5-DE65-447D-9CC8-8AD7C0DD65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4472213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DD122-97F1-4E01-A07A-1BCC659A4F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69841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DB1FD6-581C-4ADB-AAEE-9A7DC3EE46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860048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63F5D2-0BEA-40E1-8CAB-5EB38584E0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2519274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677DD5-8C8D-423D-A6B6-7547228D05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298263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1C1D2B-97C5-47CC-A872-F7CBD209A1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0206163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C722AC-F76E-46E0-8A2B-103BFB61AF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117411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37BF2B6-7512-43EE-8105-B8FA43C242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Documents and Settings\Tanya\Рабочий стол\природные источники ув\Слайд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0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20671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C:\Documents and Settings\Tanya\Рабочий стол\природные источники ув\Слайд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09313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/>
      </p:sp>
      <p:pic>
        <p:nvPicPr>
          <p:cNvPr id="52226" name="Picture 2" descr="C:\Documents and Settings\Tanya\Рабочий стол\природные источники ув\Слайд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17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29919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C:\Documents and Settings\Tanya\Рабочий стол\природные источники ув\Слайд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17" y="-2177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38304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C:\Documents and Settings\Tanya\Рабочий стол\природные источники ув\Слайд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7653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7" descr="фо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8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AutoShape 5"/>
          <p:cNvSpPr>
            <a:spLocks noChangeArrowheads="1"/>
          </p:cNvSpPr>
          <p:nvPr/>
        </p:nvSpPr>
        <p:spPr bwMode="auto">
          <a:xfrm>
            <a:off x="381000" y="4267200"/>
            <a:ext cx="6096000" cy="2438400"/>
          </a:xfrm>
          <a:prstGeom prst="flowChartTerminator">
            <a:avLst/>
          </a:prstGeom>
          <a:solidFill>
            <a:srgbClr val="FFCC66">
              <a:alpha val="35001"/>
            </a:srgbClr>
          </a:solidFill>
          <a:ln w="28575">
            <a:solidFill>
              <a:srgbClr val="800000"/>
            </a:solidFill>
            <a:round/>
            <a:headEnd/>
            <a:tailEnd/>
          </a:ln>
          <a:effectLst/>
        </p:spPr>
        <p:txBody>
          <a:bodyPr wrap="none" lIns="81623" tIns="40811" rIns="81623" bIns="40811" anchor="ctr"/>
          <a:lstStyle/>
          <a:p>
            <a:pPr defTabSz="407988" hangingPunct="0">
              <a:lnSpc>
                <a:spcPct val="93000"/>
              </a:lnSpc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</a:tabLst>
              <a:defRPr/>
            </a:pPr>
            <a:r>
              <a:rPr lang="en-GB" sz="2400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Сырая</a:t>
            </a:r>
            <a:r>
              <a:rPr lang="ru-RU" sz="2400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en-GB" sz="2400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(необработанная) нефть</a:t>
            </a:r>
          </a:p>
          <a:p>
            <a:pPr defTabSz="407988" hangingPunct="0">
              <a:lnSpc>
                <a:spcPct val="93000"/>
              </a:lnSpc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</a:tabLst>
              <a:defRPr/>
            </a:pPr>
            <a:r>
              <a:rPr lang="en-GB" sz="2400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горит сильно коптящим пламенем</a:t>
            </a:r>
          </a:p>
          <a:p>
            <a:pPr defTabSz="407988" hangingPunct="0">
              <a:lnSpc>
                <a:spcPct val="93000"/>
              </a:lnSpc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</a:tabLst>
              <a:defRPr/>
            </a:pPr>
            <a:r>
              <a:rPr lang="en-GB" sz="2400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и не тушится водой</a:t>
            </a:r>
          </a:p>
          <a:p>
            <a:pPr defTabSz="407988" hangingPunct="0">
              <a:lnSpc>
                <a:spcPct val="93000"/>
              </a:lnSpc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</a:tabLst>
              <a:defRPr/>
            </a:pPr>
            <a:r>
              <a:rPr lang="en-GB" sz="2400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теплота сгорания – 37-49МДж/кг</a:t>
            </a:r>
          </a:p>
        </p:txBody>
      </p:sp>
      <p:sp>
        <p:nvSpPr>
          <p:cNvPr id="29705" name="AutoShape 9" descr="Крупное конфетти"/>
          <p:cNvSpPr>
            <a:spLocks noChangeArrowheads="1"/>
          </p:cNvSpPr>
          <p:nvPr/>
        </p:nvSpPr>
        <p:spPr bwMode="auto">
          <a:xfrm rot="10800000">
            <a:off x="6781800" y="4267200"/>
            <a:ext cx="2133600" cy="2590800"/>
          </a:xfrm>
          <a:prstGeom prst="wedgeRoundRectCallout">
            <a:avLst>
              <a:gd name="adj1" fmla="val 93824"/>
              <a:gd name="adj2" fmla="val -1532"/>
              <a:gd name="adj3" fmla="val 16667"/>
            </a:avLst>
          </a:prstGeom>
          <a:pattFill prst="lgConfetti">
            <a:fgClr>
              <a:srgbClr val="B85C00"/>
            </a:fgClr>
            <a:bgClr>
              <a:srgbClr val="FFB061"/>
            </a:bgClr>
          </a:pattFill>
          <a:ln w="57150">
            <a:solidFill>
              <a:srgbClr val="800000"/>
            </a:solidFill>
            <a:miter lim="800000"/>
            <a:headEnd/>
            <a:tailEnd/>
          </a:ln>
        </p:spPr>
        <p:txBody>
          <a:bodyPr rot="10800000"/>
          <a:lstStyle/>
          <a:p>
            <a:pPr algn="ctr"/>
            <a:endParaRPr lang="ru-RU"/>
          </a:p>
        </p:txBody>
      </p:sp>
      <p:sp>
        <p:nvSpPr>
          <p:cNvPr id="29699" name="AutoShape 3"/>
          <p:cNvSpPr>
            <a:spLocks noChangeArrowheads="1"/>
          </p:cNvSpPr>
          <p:nvPr/>
        </p:nvSpPr>
        <p:spPr bwMode="auto">
          <a:xfrm>
            <a:off x="381000" y="2057400"/>
            <a:ext cx="4800600" cy="1960563"/>
          </a:xfrm>
          <a:prstGeom prst="flowChartAlternateProcess">
            <a:avLst/>
          </a:prstGeom>
          <a:solidFill>
            <a:srgbClr val="FFCC66">
              <a:alpha val="35001"/>
            </a:srgbClr>
          </a:solidFill>
          <a:ln w="28575">
            <a:solidFill>
              <a:srgbClr val="800000"/>
            </a:solidFill>
            <a:round/>
            <a:headEnd/>
            <a:tailEnd/>
          </a:ln>
          <a:effectLst/>
        </p:spPr>
        <p:txBody>
          <a:bodyPr wrap="none" lIns="81623" tIns="40811" rIns="81623" bIns="40811" anchor="ctr"/>
          <a:lstStyle/>
          <a:p>
            <a:pPr algn="just" defTabSz="407988" hangingPunct="0">
              <a:lnSpc>
                <a:spcPct val="93000"/>
              </a:lnSpc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657225" algn="l"/>
                <a:tab pos="1312863" algn="l"/>
                <a:tab pos="1970088" algn="l"/>
                <a:tab pos="2627313" algn="l"/>
              </a:tabLst>
              <a:defRPr/>
            </a:pPr>
            <a:r>
              <a:rPr lang="en-GB" sz="2400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маслянистая </a:t>
            </a:r>
          </a:p>
          <a:p>
            <a:pPr algn="just" defTabSz="407988" hangingPunct="0">
              <a:lnSpc>
                <a:spcPct val="93000"/>
              </a:lnSpc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657225" algn="l"/>
                <a:tab pos="1312863" algn="l"/>
                <a:tab pos="1970088" algn="l"/>
                <a:tab pos="2627313" algn="l"/>
              </a:tabLst>
              <a:defRPr/>
            </a:pPr>
            <a:r>
              <a:rPr lang="en-GB" sz="2400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горючая жидкость</a:t>
            </a:r>
            <a:r>
              <a:rPr lang="ru-RU" sz="2400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,</a:t>
            </a:r>
            <a:endParaRPr lang="en-GB" sz="2400" b="1"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pPr algn="just" defTabSz="407988" hangingPunct="0">
              <a:lnSpc>
                <a:spcPct val="93000"/>
              </a:lnSpc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657225" algn="l"/>
                <a:tab pos="1312863" algn="l"/>
                <a:tab pos="1970088" algn="l"/>
                <a:tab pos="2627313" algn="l"/>
              </a:tabLst>
              <a:defRPr/>
            </a:pPr>
            <a:r>
              <a:rPr lang="en-GB" sz="2400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от бурого</a:t>
            </a:r>
            <a:r>
              <a:rPr lang="ru-RU" sz="2400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en-GB" sz="2400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до чёрного цвета </a:t>
            </a:r>
            <a:endParaRPr lang="ru-RU" sz="2400" b="1"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pPr algn="just" defTabSz="407988" hangingPunct="0">
              <a:lnSpc>
                <a:spcPct val="93000"/>
              </a:lnSpc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657225" algn="l"/>
                <a:tab pos="1312863" algn="l"/>
                <a:tab pos="1970088" algn="l"/>
                <a:tab pos="2627313" algn="l"/>
              </a:tabLst>
              <a:defRPr/>
            </a:pPr>
            <a:r>
              <a:rPr lang="en-GB" sz="2400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со своеобразным запахом</a:t>
            </a:r>
          </a:p>
        </p:txBody>
      </p:sp>
      <p:sp>
        <p:nvSpPr>
          <p:cNvPr id="29700" name="AutoShape 4"/>
          <p:cNvSpPr>
            <a:spLocks noChangeArrowheads="1"/>
          </p:cNvSpPr>
          <p:nvPr/>
        </p:nvSpPr>
        <p:spPr bwMode="auto">
          <a:xfrm>
            <a:off x="5715000" y="2362200"/>
            <a:ext cx="3124200" cy="1611313"/>
          </a:xfrm>
          <a:prstGeom prst="flowChartAlternateProcess">
            <a:avLst/>
          </a:prstGeom>
          <a:solidFill>
            <a:srgbClr val="FFCC66">
              <a:alpha val="42999"/>
            </a:srgbClr>
          </a:solidFill>
          <a:ln w="28575">
            <a:solidFill>
              <a:srgbClr val="800000"/>
            </a:solidFill>
            <a:round/>
            <a:headEnd/>
            <a:tailEnd/>
          </a:ln>
          <a:effectLst/>
        </p:spPr>
        <p:txBody>
          <a:bodyPr wrap="none" lIns="81623" tIns="40811" rIns="81623" bIns="40811" anchor="ctr"/>
          <a:lstStyle/>
          <a:p>
            <a:pPr algn="ctr" defTabSz="407988" hangingPunct="0">
              <a:lnSpc>
                <a:spcPct val="101000"/>
              </a:lnSpc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657225" algn="l"/>
                <a:tab pos="1312863" algn="l"/>
                <a:tab pos="1970088" algn="l"/>
                <a:tab pos="2627313" algn="l"/>
              </a:tabLst>
              <a:defRPr/>
            </a:pPr>
            <a:r>
              <a:rPr lang="en-GB" sz="2400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ρ</a:t>
            </a:r>
            <a:r>
              <a:rPr lang="en-GB" sz="2400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= 0,7 – 0,9г/мл</a:t>
            </a:r>
          </a:p>
          <a:p>
            <a:pPr algn="ctr" defTabSz="407988" hangingPunct="0">
              <a:lnSpc>
                <a:spcPct val="93000"/>
              </a:lnSpc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657225" algn="l"/>
                <a:tab pos="1312863" algn="l"/>
                <a:tab pos="1970088" algn="l"/>
                <a:tab pos="2627313" algn="l"/>
              </a:tabLst>
              <a:defRPr/>
            </a:pPr>
            <a:r>
              <a:rPr lang="en-GB" sz="2400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в воде </a:t>
            </a:r>
          </a:p>
          <a:p>
            <a:pPr algn="ctr" defTabSz="407988" hangingPunct="0">
              <a:lnSpc>
                <a:spcPct val="93000"/>
              </a:lnSpc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657225" algn="l"/>
                <a:tab pos="1312863" algn="l"/>
                <a:tab pos="1970088" algn="l"/>
                <a:tab pos="2627313" algn="l"/>
              </a:tabLst>
              <a:defRPr/>
            </a:pPr>
            <a:r>
              <a:rPr lang="en-GB" sz="2400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не растворяется</a:t>
            </a:r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381000" y="609600"/>
            <a:ext cx="475773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Нефть: </a:t>
            </a:r>
          </a:p>
          <a:p>
            <a:pPr>
              <a:defRPr/>
            </a:pPr>
            <a:r>
              <a:rPr lang="ru-RU" sz="32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физические свойства</a:t>
            </a:r>
          </a:p>
        </p:txBody>
      </p:sp>
      <p:pic>
        <p:nvPicPr>
          <p:cNvPr id="29704" name="Picture 8" descr="n000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419600"/>
            <a:ext cx="1679575" cy="2286000"/>
          </a:xfrm>
          <a:prstGeom prst="rect">
            <a:avLst/>
          </a:prstGeom>
          <a:noFill/>
          <a:ln w="19050">
            <a:solidFill>
              <a:srgbClr val="4C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7" name="Picture 10" descr="0557"/>
          <p:cNvPicPr>
            <a:picLocks noChangeAspect="1" noChangeArrowheads="1"/>
          </p:cNvPicPr>
          <p:nvPr/>
        </p:nvPicPr>
        <p:blipFill>
          <a:blip r:embed="rId5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28600"/>
            <a:ext cx="3048000" cy="1981200"/>
          </a:xfrm>
          <a:prstGeom prst="rect">
            <a:avLst/>
          </a:prstGeom>
          <a:noFill/>
          <a:ln w="19050">
            <a:solidFill>
              <a:srgbClr val="8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C:\Documents and Settings\Tanya\Рабочий стол\природные источники ув\Слайд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12159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C:\Documents and Settings\Tanya\Рабочий стол\природные источники ув\Слайд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10920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C:\Documents and Settings\Tanya\Рабочий стол\природные источники ув\Слайд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6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64873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C:\Documents and Settings\Tanya\Рабочий стол\природные источники ув\Слайд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86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20280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C:\Documents and Settings\Tanya\Рабочий стол\природные источники ув\Слайд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48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38243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:\Documents and Settings\Tanya\Рабочий стол\природные источники ув\Слайд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97413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C:\Documents and Settings\Tanya\Рабочий стол\природные источники ув\Слайд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16319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C:\Documents and Settings\Tanya\Рабочий стол\природные источники ув\Слайд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6137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C:\Documents and Settings\Tanya\Рабочий стол\природные источники ув\Слайд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75311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C:\Documents and Settings\Tanya\Рабочий стол\природные источники ув\Слайд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6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53992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фо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 descr="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447800"/>
            <a:ext cx="8001000" cy="5281613"/>
          </a:xfrm>
          <a:prstGeom prst="rect">
            <a:avLst/>
          </a:prstGeom>
          <a:noFill/>
          <a:ln w="12700">
            <a:solidFill>
              <a:srgbClr val="8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609600" y="1447800"/>
            <a:ext cx="8001000" cy="5280025"/>
            <a:chOff x="384" y="912"/>
            <a:chExt cx="5040" cy="3326"/>
          </a:xfrm>
        </p:grpSpPr>
        <p:grpSp>
          <p:nvGrpSpPr>
            <p:cNvPr id="7176" name="Group 36"/>
            <p:cNvGrpSpPr>
              <a:grpSpLocks/>
            </p:cNvGrpSpPr>
            <p:nvPr/>
          </p:nvGrpSpPr>
          <p:grpSpPr bwMode="auto">
            <a:xfrm>
              <a:off x="384" y="912"/>
              <a:ext cx="5040" cy="3326"/>
              <a:chOff x="384" y="912"/>
              <a:chExt cx="5040" cy="3326"/>
            </a:xfrm>
          </p:grpSpPr>
          <p:grpSp>
            <p:nvGrpSpPr>
              <p:cNvPr id="7178" name="Group 33"/>
              <p:cNvGrpSpPr>
                <a:grpSpLocks/>
              </p:cNvGrpSpPr>
              <p:nvPr/>
            </p:nvGrpSpPr>
            <p:grpSpPr bwMode="auto">
              <a:xfrm>
                <a:off x="384" y="912"/>
                <a:ext cx="5040" cy="3326"/>
                <a:chOff x="384" y="912"/>
                <a:chExt cx="5040" cy="3326"/>
              </a:xfrm>
            </p:grpSpPr>
            <p:pic>
              <p:nvPicPr>
                <p:cNvPr id="7180" name="Picture 8" descr="17а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84" y="912"/>
                  <a:ext cx="5040" cy="3326"/>
                </a:xfrm>
                <a:prstGeom prst="rect">
                  <a:avLst/>
                </a:prstGeom>
                <a:noFill/>
                <a:ln w="12700">
                  <a:solidFill>
                    <a:srgbClr val="8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7181" name="Group 32"/>
                <p:cNvGrpSpPr>
                  <a:grpSpLocks/>
                </p:cNvGrpSpPr>
                <p:nvPr/>
              </p:nvGrpSpPr>
              <p:grpSpPr bwMode="auto">
                <a:xfrm>
                  <a:off x="768" y="1255"/>
                  <a:ext cx="4526" cy="2297"/>
                  <a:chOff x="768" y="1255"/>
                  <a:chExt cx="4526" cy="2297"/>
                </a:xfrm>
              </p:grpSpPr>
              <p:sp>
                <p:nvSpPr>
                  <p:cNvPr id="7182" name="Line 1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024" y="2592"/>
                    <a:ext cx="720" cy="48"/>
                  </a:xfrm>
                  <a:prstGeom prst="line">
                    <a:avLst/>
                  </a:prstGeom>
                  <a:noFill/>
                  <a:ln w="12700">
                    <a:solidFill>
                      <a:srgbClr val="FF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183" name="Line 1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264" y="2256"/>
                    <a:ext cx="720" cy="48"/>
                  </a:xfrm>
                  <a:prstGeom prst="line">
                    <a:avLst/>
                  </a:prstGeom>
                  <a:noFill/>
                  <a:ln w="12700">
                    <a:solidFill>
                      <a:srgbClr val="FF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184" name="Line 1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016" y="2640"/>
                    <a:ext cx="1632" cy="288"/>
                  </a:xfrm>
                  <a:prstGeom prst="line">
                    <a:avLst/>
                  </a:prstGeom>
                  <a:noFill/>
                  <a:ln w="12700">
                    <a:solidFill>
                      <a:srgbClr val="FF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185" name="Line 15"/>
                  <p:cNvSpPr>
                    <a:spLocks noChangeShapeType="1"/>
                  </p:cNvSpPr>
                  <p:nvPr/>
                </p:nvSpPr>
                <p:spPr bwMode="auto">
                  <a:xfrm>
                    <a:off x="768" y="2544"/>
                    <a:ext cx="2880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FF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186" name="Line 17"/>
                  <p:cNvSpPr>
                    <a:spLocks noChangeShapeType="1"/>
                  </p:cNvSpPr>
                  <p:nvPr/>
                </p:nvSpPr>
                <p:spPr bwMode="auto">
                  <a:xfrm>
                    <a:off x="1440" y="3072"/>
                    <a:ext cx="1440" cy="288"/>
                  </a:xfrm>
                  <a:prstGeom prst="line">
                    <a:avLst/>
                  </a:prstGeom>
                  <a:noFill/>
                  <a:ln w="12700">
                    <a:solidFill>
                      <a:srgbClr val="FF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187" name="Text Box 1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974" y="2167"/>
                    <a:ext cx="1040" cy="19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eaLnBrk="1" hangingPunct="1"/>
                    <a:r>
                      <a:rPr lang="ru-RU" sz="1400" b="1"/>
                      <a:t>Каменный уголь</a:t>
                    </a:r>
                  </a:p>
                </p:txBody>
              </p:sp>
              <p:sp>
                <p:nvSpPr>
                  <p:cNvPr id="7188" name="Text Box 1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34" y="2407"/>
                    <a:ext cx="1560" cy="32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eaLnBrk="1" hangingPunct="1"/>
                    <a:r>
                      <a:rPr lang="ru-RU" sz="1400" b="1"/>
                      <a:t>Природный и </a:t>
                    </a:r>
                  </a:p>
                  <a:p>
                    <a:pPr eaLnBrk="1" hangingPunct="1"/>
                    <a:r>
                      <a:rPr lang="ru-RU" sz="1400" b="1"/>
                      <a:t>попутные нефтяные газы</a:t>
                    </a:r>
                  </a:p>
                </p:txBody>
              </p:sp>
              <p:sp>
                <p:nvSpPr>
                  <p:cNvPr id="7189" name="Text Box 2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936" y="2832"/>
                    <a:ext cx="481" cy="19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eaLnBrk="1" hangingPunct="1"/>
                    <a:r>
                      <a:rPr lang="ru-RU" sz="1400" b="1"/>
                      <a:t>Нефть</a:t>
                    </a:r>
                  </a:p>
                </p:txBody>
              </p:sp>
              <p:sp>
                <p:nvSpPr>
                  <p:cNvPr id="7190" name="Text Box 2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880" y="3360"/>
                    <a:ext cx="1290" cy="19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eaLnBrk="1" hangingPunct="1"/>
                    <a:r>
                      <a:rPr lang="ru-RU" sz="1400" b="1"/>
                      <a:t>Породы фундамента</a:t>
                    </a:r>
                  </a:p>
                </p:txBody>
              </p:sp>
              <p:sp>
                <p:nvSpPr>
                  <p:cNvPr id="7191" name="Line 2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40" y="2064"/>
                    <a:ext cx="1200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FF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192" name="Line 2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832" y="1680"/>
                    <a:ext cx="960" cy="144"/>
                  </a:xfrm>
                  <a:prstGeom prst="line">
                    <a:avLst/>
                  </a:prstGeom>
                  <a:noFill/>
                  <a:ln w="12700">
                    <a:solidFill>
                      <a:srgbClr val="FF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193" name="Line 2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64" y="1392"/>
                    <a:ext cx="1968" cy="480"/>
                  </a:xfrm>
                  <a:prstGeom prst="line">
                    <a:avLst/>
                  </a:prstGeom>
                  <a:noFill/>
                  <a:ln w="12700">
                    <a:solidFill>
                      <a:srgbClr val="FF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194" name="Line 2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680" y="1440"/>
                    <a:ext cx="1200" cy="384"/>
                  </a:xfrm>
                  <a:prstGeom prst="line">
                    <a:avLst/>
                  </a:prstGeom>
                  <a:noFill/>
                  <a:ln w="12700">
                    <a:solidFill>
                      <a:srgbClr val="FF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195" name="Text Box 2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78" y="1927"/>
                    <a:ext cx="1172" cy="19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eaLnBrk="1" hangingPunct="1"/>
                    <a:r>
                      <a:rPr lang="ru-RU" sz="1400" b="1"/>
                      <a:t>Лес заболоченный</a:t>
                    </a:r>
                  </a:p>
                </p:txBody>
              </p:sp>
              <p:sp>
                <p:nvSpPr>
                  <p:cNvPr id="7196" name="Text Box 2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82" y="1591"/>
                    <a:ext cx="998" cy="19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eaLnBrk="1" hangingPunct="1"/>
                    <a:r>
                      <a:rPr lang="ru-RU" sz="1400" b="1"/>
                      <a:t>Лес осушенный</a:t>
                    </a:r>
                  </a:p>
                </p:txBody>
              </p:sp>
              <p:sp>
                <p:nvSpPr>
                  <p:cNvPr id="7197" name="Text Box 2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870" y="1255"/>
                    <a:ext cx="1224" cy="19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eaLnBrk="1" hangingPunct="1"/>
                    <a:r>
                      <a:rPr lang="ru-RU" sz="1400" b="1"/>
                      <a:t>Буровые установки</a:t>
                    </a:r>
                  </a:p>
                </p:txBody>
              </p:sp>
              <p:sp>
                <p:nvSpPr>
                  <p:cNvPr id="7198" name="Line 29"/>
                  <p:cNvSpPr>
                    <a:spLocks noChangeShapeType="1"/>
                  </p:cNvSpPr>
                  <p:nvPr/>
                </p:nvSpPr>
                <p:spPr bwMode="auto">
                  <a:xfrm>
                    <a:off x="1584" y="2928"/>
                    <a:ext cx="1920" cy="288"/>
                  </a:xfrm>
                  <a:prstGeom prst="line">
                    <a:avLst/>
                  </a:prstGeom>
                  <a:noFill/>
                  <a:ln w="12700">
                    <a:solidFill>
                      <a:srgbClr val="FF0000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199" name="Text Box 3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04" y="3120"/>
                    <a:ext cx="641" cy="19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eaLnBrk="1" hangingPunct="1"/>
                    <a:r>
                      <a:rPr lang="ru-RU" sz="1400" b="1"/>
                      <a:t>Песчаник</a:t>
                    </a:r>
                  </a:p>
                </p:txBody>
              </p:sp>
            </p:grpSp>
          </p:grpSp>
          <p:sp>
            <p:nvSpPr>
              <p:cNvPr id="7179" name="Line 35"/>
              <p:cNvSpPr>
                <a:spLocks noChangeShapeType="1"/>
              </p:cNvSpPr>
              <p:nvPr/>
            </p:nvSpPr>
            <p:spPr bwMode="auto">
              <a:xfrm flipV="1">
                <a:off x="2688" y="2928"/>
                <a:ext cx="1200" cy="0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7177" name="AutoShape 37"/>
            <p:cNvSpPr>
              <a:spLocks noChangeArrowheads="1"/>
            </p:cNvSpPr>
            <p:nvPr/>
          </p:nvSpPr>
          <p:spPr bwMode="auto">
            <a:xfrm>
              <a:off x="480" y="912"/>
              <a:ext cx="4896" cy="2880"/>
            </a:xfrm>
            <a:prstGeom prst="wedgeEllipseCallout">
              <a:avLst>
                <a:gd name="adj1" fmla="val -33519"/>
                <a:gd name="adj2" fmla="val 58333"/>
              </a:avLst>
            </a:prstGeom>
            <a:solidFill>
              <a:schemeClr val="accent1">
                <a:alpha val="0"/>
              </a:schemeClr>
            </a:solidFill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ru-RU"/>
            </a:p>
          </p:txBody>
        </p:sp>
      </p:grp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304800" y="1981200"/>
            <a:ext cx="8610600" cy="447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defRPr/>
            </a:pPr>
            <a:r>
              <a:rPr lang="ru-RU" sz="3200">
                <a:solidFill>
                  <a:srgbClr val="4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Залежи сырой нефти и газа возникли 100-200 миллионов лет назад из микроскопических морских растений и животных, которые оказались включенными в осадочные породы, образовавшиеся на дне моря. </a:t>
            </a:r>
          </a:p>
          <a:p>
            <a:pPr algn="just">
              <a:defRPr/>
            </a:pPr>
            <a:r>
              <a:rPr lang="ru-RU" sz="3200">
                <a:solidFill>
                  <a:srgbClr val="4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В отличие от этого уголь и торф начали образовываться 340 миллионов лет назад из растений, произраставших на суше.</a:t>
            </a: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304800" y="228600"/>
            <a:ext cx="5486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Возникновение и залегание источников углеводородов</a:t>
            </a:r>
          </a:p>
        </p:txBody>
      </p:sp>
      <p:sp>
        <p:nvSpPr>
          <p:cNvPr id="8231" name="AutoShape 39"/>
          <p:cNvSpPr>
            <a:spLocks noChangeArrowheads="1"/>
          </p:cNvSpPr>
          <p:nvPr/>
        </p:nvSpPr>
        <p:spPr bwMode="auto">
          <a:xfrm rot="10398734">
            <a:off x="239713" y="4560888"/>
            <a:ext cx="3095625" cy="2260600"/>
          </a:xfrm>
          <a:prstGeom prst="cloudCallout">
            <a:avLst>
              <a:gd name="adj1" fmla="val -36375"/>
              <a:gd name="adj2" fmla="val 195264"/>
            </a:avLst>
          </a:prstGeom>
          <a:solidFill>
            <a:schemeClr val="accent1">
              <a:alpha val="0"/>
            </a:schemeClr>
          </a:solidFill>
          <a:ln w="28575">
            <a:solidFill>
              <a:srgbClr val="FF0000"/>
            </a:solidFill>
            <a:round/>
            <a:headEnd/>
            <a:tailEnd/>
          </a:ln>
        </p:spPr>
        <p:txBody>
          <a:bodyPr rot="10800000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1000"/>
                                        <p:tgtEl>
                                          <p:spTgt spid="8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1000"/>
                                        <p:tgtEl>
                                          <p:spTgt spid="82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2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82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8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8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1" grpId="0" build="allAtOnce"/>
      <p:bldP spid="8231" grpId="0" animBg="1"/>
      <p:bldP spid="823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Documents and Settings\Tanya\Рабочий стол\природные источники ув\Слайд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3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36640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:\Documents and Settings\Tanya\Рабочий стол\природные источники ув\Слайд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9" y="-1524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9174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C:\Documents and Settings\Tanya\Рабочий стол\природные источники ув\Слайд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66722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C:\Documents and Settings\Tanya\Рабочий стол\природные источники ув\Слайд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77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35667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/>
      </p:sp>
      <p:pic>
        <p:nvPicPr>
          <p:cNvPr id="49154" name="Picture 2" descr="C:\Documents and Settings\Tanya\Рабочий стол\природные источники ув\Слайд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09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61583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C:\Documents and Settings\Tanya\Рабочий стол\природные источники ув\Слайд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37378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747</TotalTime>
  <Words>114</Words>
  <Application>Microsoft Office PowerPoint</Application>
  <PresentationFormat>Экран (4:3)</PresentationFormat>
  <Paragraphs>26</Paragraphs>
  <Slides>23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Tahoma</vt:lpstr>
      <vt:lpstr>Times New Roman</vt:lpstr>
      <vt:lpstr>Wingdings</vt:lpstr>
      <vt:lpstr>Verdana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Гость</dc:creator>
  <cp:lastModifiedBy>Marina</cp:lastModifiedBy>
  <cp:revision>17</cp:revision>
  <cp:lastPrinted>1601-01-01T00:00:00Z</cp:lastPrinted>
  <dcterms:created xsi:type="dcterms:W3CDTF">1601-01-01T00:00:00Z</dcterms:created>
  <dcterms:modified xsi:type="dcterms:W3CDTF">2015-04-26T12:42:25Z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