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7" r:id="rId4"/>
    <p:sldId id="268" r:id="rId5"/>
    <p:sldId id="269" r:id="rId6"/>
    <p:sldId id="258" r:id="rId7"/>
    <p:sldId id="259" r:id="rId8"/>
    <p:sldId id="260" r:id="rId9"/>
    <p:sldId id="261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70AC"/>
    <a:srgbClr val="DD76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92ED-713C-45C3-B213-6575605CA05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60673C-AFC1-424B-82BD-295AD028D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92ED-713C-45C3-B213-6575605CA05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673C-AFC1-424B-82BD-295AD028D8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C60673C-AFC1-424B-82BD-295AD028D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92ED-713C-45C3-B213-6575605CA05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92ED-713C-45C3-B213-6575605CA05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C60673C-AFC1-424B-82BD-295AD028D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92ED-713C-45C3-B213-6575605CA05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60673C-AFC1-424B-82BD-295AD028D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E492ED-713C-45C3-B213-6575605CA05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0673C-AFC1-424B-82BD-295AD028D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92ED-713C-45C3-B213-6575605CA05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C60673C-AFC1-424B-82BD-295AD028D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92ED-713C-45C3-B213-6575605CA05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C60673C-AFC1-424B-82BD-295AD028D8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92ED-713C-45C3-B213-6575605CA05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C60673C-AFC1-424B-82BD-295AD028D8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60673C-AFC1-424B-82BD-295AD028D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92ED-713C-45C3-B213-6575605CA05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C60673C-AFC1-424B-82BD-295AD028D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E492ED-713C-45C3-B213-6575605CA05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E492ED-713C-45C3-B213-6575605CA05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60673C-AFC1-424B-82BD-295AD028D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393799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400" b="1" dirty="0" smtClean="0"/>
              <a:t>Программа дополнительного образования </a:t>
            </a:r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r>
              <a:rPr lang="ru-RU" sz="1600" dirty="0" smtClean="0"/>
              <a:t>Руководитель: Осипова Н.В., инструктор по физической культуре</a:t>
            </a:r>
          </a:p>
          <a:p>
            <a:r>
              <a:rPr lang="ru-RU" sz="1600" dirty="0" smtClean="0"/>
              <a:t>Возраст обучающихся: 5-7 лет</a:t>
            </a:r>
          </a:p>
          <a:p>
            <a:r>
              <a:rPr lang="ru-RU" sz="1600" dirty="0" smtClean="0"/>
              <a:t>Срок реализации: 1 год</a:t>
            </a:r>
          </a:p>
          <a:p>
            <a:pPr algn="ctr"/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720079"/>
          </a:xfrm>
          <a:noFill/>
          <a:ln w="76200">
            <a:noFill/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400" dirty="0" smtClean="0"/>
              <a:t>Муниципальное бюджетное дошкольное образовательное учреждение Уктурского сельского поселения Комсомольского муниципального района Хабаровского края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967335"/>
            <a:ext cx="77048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«Степ-аэробика»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WordArt 2"/>
          <p:cNvSpPr>
            <a:spLocks noChangeArrowheads="1" noChangeShapeType="1" noTextEdit="1"/>
          </p:cNvSpPr>
          <p:nvPr/>
        </p:nvSpPr>
        <p:spPr bwMode="auto">
          <a:xfrm>
            <a:off x="1331640" y="332656"/>
            <a:ext cx="5832648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400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Учебно-тематическое планирование занятий</a:t>
            </a:r>
            <a:endParaRPr lang="ru-RU" sz="1400" kern="10" spc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331640" y="764704"/>
          <a:ext cx="6048671" cy="4968556"/>
        </p:xfrm>
        <a:graphic>
          <a:graphicData uri="http://schemas.openxmlformats.org/drawingml/2006/table">
            <a:tbl>
              <a:tblPr/>
              <a:tblGrid>
                <a:gridCol w="389973"/>
                <a:gridCol w="1673654"/>
                <a:gridCol w="3021807"/>
                <a:gridCol w="963237"/>
              </a:tblGrid>
              <a:tr h="532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000" dirty="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0568" marR="40568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Тема</a:t>
                      </a:r>
                      <a:endParaRPr lang="ru-RU" sz="1000" dirty="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8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Цель занятия</a:t>
                      </a:r>
                      <a:endParaRPr lang="ru-RU" sz="1000" dirty="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8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Количество часов</a:t>
                      </a:r>
                      <a:endParaRPr lang="ru-RU" sz="100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8EE"/>
                    </a:solidFill>
                  </a:tcPr>
                </a:tc>
              </a:tr>
              <a:tr h="532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0568" marR="40568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Вводное</a:t>
                      </a:r>
                      <a:endParaRPr lang="ru-RU" sz="100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Ознакомить детей с основными правилами безопасности, техники выполнения степ-аэробики</a:t>
                      </a:r>
                      <a:endParaRPr lang="ru-RU" sz="1000" dirty="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354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0568" marR="40568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«Танец на степе»</a:t>
                      </a:r>
                      <a:endParaRPr lang="ru-RU" sz="100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Разучить комплекс № 1 на степ -платформе</a:t>
                      </a:r>
                      <a:endParaRPr lang="ru-RU" sz="1000" dirty="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54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0568" marR="40568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«Танец на степе»</a:t>
                      </a:r>
                      <a:endParaRPr lang="ru-RU" sz="100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Совершенствовать комплекс № 1 на степ -платформе</a:t>
                      </a:r>
                      <a:endParaRPr lang="ru-RU" sz="1000" dirty="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354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0568" marR="40568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«Как здорово танцевать»</a:t>
                      </a:r>
                      <a:endParaRPr lang="ru-RU" sz="100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Разучить комплекс № 2 на степ -платформе</a:t>
                      </a:r>
                      <a:endParaRPr lang="ru-RU" sz="1000" dirty="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54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0568" marR="40568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«Как здорово танцевать»</a:t>
                      </a:r>
                      <a:endParaRPr lang="ru-RU" sz="100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Совершенствовать комплекс № 2 на степ -платформе</a:t>
                      </a:r>
                      <a:endParaRPr lang="ru-RU" sz="1000" dirty="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354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0568" marR="40568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«Координация движений»</a:t>
                      </a:r>
                      <a:endParaRPr lang="ru-RU" sz="100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Разучить комплекс № 3 на степ -платформе</a:t>
                      </a:r>
                      <a:endParaRPr lang="ru-RU" sz="100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 dirty="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54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0568" marR="40568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«Координация движений»</a:t>
                      </a:r>
                      <a:endParaRPr lang="ru-RU" sz="100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Совершенствовать комплекс № 3 на степ -платформе</a:t>
                      </a:r>
                      <a:endParaRPr lang="ru-RU" sz="100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 dirty="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354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0568" marR="40568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«Танец с мячом»</a:t>
                      </a:r>
                      <a:endParaRPr lang="ru-RU" sz="100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Разучить комплекс № 4 на степ -платформе</a:t>
                      </a:r>
                      <a:endParaRPr lang="ru-RU" sz="100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 dirty="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54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0568" marR="40568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«Танец с мячом»</a:t>
                      </a:r>
                      <a:endParaRPr lang="ru-RU" sz="100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Совершенствовать комплекс № 4 на степ -платформе</a:t>
                      </a:r>
                      <a:endParaRPr lang="ru-RU" sz="100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 dirty="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1774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0568" marR="40568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«Танец на степе»</a:t>
                      </a:r>
                      <a:endParaRPr lang="ru-RU" sz="100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Повторить комплекс № 1</a:t>
                      </a:r>
                      <a:endParaRPr lang="ru-RU" sz="100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54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00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0568" marR="40568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«Как здорово танцевать»</a:t>
                      </a:r>
                      <a:endParaRPr lang="ru-RU" sz="100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Повторить комплекс № 2</a:t>
                      </a:r>
                      <a:endParaRPr lang="ru-RU" sz="100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354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00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0568" marR="40568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«Координация движений»</a:t>
                      </a:r>
                      <a:endParaRPr lang="ru-RU" sz="100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Повторить комплекс № 3</a:t>
                      </a:r>
                      <a:endParaRPr lang="ru-RU" sz="100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1774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00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0568" marR="40568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«Танец с мячом»</a:t>
                      </a:r>
                      <a:endParaRPr lang="ru-RU" sz="100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Повторить комплекс № 4</a:t>
                      </a:r>
                      <a:endParaRPr lang="ru-RU" sz="100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rebuchet MS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</a:tbl>
          </a:graphicData>
        </a:graphic>
      </p:graphicFrame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1259632" y="-5849976"/>
            <a:ext cx="4576368" cy="1201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Общее количество часов - 36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WordArt 2"/>
          <p:cNvSpPr>
            <a:spLocks noChangeArrowheads="1" noChangeShapeType="1" noTextEdit="1"/>
          </p:cNvSpPr>
          <p:nvPr/>
        </p:nvSpPr>
        <p:spPr bwMode="auto">
          <a:xfrm>
            <a:off x="1331640" y="764704"/>
            <a:ext cx="6984776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400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Методический инструментарий</a:t>
            </a:r>
            <a:endParaRPr lang="ru-RU" sz="1400" kern="10" spc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87624" y="1556792"/>
          <a:ext cx="7128792" cy="3680460"/>
        </p:xfrm>
        <a:graphic>
          <a:graphicData uri="http://schemas.openxmlformats.org/drawingml/2006/table">
            <a:tbl>
              <a:tblPr/>
              <a:tblGrid>
                <a:gridCol w="1427213"/>
                <a:gridCol w="1098416"/>
                <a:gridCol w="2473254"/>
                <a:gridCol w="1098416"/>
                <a:gridCol w="1031493"/>
              </a:tblGrid>
              <a:tr h="459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imes New Roman"/>
                        </a:rPr>
                        <a:t>Формы занятий</a:t>
                      </a:r>
                      <a:endParaRPr lang="ru-RU" sz="1400" dirty="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4787" marR="4478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imes New Roman"/>
                        </a:rPr>
                        <a:t>Приемы</a:t>
                      </a:r>
                      <a:endParaRPr lang="ru-RU" sz="1400" dirty="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4787" marR="4478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imes New Roman"/>
                        </a:rPr>
                        <a:t>Средства</a:t>
                      </a:r>
                      <a:endParaRPr lang="ru-RU" sz="1400" dirty="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4787" marR="4478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imes New Roman"/>
                        </a:rPr>
                        <a:t>Методы</a:t>
                      </a:r>
                      <a:endParaRPr lang="ru-RU" sz="140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4787" marR="4478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imes New Roman"/>
                        </a:rPr>
                        <a:t>Оборудование</a:t>
                      </a:r>
                      <a:endParaRPr lang="ru-RU" sz="140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4787" marR="4478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241390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400">
                          <a:latin typeface="Trebuchet MS"/>
                          <a:ea typeface="Trebuchet MS"/>
                          <a:cs typeface="Times New Roman"/>
                        </a:rPr>
                        <a:t>Традиционное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400">
                          <a:latin typeface="Trebuchet MS"/>
                          <a:ea typeface="Trebuchet MS"/>
                          <a:cs typeface="Times New Roman"/>
                        </a:rPr>
                        <a:t>Игровое занятие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400">
                          <a:latin typeface="Trebuchet MS"/>
                          <a:ea typeface="Trebuchet MS"/>
                          <a:cs typeface="Times New Roman"/>
                        </a:rPr>
                        <a:t>Сюжетное занятие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400">
                          <a:latin typeface="Trebuchet MS"/>
                          <a:ea typeface="Trebuchet MS"/>
                          <a:cs typeface="Times New Roman"/>
                        </a:rPr>
                        <a:t>Занятие – тренировка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400">
                          <a:latin typeface="Trebuchet MS"/>
                          <a:ea typeface="Trebuchet MS"/>
                          <a:cs typeface="Times New Roman"/>
                        </a:rPr>
                        <a:t>Контрольное занятие</a:t>
                      </a:r>
                      <a:r>
                        <a:rPr lang="ru-RU" sz="1400" b="1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imes New Roman"/>
                        </a:rPr>
                        <a:t> </a:t>
                      </a:r>
                      <a:endParaRPr lang="ru-RU" sz="140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4787" marR="4478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rebuchet MS"/>
                          <a:ea typeface="Trebuchet MS"/>
                          <a:cs typeface="Times New Roman"/>
                        </a:rPr>
                        <a:t>Игровые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rebuchet MS"/>
                          <a:ea typeface="Trebuchet MS"/>
                          <a:cs typeface="Times New Roman"/>
                        </a:rPr>
                        <a:t>Поощрения</a:t>
                      </a:r>
                    </a:p>
                  </a:txBody>
                  <a:tcPr marL="44787" marR="44787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rebuchet MS"/>
                          <a:ea typeface="Trebuchet MS"/>
                          <a:cs typeface="Times New Roman"/>
                        </a:rPr>
                        <a:t>ОРУ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rebuchet MS"/>
                          <a:ea typeface="Trebuchet MS"/>
                          <a:cs typeface="Times New Roman"/>
                        </a:rPr>
                        <a:t>ОВД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rebuchet MS"/>
                          <a:ea typeface="Trebuchet MS"/>
                          <a:cs typeface="Times New Roman"/>
                        </a:rPr>
                        <a:t>Упражнения: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400">
                          <a:latin typeface="Trebuchet MS"/>
                          <a:ea typeface="Trebuchet MS"/>
                          <a:cs typeface="Times New Roman"/>
                        </a:rPr>
                        <a:t>дыхательные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400">
                          <a:latin typeface="Trebuchet MS"/>
                          <a:ea typeface="Trebuchet MS"/>
                          <a:cs typeface="Times New Roman"/>
                        </a:rPr>
                        <a:t>для формирования правильной осанки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400">
                          <a:latin typeface="Trebuchet MS"/>
                          <a:ea typeface="Trebuchet MS"/>
                          <a:cs typeface="Times New Roman"/>
                        </a:rPr>
                        <a:t> для развития координации движений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400">
                          <a:latin typeface="Trebuchet MS"/>
                          <a:ea typeface="Trebuchet MS"/>
                          <a:cs typeface="Times New Roman"/>
                        </a:rPr>
                        <a:t>игрового самомассажа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rebuchet MS"/>
                          <a:ea typeface="Trebuchet MS"/>
                          <a:cs typeface="Times New Roman"/>
                        </a:rPr>
                        <a:t>Игроритмика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rebuchet MS"/>
                          <a:ea typeface="Trebuchet MS"/>
                          <a:cs typeface="Times New Roman"/>
                        </a:rPr>
                        <a:t>Строевые упражнения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rebuchet MS"/>
                          <a:ea typeface="Trebuchet MS"/>
                          <a:cs typeface="Times New Roman"/>
                        </a:rPr>
                        <a:t>Акробатические упражнения</a:t>
                      </a:r>
                    </a:p>
                  </a:txBody>
                  <a:tcPr marL="44787" marR="4478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rebuchet MS"/>
                          <a:ea typeface="Trebuchet MS"/>
                          <a:cs typeface="Times New Roman"/>
                        </a:rPr>
                        <a:t>Рассказ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rebuchet MS"/>
                          <a:ea typeface="Trebuchet MS"/>
                          <a:cs typeface="Times New Roman"/>
                        </a:rPr>
                        <a:t>Объяснение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rebuchet MS"/>
                          <a:ea typeface="Trebuchet MS"/>
                          <a:cs typeface="Times New Roman"/>
                        </a:rPr>
                        <a:t>Указание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rebuchet MS"/>
                          <a:ea typeface="Trebuchet MS"/>
                          <a:cs typeface="Times New Roman"/>
                        </a:rPr>
                        <a:t>Показ</a:t>
                      </a:r>
                    </a:p>
                  </a:txBody>
                  <a:tcPr marL="44787" marR="4478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rebuchet MS"/>
                          <a:ea typeface="Trebuchet MS"/>
                          <a:cs typeface="Times New Roman"/>
                        </a:rPr>
                        <a:t>Степ-платформы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rebuchet MS"/>
                          <a:ea typeface="Trebuchet MS"/>
                          <a:cs typeface="Times New Roman"/>
                        </a:rPr>
                        <a:t>Мячи малого диаметра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rebuchet MS"/>
                          <a:ea typeface="Trebuchet MS"/>
                          <a:cs typeface="Times New Roman"/>
                        </a:rPr>
                        <a:t>Музыкальный центр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rebuchet MS"/>
                          <a:ea typeface="Trebuchet MS"/>
                          <a:cs typeface="Times New Roman"/>
                        </a:rPr>
                        <a:t>Диски, аудио кассеты </a:t>
                      </a:r>
                    </a:p>
                  </a:txBody>
                  <a:tcPr marL="44787" marR="44787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WordArt 2"/>
          <p:cNvSpPr>
            <a:spLocks noChangeArrowheads="1" noChangeShapeType="1" noTextEdit="1"/>
          </p:cNvSpPr>
          <p:nvPr/>
        </p:nvSpPr>
        <p:spPr bwMode="auto">
          <a:xfrm>
            <a:off x="1691680" y="404664"/>
            <a:ext cx="6120680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4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Список  литературы</a:t>
            </a:r>
            <a:endParaRPr lang="ru-RU" sz="14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23528" y="2112396"/>
            <a:ext cx="820891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00100" marR="0" lvl="1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Журнал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/>
                <a:ea typeface="Trebuchet MS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Инструктор по физической культуре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/>
                <a:ea typeface="Trebuchet MS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№ 4, 2009 год.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0100" marR="0" lvl="1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Журнал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/>
                <a:ea typeface="Trebuchet MS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Обруч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/>
                <a:ea typeface="Trebuchet MS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№ 1, 2005 год.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0100" marR="0" lvl="1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Журнал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/>
                <a:ea typeface="Trebuchet MS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Обруч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/>
                <a:ea typeface="Trebuchet MS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№ 5, 2007 год.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0100" marR="0" lvl="1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/>
                <a:ea typeface="Trebuchet MS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Справочник старшего воспитателя дошкольного учреждения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/>
                <a:ea typeface="Trebuchet MS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№ 7, 2009 год.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0100" marR="0" lvl="1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Приложение к журналу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/>
                <a:ea typeface="Trebuchet MS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Дошкольная педагогика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/>
                <a:ea typeface="Trebuchet MS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январь/февраль, 2005 год.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0100" marR="0" lvl="1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Учебно-методическое пособие/Под общ. Ред.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Г.А.Решетневой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.- Хабаровск: ДВГАФК, 2000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/>
                <a:ea typeface="Trebuchet MS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24с.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0100" marR="0" lvl="1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Т.А.Тарасова Контроль физического состояния детей дошкольного возраста: Методические рекомендации для руководителей и педагогов ДОУ.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/>
                <a:ea typeface="Trebuchet MS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М.: ТЦ Сфера, 20005.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/>
                <a:ea typeface="Trebuchet MS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176 с.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mazda titan\Desktop\Reebok-St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5574" y="4187920"/>
            <a:ext cx="2973926" cy="212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mazda titan\Desktop\Новая папка (2)\DSCN789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276872"/>
            <a:ext cx="4464496" cy="2850470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pic>
        <p:nvPicPr>
          <p:cNvPr id="4097" name="Picture 1" descr="C:\Users\mazda titan\Desktop\555183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936505" y="2690759"/>
            <a:ext cx="3542797" cy="3456384"/>
          </a:xfrm>
          <a:prstGeom prst="rect">
            <a:avLst/>
          </a:prstGeom>
          <a:noFill/>
        </p:spPr>
      </p:pic>
      <p:pic>
        <p:nvPicPr>
          <p:cNvPr id="5" name="Рисунок 4" descr="C:\Users\mazda titan\Desktop\Новая папка (2)\DSCN788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188641"/>
            <a:ext cx="4248471" cy="2952327"/>
          </a:xfrm>
          <a:prstGeom prst="rect">
            <a:avLst/>
          </a:prstGeom>
          <a:ln>
            <a:noFill/>
          </a:ln>
          <a:effectLst>
            <a:reflection blurRad="6350" stA="50000" endA="295" endPos="92000" dist="101600" dir="5400000" sy="-100000" algn="bl" rotWithShape="0"/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27584" y="1196752"/>
            <a:ext cx="76328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Дошкольный </a:t>
            </a:r>
            <a:r>
              <a:rPr lang="ru-RU" dirty="0"/>
              <a:t>возраст – важный период совершенствования основных функций организма, становления жизненно необходимых двигательных умений, навыков и физических качеств. Ребенок в дошкольном возрасте должен почувствовать мышечную радость и полюбить движение, это поможет ему пронести через всю жизнь потребность в движениях, приобщиться к спорту и здоровом образу жизни.</a:t>
            </a:r>
          </a:p>
          <a:p>
            <a:pPr algn="just"/>
            <a:r>
              <a:rPr lang="ru-RU" dirty="0"/>
              <a:t>     К семи годам должна быть развита способность переносить статические нагрузки, сформировано умение самостоятельно и творчески использовать накопленный арсенал двигательных средств. Двигательная деятельность должна стать естественной потребностью каждого ребенка независимо от уровня его индивидуальной двигательной активности. От того, как будет организована работа с детьми по физической культуре, зависит, будет ли ребенок физически готов к обучению в школе, и самое главное – его здоровье.</a:t>
            </a:r>
          </a:p>
          <a:p>
            <a:pPr algn="just"/>
            <a:r>
              <a:rPr lang="ru-RU" b="1" dirty="0"/>
              <a:t> </a:t>
            </a:r>
            <a:endParaRPr lang="ru-RU" dirty="0"/>
          </a:p>
        </p:txBody>
      </p:sp>
      <p:sp>
        <p:nvSpPr>
          <p:cNvPr id="1033" name="WordArt 9"/>
          <p:cNvSpPr>
            <a:spLocks noChangeArrowheads="1" noChangeShapeType="1" noTextEdit="1"/>
          </p:cNvSpPr>
          <p:nvPr/>
        </p:nvSpPr>
        <p:spPr bwMode="auto">
          <a:xfrm>
            <a:off x="1475656" y="404664"/>
            <a:ext cx="6048672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400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Пояснительная записка</a:t>
            </a:r>
            <a:endParaRPr lang="ru-RU" sz="1400" kern="10" spc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:\С рабочего стола\Физ ДОУ\ФОТО\степ-аэробика\DSCN3014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4104456" cy="4320480"/>
          </a:xfrm>
          <a:prstGeom prst="round2DiagRect">
            <a:avLst>
              <a:gd name="adj1" fmla="val 16667"/>
              <a:gd name="adj2" fmla="val 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5004048" y="476672"/>
            <a:ext cx="3384376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4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Степ-аэробика  </a:t>
            </a:r>
            <a:endParaRPr lang="ru-RU" sz="14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980728"/>
            <a:ext cx="45365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для детей </a:t>
            </a:r>
            <a:r>
              <a:rPr lang="ru-RU" dirty="0" smtClean="0">
                <a:latin typeface="Trebuchet MS"/>
                <a:ea typeface="Trebuchet MS" pitchFamily="34" charset="0"/>
                <a:cs typeface="Times New Roman" pitchFamily="18" charset="0"/>
              </a:rPr>
              <a:t> </a:t>
            </a:r>
            <a:endParaRPr lang="ru-RU" dirty="0" smtClean="0">
              <a:latin typeface="Trebuchet MS"/>
              <a:ea typeface="Trebuchet MS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rebuchet MS"/>
                <a:ea typeface="Trebuchet MS" pitchFamily="34" charset="0"/>
                <a:cs typeface="Times New Roman" pitchFamily="18" charset="0"/>
              </a:rPr>
              <a:t>—</a:t>
            </a:r>
            <a:r>
              <a:rPr lang="ru-RU" dirty="0" smtClean="0"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это аэробные циклические упражнения,</a:t>
            </a:r>
            <a:r>
              <a:rPr lang="ru-RU" dirty="0" smtClean="0">
                <a:latin typeface="Trebuchet MS"/>
                <a:ea typeface="Trebuchet MS" pitchFamily="34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направленные на развитие общей выносливости и оздоровления организма ребенка. Для них </a:t>
            </a:r>
            <a:r>
              <a:rPr lang="ru-RU" dirty="0" smtClean="0">
                <a:latin typeface="Trebuchet MS"/>
                <a:ea typeface="Trebuchet MS" pitchFamily="34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характерны важнейшие морфофункциональные изменения систем кровообращения и дыхания.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    Кроме того, такие индивидуальные снаряды как степы делают занятия по физической культуре более интересными и насыщенными и доставляют детям большое удовольствие.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    Бодрая, ритмичная музыка, которой сопровождаются занятия степ - аэробикой, создает у детей хорошее настроение, повышает эмоциональность деятельности и способствует развитию такого интегративного качества как </a:t>
            </a:r>
            <a:r>
              <a:rPr lang="ru-RU" dirty="0" smtClean="0">
                <a:latin typeface="Trebuchet MS"/>
                <a:ea typeface="Trebuchet MS" pitchFamily="34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эмоционально отзывчивый</a:t>
            </a:r>
            <a:r>
              <a:rPr lang="ru-RU" dirty="0" smtClean="0">
                <a:latin typeface="Trebuchet MS"/>
                <a:ea typeface="Trebuchet MS" pitchFamily="34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3569" y="718141"/>
            <a:ext cx="76328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539552" y="332656"/>
            <a:ext cx="2520280" cy="792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4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Актуальность</a:t>
            </a:r>
            <a:endParaRPr lang="ru-RU" sz="14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683568" y="1053317"/>
            <a:ext cx="763284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Сейчас, как никогда внимание педагогов обращено на творческое развитие ребенка во всех областях его деятельности, на выявление его способностей, индивидуальности, поэтому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новизна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программы заключается в том, чтобы всесторонне способствовать творческому началу детей, развивать их  фантазию и инициативу. Программа дает возможность осуществлять развитие эмоционального восприятия музыки посредством отображения в движениях ее характера, темпа, динамики и других средств музыкальной выразительности.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mazda titan\Desktop\Новая папка (2)\DSCN78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96952"/>
            <a:ext cx="417646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mazda titan\Desktop\Новая папка (2)\DSCN789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996952"/>
            <a:ext cx="417646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1763688" y="548680"/>
            <a:ext cx="6336704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400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Принципы реализации программы:</a:t>
            </a:r>
            <a:endParaRPr lang="ru-RU" sz="1400" kern="10" spc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5603" name="WordArt 3"/>
          <p:cNvSpPr>
            <a:spLocks noChangeArrowheads="1" noChangeShapeType="1" noTextEdit="1"/>
          </p:cNvSpPr>
          <p:nvPr/>
        </p:nvSpPr>
        <p:spPr bwMode="auto">
          <a:xfrm>
            <a:off x="827584" y="1628800"/>
            <a:ext cx="4824536" cy="2880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Font typeface="Wingdings" pitchFamily="2" charset="2"/>
              <a:buChar char="ü"/>
            </a:pPr>
            <a:r>
              <a:rPr lang="ru-RU" sz="14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Систематичности и последовательности</a:t>
            </a:r>
            <a:endParaRPr lang="ru-RU" sz="14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5604" name="WordArt 4"/>
          <p:cNvSpPr>
            <a:spLocks noChangeArrowheads="1" noChangeShapeType="1" noTextEdit="1"/>
          </p:cNvSpPr>
          <p:nvPr/>
        </p:nvSpPr>
        <p:spPr bwMode="auto">
          <a:xfrm>
            <a:off x="827584" y="2276872"/>
            <a:ext cx="4824536" cy="2880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Font typeface="Wingdings" pitchFamily="2" charset="2"/>
              <a:buChar char="ü"/>
            </a:pPr>
            <a:r>
              <a:rPr lang="ru-RU" sz="14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Оздоровительной направленности</a:t>
            </a:r>
            <a:endParaRPr lang="ru-RU" sz="14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5605" name="WordArt 5"/>
          <p:cNvSpPr>
            <a:spLocks noChangeArrowheads="1" noChangeShapeType="1" noTextEdit="1"/>
          </p:cNvSpPr>
          <p:nvPr/>
        </p:nvSpPr>
        <p:spPr bwMode="auto">
          <a:xfrm>
            <a:off x="827584" y="2924944"/>
            <a:ext cx="4824536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Font typeface="Wingdings" pitchFamily="2" charset="2"/>
              <a:buChar char="ü"/>
            </a:pPr>
            <a:r>
              <a:rPr lang="ru-RU" sz="14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Доступности и индивидуализации </a:t>
            </a:r>
            <a:endParaRPr lang="ru-RU" sz="14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5606" name="WordArt 6"/>
          <p:cNvSpPr>
            <a:spLocks noChangeArrowheads="1" noChangeShapeType="1" noTextEdit="1"/>
          </p:cNvSpPr>
          <p:nvPr/>
        </p:nvSpPr>
        <p:spPr bwMode="auto">
          <a:xfrm>
            <a:off x="827584" y="3573016"/>
            <a:ext cx="2664296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Font typeface="Wingdings" pitchFamily="2" charset="2"/>
              <a:buChar char="ü"/>
            </a:pPr>
            <a:r>
              <a:rPr lang="ru-RU" sz="14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Narrow" pitchFamily="34" charset="0"/>
                <a:ea typeface="MingLiU" pitchFamily="49" charset="-120"/>
                <a:cs typeface="Aharoni" pitchFamily="2" charset="-79"/>
              </a:rPr>
              <a:t>Гуманизации</a:t>
            </a:r>
            <a:r>
              <a:rPr lang="ru-RU" sz="14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Narrow" pitchFamily="34" charset="0"/>
                <a:ea typeface="MingLiU" pitchFamily="49" charset="-120"/>
                <a:cs typeface="Aharoni" pitchFamily="2" charset="-79"/>
              </a:rPr>
              <a:t> </a:t>
            </a:r>
            <a:endParaRPr lang="ru-RU" sz="14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Narrow" pitchFamily="34" charset="0"/>
              <a:ea typeface="MingLiU" pitchFamily="49" charset="-120"/>
              <a:cs typeface="Aharoni" pitchFamily="2" charset="-79"/>
            </a:endParaRPr>
          </a:p>
        </p:txBody>
      </p:sp>
      <p:sp>
        <p:nvSpPr>
          <p:cNvPr id="25607" name="WordArt 7"/>
          <p:cNvSpPr>
            <a:spLocks noChangeArrowheads="1" noChangeShapeType="1" noTextEdit="1"/>
          </p:cNvSpPr>
          <p:nvPr/>
        </p:nvSpPr>
        <p:spPr bwMode="auto">
          <a:xfrm>
            <a:off x="827584" y="4293096"/>
            <a:ext cx="4680520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Font typeface="Wingdings" pitchFamily="2" charset="2"/>
              <a:buChar char="ü"/>
            </a:pPr>
            <a:r>
              <a:rPr lang="ru-RU" sz="14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Творческой направленности </a:t>
            </a:r>
            <a:endParaRPr lang="ru-RU" sz="14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5608" name="WordArt 8"/>
          <p:cNvSpPr>
            <a:spLocks noChangeArrowheads="1" noChangeShapeType="1" noTextEdit="1"/>
          </p:cNvSpPr>
          <p:nvPr/>
        </p:nvSpPr>
        <p:spPr bwMode="auto">
          <a:xfrm>
            <a:off x="827584" y="4941168"/>
            <a:ext cx="1944216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Font typeface="Wingdings" pitchFamily="2" charset="2"/>
              <a:buChar char="ü"/>
            </a:pPr>
            <a:r>
              <a:rPr lang="ru-RU" sz="14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Наглядности  </a:t>
            </a:r>
            <a:endParaRPr lang="ru-RU" sz="14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899592" y="1207776"/>
            <a:ext cx="74168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    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оздание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оптимальных условий для укрепления здоровья детей старшего дошкольного возраста путем повышения физиологической активности органов и систем.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27" name="WordArt 3"/>
          <p:cNvSpPr>
            <a:spLocks noChangeArrowheads="1" noChangeShapeType="1" noTextEdit="1"/>
          </p:cNvSpPr>
          <p:nvPr/>
        </p:nvSpPr>
        <p:spPr bwMode="auto">
          <a:xfrm>
            <a:off x="1979712" y="548680"/>
            <a:ext cx="4824536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400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Цель программы: </a:t>
            </a:r>
            <a:endParaRPr lang="ru-RU" sz="1400" kern="10" spc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2232" name="WordArt 8"/>
          <p:cNvSpPr>
            <a:spLocks noChangeArrowheads="1" noChangeShapeType="1" noTextEdit="1"/>
          </p:cNvSpPr>
          <p:nvPr/>
        </p:nvSpPr>
        <p:spPr bwMode="auto">
          <a:xfrm>
            <a:off x="1907704" y="1988840"/>
            <a:ext cx="4680520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4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Задачи программы:</a:t>
            </a:r>
            <a:endParaRPr lang="ru-RU" sz="14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755576" y="2780501"/>
            <a:ext cx="756084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Укрепление и развитие сердечнососудистой и дыхательной систем.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Развитие всех звеньев опорно-двигательного аппарата, формирование правильной осанки.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Развитие мышечной силы, гибкости, выносливости, ловкости, скоростно-двигательных и координационных способностей.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Развитие чувства ритма, музыкального слуха, памяти, внимания, умения согласовывать свои движения с музыкой, с движениями сверстников.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Развитие творческих способностей.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Воспитание смелости, доброжелательности, выдержки.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C:\Users\User\Desktop\все папки по темам\воспитатель года  все документы\портфолио\презентация\d87fd06b71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179580"/>
            <a:ext cx="3096344" cy="2373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WordArt 2"/>
          <p:cNvSpPr>
            <a:spLocks noChangeArrowheads="1" noChangeShapeType="1" noTextEdit="1"/>
          </p:cNvSpPr>
          <p:nvPr/>
        </p:nvSpPr>
        <p:spPr bwMode="auto">
          <a:xfrm>
            <a:off x="2627784" y="404664"/>
            <a:ext cx="4104456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4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Организационные условия реализации программы </a:t>
            </a:r>
            <a:endParaRPr lang="ru-RU" sz="14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196752"/>
            <a:ext cx="7776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Программа рассчитана  на  1 год  для детей 5-7 лет. </a:t>
            </a:r>
          </a:p>
          <a:p>
            <a:r>
              <a:rPr lang="ru-RU" dirty="0"/>
              <a:t>Количество  занятий- 36 занятий в год.</a:t>
            </a:r>
          </a:p>
          <a:p>
            <a:r>
              <a:rPr lang="ru-RU" dirty="0"/>
              <a:t>Периодичность проведения занятий – 1 раз в неделю.</a:t>
            </a:r>
          </a:p>
          <a:p>
            <a:r>
              <a:rPr lang="ru-RU" dirty="0"/>
              <a:t>Продолжительность одного занятия – 25 мин  (5-6 лет); 30 мин - (6-7 лет)</a:t>
            </a:r>
          </a:p>
          <a:p>
            <a:r>
              <a:rPr lang="ru-RU" dirty="0"/>
              <a:t>Нормы наполнения групп – 10 - 15чел.</a:t>
            </a:r>
          </a:p>
          <a:p>
            <a:r>
              <a:rPr lang="ru-RU" dirty="0"/>
              <a:t>Форма организации учебно-воспитательного процесса: групповая</a:t>
            </a:r>
          </a:p>
        </p:txBody>
      </p:sp>
      <p:pic>
        <p:nvPicPr>
          <p:cNvPr id="4" name="Picture 2" descr="C:\Users\User\Desktop\все папки по темам\воспитатель года  все документы\портфолио\презентация\24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135602"/>
            <a:ext cx="4406430" cy="2215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WordArt 2"/>
          <p:cNvSpPr>
            <a:spLocks noChangeArrowheads="1" noChangeShapeType="1" noTextEdit="1"/>
          </p:cNvSpPr>
          <p:nvPr/>
        </p:nvSpPr>
        <p:spPr bwMode="auto">
          <a:xfrm>
            <a:off x="1979712" y="404664"/>
            <a:ext cx="4824536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400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Предполагаемый результат:</a:t>
            </a:r>
            <a:endParaRPr lang="ru-RU" sz="1400" kern="10" spc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1331639" y="-2388607"/>
            <a:ext cx="6552729" cy="531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Сформированность правильной осанки.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Развито чувство ритма, темпа, согласованность движений с музыкой.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Снижение заболеваемости детей, посещающих кружок.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Сформированность: стойкого интереса к занятиям физической культурой; к собственным достижениям; мотивации к ЗОЖ.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Users\mazda titan\Desktop\Новая папка (2)\DSCN788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140968"/>
            <a:ext cx="475252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WordArt 2"/>
          <p:cNvSpPr>
            <a:spLocks noChangeArrowheads="1" noChangeShapeType="1" noTextEdit="1"/>
          </p:cNvSpPr>
          <p:nvPr/>
        </p:nvSpPr>
        <p:spPr bwMode="auto">
          <a:xfrm>
            <a:off x="1115616" y="332656"/>
            <a:ext cx="7128792" cy="2880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400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Формы педагогического контроля</a:t>
            </a:r>
            <a:endParaRPr lang="ru-RU" sz="1400" kern="10" spc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971600" y="-1962829"/>
            <a:ext cx="727280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rebuchet MS" pitchFamily="34" charset="0"/>
                <a:cs typeface="Times New Roman" pitchFamily="18" charset="0"/>
              </a:rPr>
              <a:t>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000000"/>
              </a:solidFill>
              <a:latin typeface="Trebuchet MS" pitchFamily="34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000000"/>
              </a:solidFill>
              <a:latin typeface="Trebuchet MS" pitchFamily="34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000000"/>
              </a:solidFill>
              <a:latin typeface="Trebuchet MS" pitchFamily="34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000000"/>
              </a:solidFill>
              <a:latin typeface="Trebuchet MS" pitchFamily="34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000000"/>
              </a:solidFill>
              <a:latin typeface="Trebuchet MS" pitchFamily="34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    Обеспечивать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правильное физическое воспитание детей, хорошее здоровье каждого ребенка можно только при условии четко организованного педагогического контроля. В процессе контроля можно определить качество усвоения детьми изучаемого материала, спланировать индивидуальную работу, способствовать более продуктивному проведению занятия.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    Диагностику уровня физической подготовленности детей 5-7 лет рекомендуется осуществлять 2 раза в год (октябрь, май). Диагностические тесты подобраны с учетом: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Развития основных физический качеств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/>
                <a:ea typeface="Trebuchet MS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ловкости, гибкости, выносливости, быстроты, скоростно-силовых и координационных способностей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Способности детей к использованию уже известного объема двигательных умений и навыков в повседневной жизни,  самостоятельной деятельности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979712" y="3573016"/>
            <a:ext cx="5760640" cy="3600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  <a:prstDash val="solid"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imes New Roman" pitchFamily="18" charset="0"/>
              </a:rPr>
              <a:t>Диагностика физической подготовленности детей 5-7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imes New Roman" pitchFamily="18" charset="0"/>
              </a:rPr>
              <a:t> лет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115616" y="4149080"/>
            <a:ext cx="1512168" cy="720080"/>
          </a:xfrm>
          <a:prstGeom prst="rect">
            <a:avLst/>
          </a:prstGeom>
          <a:solidFill>
            <a:srgbClr val="DD7605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Ловкость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Бег 3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x10м (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сек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)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771800" y="4149080"/>
            <a:ext cx="1656184" cy="792088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Силовая выносливость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Вис на прямых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руках (сек)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44008" y="4149080"/>
            <a:ext cx="2088232" cy="7920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Скоростно-силовые способности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Прыжок в длину с места (см)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804248" y="4221088"/>
            <a:ext cx="1656184" cy="20882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Координационные способности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Координация движения рук в сагиттальной плоскости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Координация движения рук в вертикальной плоскости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Координация движения рук в горизонтальной плоскости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Координация движения рук и ног в сагиттальной плоскости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Координация движения рук и ног в вертикальной плоскости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Координация движения рук и ног в горизонтальной плоскости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Координационные возможности при удерживании равновесия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259632" y="5085184"/>
            <a:ext cx="1656184" cy="720080"/>
          </a:xfrm>
          <a:prstGeom prst="rect">
            <a:avLst/>
          </a:prstGeom>
          <a:solidFill>
            <a:srgbClr val="8570AC"/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Гибкость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Наклон вперед из положения сидя (см)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203848" y="5085184"/>
            <a:ext cx="1656184" cy="7200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Быстрота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Бег на 10 м схода;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Бег на 30 м (сек)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123728" y="3933056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347864" y="3933056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364088" y="3933056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2627784" y="3933056"/>
            <a:ext cx="117727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99992" y="3933056"/>
            <a:ext cx="117727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flipH="1">
            <a:off x="7092280" y="3933056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119</TotalTime>
  <Words>1004</Words>
  <Application>Microsoft Office PowerPoint</Application>
  <PresentationFormat>Экран (4:3)</PresentationFormat>
  <Paragraphs>261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Официальная</vt:lpstr>
      <vt:lpstr>Муниципальное бюджетное дошкольное образовательное учреждение Уктурского сельского поселения Комсомольского муниципального района Хабаровского края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Уктурского сельского поселения Комсомольского муниципального района Хабаровского края</dc:title>
  <dc:creator>mazda titan</dc:creator>
  <cp:lastModifiedBy>mazda titan</cp:lastModifiedBy>
  <cp:revision>13</cp:revision>
  <dcterms:created xsi:type="dcterms:W3CDTF">2015-04-24T06:15:10Z</dcterms:created>
  <dcterms:modified xsi:type="dcterms:W3CDTF">2015-04-24T08:42:43Z</dcterms:modified>
</cp:coreProperties>
</file>