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6" r:id="rId4"/>
    <p:sldId id="263" r:id="rId5"/>
    <p:sldId id="264" r:id="rId6"/>
    <p:sldId id="260" r:id="rId7"/>
    <p:sldId id="261" r:id="rId8"/>
    <p:sldId id="258" r:id="rId9"/>
    <p:sldId id="272" r:id="rId10"/>
    <p:sldId id="267" r:id="rId11"/>
    <p:sldId id="268" r:id="rId12"/>
    <p:sldId id="269" r:id="rId13"/>
    <p:sldId id="270" r:id="rId14"/>
    <p:sldId id="262" r:id="rId15"/>
    <p:sldId id="273" r:id="rId16"/>
    <p:sldId id="265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3333CC"/>
    <a:srgbClr val="F20E34"/>
    <a:srgbClr val="CC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0" y="9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91D4-A432-4F2B-BD9A-071C9314E772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E03-BECF-4A69-9377-E27B3A5BD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2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91D4-A432-4F2B-BD9A-071C9314E772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E03-BECF-4A69-9377-E27B3A5BD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46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91D4-A432-4F2B-BD9A-071C9314E772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E03-BECF-4A69-9377-E27B3A5BD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3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CB7B-C985-4865-BED8-8B90E6F82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5FD8-CE4F-4204-9D86-DBE73769B4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90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CB7B-C985-4865-BED8-8B90E6F82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5FD8-CE4F-4204-9D86-DBE73769B4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7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CB7B-C985-4865-BED8-8B90E6F82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5FD8-CE4F-4204-9D86-DBE73769B4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3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CB7B-C985-4865-BED8-8B90E6F82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5FD8-CE4F-4204-9D86-DBE73769B4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4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CB7B-C985-4865-BED8-8B90E6F82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5FD8-CE4F-4204-9D86-DBE73769B4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91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CB7B-C985-4865-BED8-8B90E6F82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5FD8-CE4F-4204-9D86-DBE73769B4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44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CB7B-C985-4865-BED8-8B90E6F82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5FD8-CE4F-4204-9D86-DBE73769B4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2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CB7B-C985-4865-BED8-8B90E6F82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5FD8-CE4F-4204-9D86-DBE73769B4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70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91D4-A432-4F2B-BD9A-071C9314E772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E03-BECF-4A69-9377-E27B3A5BD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9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CB7B-C985-4865-BED8-8B90E6F82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5FD8-CE4F-4204-9D86-DBE73769B4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92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CB7B-C985-4865-BED8-8B90E6F82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5FD8-CE4F-4204-9D86-DBE73769B4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31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9CB7B-C985-4865-BED8-8B90E6F82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A5FD8-CE4F-4204-9D86-DBE73769B4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4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91D4-A432-4F2B-BD9A-071C9314E772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E03-BECF-4A69-9377-E27B3A5BD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91D4-A432-4F2B-BD9A-071C9314E772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E03-BECF-4A69-9377-E27B3A5BD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9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91D4-A432-4F2B-BD9A-071C9314E772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E03-BECF-4A69-9377-E27B3A5BD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3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91D4-A432-4F2B-BD9A-071C9314E772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E03-BECF-4A69-9377-E27B3A5BD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91D4-A432-4F2B-BD9A-071C9314E772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E03-BECF-4A69-9377-E27B3A5BD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91D4-A432-4F2B-BD9A-071C9314E772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E03-BECF-4A69-9377-E27B3A5BD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491D4-A432-4F2B-BD9A-071C9314E772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D0E03-BECF-4A69-9377-E27B3A5BD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8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91D4-A432-4F2B-BD9A-071C9314E772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D0E03-BECF-4A69-9377-E27B3A5BD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63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9CB7B-C985-4865-BED8-8B90E6F825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A5FD8-CE4F-4204-9D86-DBE73769B4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9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2807" y="472787"/>
            <a:ext cx="6858000" cy="2041071"/>
          </a:xfrm>
        </p:spPr>
        <p:txBody>
          <a:bodyPr>
            <a:noAutofit/>
          </a:bodyPr>
          <a:lstStyle/>
          <a:p>
            <a:r>
              <a:rPr lang="ru-RU" sz="3600" dirty="0"/>
              <a:t>Смысловая схема речи как способ  формирования </a:t>
            </a:r>
            <a:br>
              <a:rPr lang="ru-RU" sz="3600" dirty="0"/>
            </a:br>
            <a:r>
              <a:rPr lang="ru-RU" sz="3600" dirty="0"/>
              <a:t>учебно- познавательных  </a:t>
            </a:r>
            <a:r>
              <a:rPr lang="ru-RU" sz="3600" dirty="0" smtClean="0"/>
              <a:t>и коммуникативных компетенций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486398" y="3837213"/>
            <a:ext cx="3004455" cy="2478894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     Выполнила        Суходольская Людмила </a:t>
            </a:r>
            <a:r>
              <a:rPr lang="ru-RU" dirty="0" smtClean="0"/>
              <a:t>     Юрьевна</a:t>
            </a:r>
            <a:r>
              <a:rPr lang="ru-RU" dirty="0" smtClean="0"/>
              <a:t>, </a:t>
            </a:r>
            <a:endParaRPr lang="ru-RU" dirty="0" smtClean="0"/>
          </a:p>
          <a:p>
            <a:pPr algn="just"/>
            <a:r>
              <a:rPr lang="ru-RU" dirty="0" smtClean="0"/>
              <a:t>учитель </a:t>
            </a:r>
            <a:r>
              <a:rPr lang="ru-RU" dirty="0" smtClean="0"/>
              <a:t>русского языка и литературы МБОУ «СОШ №4 с УИОП» </a:t>
            </a:r>
          </a:p>
          <a:p>
            <a:pPr algn="just"/>
            <a:r>
              <a:rPr lang="ru-RU" dirty="0"/>
              <a:t>г</a:t>
            </a:r>
            <a:r>
              <a:rPr lang="ru-RU" dirty="0" smtClean="0"/>
              <a:t>.  Усинск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7319" y="3290500"/>
            <a:ext cx="18473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35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3432048"/>
            <a:ext cx="3752849" cy="28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6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909" y="93518"/>
            <a:ext cx="8936182" cy="66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3068960"/>
            <a:ext cx="2448272" cy="830997"/>
          </a:xfrm>
          <a:prstGeom prst="rect">
            <a:avLst/>
          </a:prstGeom>
          <a:noFill/>
        </p:spPr>
        <p:txBody>
          <a:bodyPr vert="horz" wrap="square" lIns="91440" tIns="45720" rIns="91440" bIns="45720">
            <a:spAutoFit/>
          </a:bodyPr>
          <a:lstStyle/>
          <a:p>
            <a:pPr algn="ctr"/>
            <a:r>
              <a:rPr lang="ru-RU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ССОРА</a:t>
            </a:r>
            <a:endParaRPr lang="ru-RU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>
            <a:off x="4644008" y="3899957"/>
            <a:ext cx="0" cy="609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лако 6"/>
          <p:cNvSpPr/>
          <p:nvPr/>
        </p:nvSpPr>
        <p:spPr>
          <a:xfrm>
            <a:off x="3583310" y="4509120"/>
            <a:ext cx="2121396" cy="172104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Состояние взаимной вражды; размолвка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704706" y="348445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лако 10"/>
          <p:cNvSpPr/>
          <p:nvPr/>
        </p:nvSpPr>
        <p:spPr>
          <a:xfrm>
            <a:off x="6444208" y="3068960"/>
            <a:ext cx="2088232" cy="14401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Душевная боль, обида, крик 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488324" y="472514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ердце 13"/>
          <p:cNvSpPr/>
          <p:nvPr/>
        </p:nvSpPr>
        <p:spPr>
          <a:xfrm>
            <a:off x="6393110" y="5075633"/>
            <a:ext cx="2304256" cy="165754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Мир, чувство, любовь, эмоции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148064" y="2276872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лако 16"/>
          <p:cNvSpPr/>
          <p:nvPr/>
        </p:nvSpPr>
        <p:spPr>
          <a:xfrm>
            <a:off x="6393110" y="1124744"/>
            <a:ext cx="2427362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Решение проблем, сила воли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6280770" y="908720"/>
            <a:ext cx="88351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блако 19"/>
          <p:cNvSpPr/>
          <p:nvPr/>
        </p:nvSpPr>
        <p:spPr>
          <a:xfrm>
            <a:off x="3583310" y="332656"/>
            <a:ext cx="2409428" cy="11521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Компромисс, переговоры, уступки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2627784" y="1988840"/>
            <a:ext cx="151216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Сердце 22"/>
          <p:cNvSpPr/>
          <p:nvPr/>
        </p:nvSpPr>
        <p:spPr>
          <a:xfrm>
            <a:off x="323528" y="205830"/>
            <a:ext cx="2520280" cy="194421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 близкими, с любимым человеком, с друзьями и </a:t>
            </a:r>
            <a:r>
              <a:rPr lang="ru-RU" dirty="0" err="1" smtClean="0">
                <a:solidFill>
                  <a:prstClr val="white"/>
                </a:solidFill>
              </a:rPr>
              <a:t>т.д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5" name="Прямая со стрелкой 24"/>
          <p:cNvCxnSpPr>
            <a:stCxn id="4" idx="1"/>
          </p:cNvCxnSpPr>
          <p:nvPr/>
        </p:nvCxnSpPr>
        <p:spPr>
          <a:xfrm flipH="1">
            <a:off x="2051720" y="3484459"/>
            <a:ext cx="1368152" cy="152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блако 25"/>
          <p:cNvSpPr/>
          <p:nvPr/>
        </p:nvSpPr>
        <p:spPr>
          <a:xfrm>
            <a:off x="179512" y="3883485"/>
            <a:ext cx="3204356" cy="21153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Сплочение, улучшение прежних отношений, взаимопонимание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8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9026236" cy="7034645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sz="5400" dirty="0"/>
              <a:t>Э</a:t>
            </a:r>
            <a:r>
              <a:rPr lang="ru-RU" sz="5400" dirty="0" smtClean="0"/>
              <a:t>та </a:t>
            </a:r>
            <a:r>
              <a:rPr lang="ru-RU" sz="5400" dirty="0"/>
              <a:t>смысловая модель </a:t>
            </a:r>
            <a:r>
              <a:rPr lang="ru-RU" sz="5400" dirty="0" smtClean="0"/>
              <a:t>позволяет  человеку</a:t>
            </a:r>
            <a:r>
              <a:rPr lang="ru-RU" sz="5400" dirty="0"/>
              <a:t>, «охватив все общим взглядом, возводить к единой идее </a:t>
            </a:r>
            <a:r>
              <a:rPr lang="ru-RU" sz="5400" dirty="0" smtClean="0"/>
              <a:t>разрозненные</a:t>
            </a:r>
          </a:p>
          <a:p>
            <a:pPr marL="0" indent="0">
              <a:buNone/>
            </a:pPr>
            <a:r>
              <a:rPr lang="ru-RU" sz="5400" dirty="0" smtClean="0"/>
              <a:t> </a:t>
            </a:r>
            <a:r>
              <a:rPr lang="ru-RU" sz="5400" dirty="0"/>
              <a:t>явления</a:t>
            </a:r>
            <a:r>
              <a:rPr lang="ru-RU" sz="5400" dirty="0" smtClean="0"/>
              <a:t>».</a:t>
            </a:r>
            <a:r>
              <a:rPr lang="ru-RU" sz="5400" dirty="0"/>
              <a:t> </a:t>
            </a:r>
            <a:r>
              <a:rPr lang="ru-RU" sz="5400" dirty="0" smtClean="0"/>
              <a:t>    </a:t>
            </a:r>
          </a:p>
          <a:p>
            <a:pPr marL="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                    Сократ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037" y="3280497"/>
            <a:ext cx="23622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5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" y="93518"/>
            <a:ext cx="8977746" cy="669174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  </a:t>
            </a:r>
            <a:r>
              <a:rPr lang="ru-RU" sz="4400" dirty="0" smtClean="0"/>
              <a:t>ФЛАМИНГО</a:t>
            </a:r>
            <a:r>
              <a:rPr lang="ru-RU" dirty="0" smtClean="0"/>
              <a:t>                                   </a:t>
            </a:r>
            <a:endParaRPr lang="ru-RU" dirty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                 </a:t>
            </a:r>
            <a:r>
              <a:rPr lang="ru-RU" sz="4400" dirty="0" smtClean="0"/>
              <a:t>ЧАЙКА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</a:t>
            </a:r>
            <a:r>
              <a:rPr lang="ru-RU" sz="4400" dirty="0" smtClean="0"/>
              <a:t>ЛАСТОЧКА</a:t>
            </a:r>
            <a:endParaRPr lang="ru-RU" sz="4400" dirty="0"/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5400" dirty="0" smtClean="0"/>
              <a:t>мечта ----- </a:t>
            </a:r>
            <a:r>
              <a:rPr lang="ru-RU" sz="4800" b="1" i="1" dirty="0" smtClean="0">
                <a:solidFill>
                  <a:srgbClr val="000066"/>
                </a:solidFill>
              </a:rPr>
              <a:t>ПТИЦА</a:t>
            </a:r>
          </a:p>
          <a:p>
            <a:pPr marL="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                      </a:t>
            </a:r>
            <a:r>
              <a:rPr lang="ru-RU" sz="4400" dirty="0" smtClean="0"/>
              <a:t>ДЯТЕЛ</a:t>
            </a:r>
            <a:r>
              <a:rPr lang="ru-RU" sz="5400" dirty="0" smtClean="0"/>
              <a:t> </a:t>
            </a:r>
          </a:p>
          <a:p>
            <a:pPr marL="0" indent="0">
              <a:buNone/>
            </a:pPr>
            <a:r>
              <a:rPr lang="ru-RU" sz="5400" dirty="0" smtClean="0"/>
              <a:t>                       </a:t>
            </a:r>
            <a:r>
              <a:rPr lang="ru-RU" sz="4800" dirty="0" smtClean="0"/>
              <a:t>КУРИЦА</a:t>
            </a:r>
          </a:p>
          <a:p>
            <a:pPr marL="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                      </a:t>
            </a:r>
            <a:r>
              <a:rPr lang="ru-RU" sz="4800" dirty="0" smtClean="0"/>
              <a:t>СОРОКА</a:t>
            </a:r>
          </a:p>
          <a:p>
            <a:pPr marL="0" indent="0">
              <a:buNone/>
            </a:pPr>
            <a:r>
              <a:rPr lang="ru-RU" sz="4800" dirty="0"/>
              <a:t> </a:t>
            </a:r>
            <a:r>
              <a:rPr lang="ru-RU" sz="4800" dirty="0" smtClean="0"/>
              <a:t>                         СТРАУС</a:t>
            </a:r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957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7" r="4780" b="10539"/>
          <a:stretch/>
        </p:blipFill>
        <p:spPr>
          <a:xfrm>
            <a:off x="259772" y="145473"/>
            <a:ext cx="8769927" cy="6577445"/>
          </a:xfrm>
        </p:spPr>
      </p:pic>
    </p:spTree>
    <p:extLst>
      <p:ext uri="{BB962C8B-B14F-4D97-AF65-F5344CB8AC3E}">
        <p14:creationId xmlns:p14="http://schemas.microsoft.com/office/powerpoint/2010/main" val="19567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860952" y="2783089"/>
            <a:ext cx="1230085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имя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69179" y="925284"/>
            <a:ext cx="1420584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927814" y="2766235"/>
            <a:ext cx="2100941" cy="86424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676602" y="151439"/>
            <a:ext cx="1597406" cy="108608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признаки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76600" y="5405886"/>
            <a:ext cx="2405741" cy="92528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Вид,</a:t>
            </a:r>
          </a:p>
          <a:p>
            <a:pPr algn="just"/>
            <a:r>
              <a:rPr lang="ru-RU" dirty="0" smtClean="0"/>
              <a:t>разновидности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74171" y="4616096"/>
            <a:ext cx="2254972" cy="144780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Аргументы, цитаты, примеры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71588" y="2757733"/>
            <a:ext cx="1716677" cy="131352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следствие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2737" y="1395205"/>
            <a:ext cx="2164944" cy="117544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Причины, предпосылки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74171" y="206828"/>
            <a:ext cx="2504801" cy="816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обстоятельства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379733" y="1818682"/>
            <a:ext cx="2464213" cy="93540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Сопоставление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238630" y="147487"/>
            <a:ext cx="1711493" cy="123042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свойства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6986854" y="4071257"/>
            <a:ext cx="1601975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целое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651170" y="5617029"/>
            <a:ext cx="1349829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части</a:t>
            </a:r>
            <a:endParaRPr lang="ru-RU" dirty="0"/>
          </a:p>
        </p:txBody>
      </p:sp>
      <p:sp>
        <p:nvSpPr>
          <p:cNvPr id="23" name="Стрелка вверх 22"/>
          <p:cNvSpPr/>
          <p:nvPr/>
        </p:nvSpPr>
        <p:spPr>
          <a:xfrm>
            <a:off x="4213342" y="2046514"/>
            <a:ext cx="358658" cy="70757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9262036">
            <a:off x="4739681" y="440870"/>
            <a:ext cx="674915" cy="34834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4213343" y="3777343"/>
            <a:ext cx="358658" cy="152399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7428672">
            <a:off x="5582115" y="1230880"/>
            <a:ext cx="380523" cy="125961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 rot="3333919">
            <a:off x="2335889" y="1572979"/>
            <a:ext cx="2138201" cy="31568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 rot="1372140">
            <a:off x="2316195" y="2346666"/>
            <a:ext cx="1705061" cy="37002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348529">
            <a:off x="2206262" y="3095164"/>
            <a:ext cx="1624693" cy="30845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3798016">
            <a:off x="2905842" y="3481306"/>
            <a:ext cx="371946" cy="129645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 вниз 1"/>
          <p:cNvSpPr/>
          <p:nvPr/>
        </p:nvSpPr>
        <p:spPr>
          <a:xfrm rot="17873676">
            <a:off x="5908054" y="3072861"/>
            <a:ext cx="320556" cy="19097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 rot="18902809">
            <a:off x="5714503" y="3350232"/>
            <a:ext cx="348694" cy="265492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0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30947"/>
              </p:ext>
            </p:extLst>
          </p:nvPr>
        </p:nvGraphicFramePr>
        <p:xfrm>
          <a:off x="1600200" y="1901535"/>
          <a:ext cx="5818910" cy="42083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69818"/>
                <a:gridCol w="969818"/>
                <a:gridCol w="969819"/>
                <a:gridCol w="969819"/>
                <a:gridCol w="969818"/>
                <a:gridCol w="969818"/>
              </a:tblGrid>
              <a:tr h="526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6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6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6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6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6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6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6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1553441" y="498763"/>
            <a:ext cx="5829300" cy="14027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0066"/>
                </a:solidFill>
              </a:rPr>
              <a:t>Топы текста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9844287">
            <a:off x="1898376" y="3044743"/>
            <a:ext cx="57617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/>
              <a:t>Т  Е  К  С   Т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8850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6" y="114300"/>
            <a:ext cx="8634846" cy="648392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311727"/>
            <a:ext cx="7886700" cy="5865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Топами</a:t>
            </a:r>
            <a:r>
              <a:rPr lang="ru-RU" sz="4800" b="1" dirty="0" smtClean="0"/>
              <a:t>(с греческого “место”) </a:t>
            </a:r>
            <a:r>
              <a:rPr lang="ru-RU" sz="4800" b="1" dirty="0"/>
              <a:t>они были названы потому, что в сознании ритора речь представала как “карта местности”, 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на </a:t>
            </a:r>
            <a:r>
              <a:rPr lang="ru-RU" sz="4800" b="1" dirty="0"/>
              <a:t>которой каждая идея имела свое положение, место.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3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94747"/>
          </a:xfrm>
          <a:solidFill>
            <a:srgbClr val="000066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r>
              <a:rPr lang="ru-RU" sz="5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топика</a:t>
            </a:r>
            <a:endParaRPr lang="ru-RU" sz="54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32609"/>
            <a:ext cx="7886700" cy="50443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3600" b="1" dirty="0" smtClean="0"/>
              <a:t>Совокупность </a:t>
            </a:r>
            <a:r>
              <a:rPr lang="ru-RU" sz="3600" b="1" dirty="0"/>
              <a:t>общих мест и способы их применения называются топикой. Топика отражает общие законы человеческого мышления. </a:t>
            </a:r>
            <a:r>
              <a:rPr lang="ru-RU" sz="3600" b="1" i="1" dirty="0"/>
              <a:t>Топика</a:t>
            </a:r>
            <a:r>
              <a:rPr lang="ru-RU" sz="3600" b="1" dirty="0"/>
              <a:t> как система общих мест </a:t>
            </a:r>
            <a:r>
              <a:rPr lang="ru-RU" sz="3600" b="1" i="1" dirty="0"/>
              <a:t>позволяет</a:t>
            </a:r>
            <a:r>
              <a:rPr lang="ru-RU" sz="3600" b="1" dirty="0"/>
              <a:t> без напряжения и неоправданных усилий </a:t>
            </a:r>
            <a:r>
              <a:rPr lang="ru-RU" sz="3600" b="1" i="1" dirty="0">
                <a:solidFill>
                  <a:srgbClr val="000066"/>
                </a:solidFill>
              </a:rPr>
              <a:t>разработать идею, развить мысль, быстро подобрать аргументы для данного тезиса, тем самым дает надежную основу для создания любой речи.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2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095" y="197427"/>
            <a:ext cx="7886700" cy="64631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  </a:t>
            </a:r>
            <a:r>
              <a:rPr lang="ru-RU" sz="3600" b="1" dirty="0"/>
              <a:t> М.В. </a:t>
            </a:r>
            <a:r>
              <a:rPr lang="ru-RU" sz="3600" b="1" dirty="0" smtClean="0"/>
              <a:t>Ломоносов предлагал</a:t>
            </a:r>
            <a:r>
              <a:rPr lang="ru-RU" sz="3600" b="1" dirty="0"/>
              <a:t> </a:t>
            </a:r>
            <a:r>
              <a:rPr lang="ru-RU" sz="3600" b="1" i="1" dirty="0"/>
              <a:t>16 </a:t>
            </a:r>
            <a:r>
              <a:rPr lang="ru-RU" sz="3600" b="1" i="1" dirty="0" smtClean="0"/>
              <a:t>общих мест</a:t>
            </a:r>
            <a:r>
              <a:rPr lang="ru-RU" sz="3600" b="1" dirty="0" smtClean="0"/>
              <a:t>, призванных  «расплодить</a:t>
            </a:r>
            <a:r>
              <a:rPr lang="ru-RU" sz="3600" b="1" dirty="0"/>
              <a:t>" </a:t>
            </a:r>
            <a:endParaRPr lang="ru-RU" sz="3600" b="1" dirty="0" smtClean="0"/>
          </a:p>
          <a:p>
            <a:pPr marL="0" indent="0" algn="just">
              <a:buNone/>
            </a:pPr>
            <a:r>
              <a:rPr lang="ru-RU" sz="3600" b="1" dirty="0" smtClean="0"/>
              <a:t>простые идеи:</a:t>
            </a:r>
          </a:p>
          <a:p>
            <a:pPr marL="0" indent="0" algn="just">
              <a:buNone/>
            </a:pPr>
            <a:r>
              <a:rPr lang="ru-RU" sz="3600" b="1" dirty="0" smtClean="0"/>
              <a:t>1</a:t>
            </a:r>
            <a:r>
              <a:rPr lang="ru-RU" sz="3600" b="1" dirty="0"/>
              <a:t>) род и вид; 2) целое и части; 3) свойства материальные; 4) свойства жизненные; 5) имя; 6) действия и страдания; 7) место; 8) время; 9) происхождение; 10) причина; 11) предыдущее и последующее; 12) признаки; 13) обстоятельства; 14) подобия; 15) противные и несходные вещи; 16) уравнения</a:t>
            </a:r>
          </a:p>
        </p:txBody>
      </p:sp>
    </p:spTree>
    <p:extLst>
      <p:ext uri="{BB962C8B-B14F-4D97-AF65-F5344CB8AC3E}">
        <p14:creationId xmlns:p14="http://schemas.microsoft.com/office/powerpoint/2010/main" val="300129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6644"/>
            <a:ext cx="7886700" cy="6431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 </a:t>
            </a:r>
            <a:r>
              <a:rPr lang="ru-RU" b="1" dirty="0"/>
              <a:t> </a:t>
            </a:r>
            <a:r>
              <a:rPr lang="ru-RU" sz="4000" b="1" dirty="0"/>
              <a:t>Современная </a:t>
            </a:r>
            <a:r>
              <a:rPr lang="ru-RU" sz="4000" b="1" dirty="0" smtClean="0"/>
              <a:t>риторика пришла </a:t>
            </a:r>
            <a:r>
              <a:rPr lang="ru-RU" sz="4000" b="1" dirty="0"/>
              <a:t>к выводу, что для создания </a:t>
            </a:r>
            <a:r>
              <a:rPr lang="ru-RU" sz="4000" b="1" i="1" dirty="0">
                <a:solidFill>
                  <a:srgbClr val="002060"/>
                </a:solidFill>
              </a:rPr>
              <a:t>любого </a:t>
            </a:r>
            <a:r>
              <a:rPr lang="ru-RU" sz="4000" b="1" dirty="0"/>
              <a:t>речевого произведения достаточно девяти смысловых моделей: </a:t>
            </a:r>
            <a:r>
              <a:rPr lang="ru-RU" sz="4000" b="1" dirty="0">
                <a:solidFill>
                  <a:srgbClr val="000066"/>
                </a:solidFill>
              </a:rPr>
              <a:t>"род – вид", "определение", "целое – части", "свойства", "сопоставление", "причина и следствие", "обстоятельства", "примеры и свидетельства", "имя".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3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7092"/>
          </a:xfrm>
        </p:spPr>
        <p:txBody>
          <a:bodyPr/>
          <a:lstStyle/>
          <a:p>
            <a:r>
              <a:rPr lang="ru-RU" dirty="0" smtClean="0"/>
              <a:t>      Топы (общие места)текста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523960"/>
              </p:ext>
            </p:extLst>
          </p:nvPr>
        </p:nvGraphicFramePr>
        <p:xfrm>
          <a:off x="628650" y="1569027"/>
          <a:ext cx="8016586" cy="494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195"/>
                <a:gridCol w="2644030"/>
                <a:gridCol w="2700361"/>
              </a:tblGrid>
              <a:tr h="1425863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bg2"/>
                          </a:solidFill>
                        </a:rPr>
                        <a:t>    имя</a:t>
                      </a:r>
                      <a:endParaRPr lang="ru-RU" sz="32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bg2"/>
                          </a:solidFill>
                        </a:rPr>
                        <a:t>целое ,части</a:t>
                      </a:r>
                    </a:p>
                    <a:p>
                      <a:endParaRPr lang="ru-RU" sz="2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/>
                          </a:solidFill>
                        </a:rPr>
                        <a:t>сравнение, сопоставление</a:t>
                      </a:r>
                      <a:endParaRPr lang="ru-RU" sz="28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425863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2"/>
                          </a:solidFill>
                        </a:rPr>
                        <a:t>определение</a:t>
                      </a:r>
                      <a:endParaRPr lang="ru-RU" sz="2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2"/>
                          </a:solidFill>
                        </a:rPr>
                        <a:t>род, вид</a:t>
                      </a:r>
                    </a:p>
                    <a:p>
                      <a:endParaRPr lang="ru-RU" sz="2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2"/>
                          </a:solidFill>
                        </a:rPr>
                        <a:t>обстоятельства</a:t>
                      </a:r>
                      <a:endParaRPr lang="ru-RU" sz="2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20943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2"/>
                          </a:solidFill>
                        </a:rPr>
                        <a:t>свойства</a:t>
                      </a:r>
                      <a:r>
                        <a:rPr lang="ru-RU" sz="2800" b="1" baseline="0" dirty="0" smtClean="0">
                          <a:solidFill>
                            <a:schemeClr val="bg2"/>
                          </a:solidFill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2"/>
                          </a:solidFill>
                        </a:rPr>
                        <a:t>признаки</a:t>
                      </a:r>
                    </a:p>
                    <a:p>
                      <a:endParaRPr lang="ru-RU" sz="2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2"/>
                          </a:solidFill>
                        </a:rPr>
                        <a:t>причина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bg2"/>
                          </a:solidFill>
                        </a:rPr>
                        <a:t>следствие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dirty="0" smtClean="0">
                        <a:solidFill>
                          <a:schemeClr val="bg2"/>
                        </a:solidFill>
                      </a:endParaRPr>
                    </a:p>
                    <a:p>
                      <a:endParaRPr lang="ru-RU" sz="2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bg2"/>
                          </a:solidFill>
                        </a:rPr>
                        <a:t>примеры, свидетельства</a:t>
                      </a:r>
                      <a:endParaRPr lang="ru-RU" sz="28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62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4" y="105568"/>
            <a:ext cx="8777091" cy="648061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3847054" y="2766468"/>
            <a:ext cx="1230085" cy="914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имя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69179" y="925284"/>
            <a:ext cx="1420584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род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57052" y="2800156"/>
            <a:ext cx="2100941" cy="71845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определение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705795" y="514123"/>
            <a:ext cx="1597406" cy="91256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признаки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276600" y="5405886"/>
            <a:ext cx="2405741" cy="925287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Вид,</a:t>
            </a:r>
          </a:p>
          <a:p>
            <a:pPr algn="just"/>
            <a:r>
              <a:rPr lang="ru-RU" dirty="0" smtClean="0">
                <a:solidFill>
                  <a:prstClr val="white"/>
                </a:solidFill>
              </a:rPr>
              <a:t>разновидности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2465" y="4499099"/>
            <a:ext cx="2254972" cy="1447801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Аргументы, цитаты, примеры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71588" y="2757733"/>
            <a:ext cx="1716677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следствие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97995" y="1395205"/>
            <a:ext cx="1839685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причины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41771" y="238486"/>
            <a:ext cx="2504801" cy="816429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обстоятельства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79733" y="1818682"/>
            <a:ext cx="2464213" cy="73295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prstClr val="white"/>
                </a:solidFill>
              </a:rPr>
              <a:t>Сопоставление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396462" y="263999"/>
            <a:ext cx="1469570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свойства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86854" y="4071257"/>
            <a:ext cx="1601975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целое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681106" y="5405886"/>
            <a:ext cx="1349829" cy="914400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части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Стрелка вверх 22"/>
          <p:cNvSpPr/>
          <p:nvPr/>
        </p:nvSpPr>
        <p:spPr>
          <a:xfrm>
            <a:off x="4213342" y="2046514"/>
            <a:ext cx="358658" cy="707570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19262036">
            <a:off x="4693033" y="480665"/>
            <a:ext cx="674915" cy="34834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213343" y="3777343"/>
            <a:ext cx="358658" cy="152399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 rot="17428672">
            <a:off x="5582115" y="1230880"/>
            <a:ext cx="380523" cy="1259611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Стрелка влево 28"/>
          <p:cNvSpPr/>
          <p:nvPr/>
        </p:nvSpPr>
        <p:spPr>
          <a:xfrm rot="3333919">
            <a:off x="2335889" y="1572979"/>
            <a:ext cx="2138201" cy="31568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Стрелка влево 29"/>
          <p:cNvSpPr/>
          <p:nvPr/>
        </p:nvSpPr>
        <p:spPr>
          <a:xfrm rot="1372140">
            <a:off x="2316195" y="2346666"/>
            <a:ext cx="1705061" cy="37002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Стрелка влево 30"/>
          <p:cNvSpPr/>
          <p:nvPr/>
        </p:nvSpPr>
        <p:spPr>
          <a:xfrm rot="348529">
            <a:off x="2206262" y="3095164"/>
            <a:ext cx="1624693" cy="30845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низ 31"/>
          <p:cNvSpPr/>
          <p:nvPr/>
        </p:nvSpPr>
        <p:spPr>
          <a:xfrm rot="3798016">
            <a:off x="2905842" y="3481306"/>
            <a:ext cx="371946" cy="129645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 rot="17873676">
            <a:off x="5908054" y="3072861"/>
            <a:ext cx="320556" cy="190970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18902809">
            <a:off x="5714503" y="3350232"/>
            <a:ext cx="348694" cy="265492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0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89" y="135081"/>
            <a:ext cx="8742422" cy="63269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00789" y="135081"/>
            <a:ext cx="2583975" cy="1776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я сорву цветок,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ты сорвёшь цветок,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все: и мы, и вы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Если все сорвут цветы,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останется цветов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не будет красоты</a:t>
            </a:r>
          </a:p>
        </p:txBody>
      </p:sp>
    </p:spTree>
    <p:extLst>
      <p:ext uri="{BB962C8B-B14F-4D97-AF65-F5344CB8AC3E}">
        <p14:creationId xmlns:p14="http://schemas.microsoft.com/office/powerpoint/2010/main" val="33182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279</Words>
  <Application>Microsoft Office PowerPoint</Application>
  <PresentationFormat>Экран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Office Theme</vt:lpstr>
      <vt:lpstr>Тема Office</vt:lpstr>
      <vt:lpstr>Смысловая схема речи как способ  формирования  учебно- познавательных  и коммуникативных компетенций</vt:lpstr>
      <vt:lpstr>Презентация PowerPoint</vt:lpstr>
      <vt:lpstr>Презентация PowerPoint</vt:lpstr>
      <vt:lpstr>            топика</vt:lpstr>
      <vt:lpstr>Презентация PowerPoint</vt:lpstr>
      <vt:lpstr>Презентация PowerPoint</vt:lpstr>
      <vt:lpstr>      Топы (общие места)текста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Смысловая схема речи как способ  формирования  учебно- познавательных  компетенций</dc:title>
  <dc:creator>Александр</dc:creator>
  <cp:lastModifiedBy>Александр</cp:lastModifiedBy>
  <cp:revision>46</cp:revision>
  <dcterms:created xsi:type="dcterms:W3CDTF">2015-03-17T13:24:23Z</dcterms:created>
  <dcterms:modified xsi:type="dcterms:W3CDTF">2015-03-23T10:23:43Z</dcterms:modified>
</cp:coreProperties>
</file>