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0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2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7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4CBC18-F82D-4EA8-A10A-B31C54BD50D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38B048-3131-4686-B7C2-3159E623368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omiliya.org/article/stikhotvoreniya-yuriya-zhivago-boris-pasternak.html?page=0,2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zbyka.ru/dictionary/01/" TargetMode="External"/><Relationship Id="rId2" Type="http://schemas.openxmlformats.org/officeDocument/2006/relationships/hyperlink" Target="http://omiliya.org/article/stikhotvoreniya-yuriya-zhivago-boris-pasternak.html?page=0,0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omutovo.ru/vocabulary/v_g_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661" y="810710"/>
            <a:ext cx="10058400" cy="3566160"/>
          </a:xfrm>
        </p:spPr>
        <p:txBody>
          <a:bodyPr/>
          <a:lstStyle/>
          <a:p>
            <a:r>
              <a:rPr lang="ru-RU" dirty="0" smtClean="0"/>
              <a:t>Борис Пастернак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Стихотворения Юрия Живаго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91">
            <a:off x="7867436" y="521855"/>
            <a:ext cx="3886924" cy="5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0760" y="258792"/>
            <a:ext cx="6169956" cy="6340415"/>
          </a:xfrm>
        </p:spPr>
        <p:txBody>
          <a:bodyPr numCol="2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24. Магдалина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У </a:t>
            </a:r>
            <a:r>
              <a:rPr lang="ru-RU" sz="1400" dirty="0"/>
              <a:t>людей пред праздником уборка.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стороне от этой толчеи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Обмываю миром из ведерка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Я стопы пречистые твои.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Шарю и не нахожу сандалий.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Ничего не вижу из-за слез.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На глаза мне пеленой упали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Пряди распустившихся волос.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Ноги я твои в подол уперла,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Их слезами облила, </a:t>
            </a:r>
            <a:r>
              <a:rPr lang="ru-RU" sz="1400" dirty="0" err="1"/>
              <a:t>Исус</a:t>
            </a:r>
            <a:r>
              <a:rPr lang="ru-RU" sz="1400" dirty="0"/>
              <a:t>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Ниткой бус их обмотала с горла,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В волосы зарыла, как в бурнус.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Будущее вижу так подробно,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Словно ты его остановил.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Я сейчас предсказывать способна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Вещим ясновиденьем сивилл.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Завтра упадет завеса в храме,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Мы в кружок собьемся в стороне,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И земля качнется под ногами,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Может быть, из жалости ко мне.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Перестроятся ряды конвоя,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И начнется всадников разъезд.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Словно в бурю смерч, над головою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Будет к небу рваться этот крест.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Брошусь на землю у ног распятья,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Обомру и закушу уста.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Слишком многим руки для объятья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Ты раскинешь по концам креста.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Для кого на свете столько шири,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Столько муки и такая мощь?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Есть ли столько душ и жизней в мире?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Столько поселений, рек и рощ?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Но пройдут такие трое суток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И столкнут в такую пустоту,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Что за этот страшный промежуток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Я до Воскресенья дорасту.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" y="181153"/>
            <a:ext cx="5363560" cy="65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3109" y="258792"/>
            <a:ext cx="5141344" cy="6340415"/>
          </a:xfrm>
        </p:spPr>
        <p:txBody>
          <a:bodyPr numCol="1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Мария </a:t>
            </a:r>
            <a:r>
              <a:rPr lang="ru-RU" b="1" dirty="0"/>
              <a:t>Магдалина </a:t>
            </a:r>
            <a:r>
              <a:rPr lang="ru-RU" dirty="0"/>
              <a:t>(I в.) – святая </a:t>
            </a:r>
            <a:r>
              <a:rPr lang="ru-RU" dirty="0" smtClean="0"/>
              <a:t>равноапостольная - одна </a:t>
            </a:r>
            <a:r>
              <a:rPr lang="ru-RU" dirty="0"/>
              <a:t>из жен-мироносиц, </a:t>
            </a:r>
            <a:r>
              <a:rPr lang="ru-RU" dirty="0" err="1"/>
              <a:t>преданнейшая</a:t>
            </a:r>
            <a:r>
              <a:rPr lang="ru-RU" dirty="0"/>
              <a:t> последовательница Иисуса Христа, некогда исцеленная Им от страшного душевного недуга. </a:t>
            </a:r>
            <a:r>
              <a:rPr lang="ru-RU" dirty="0" smtClean="0"/>
              <a:t>Считается, что из нее были изгнаны 7 бесов. С её </a:t>
            </a:r>
            <a:r>
              <a:rPr lang="ru-RU" dirty="0"/>
              <a:t>именем предание связывает обычай дарить на Пасху крашеные яйца. Представ перед императором Тиберием, святая воскликнула: "Христос воскресе!" - и поднесла ему в дар красное яйцо. Яйцо является символом возникновения жизни, а красный цвет знаменует возрождение наше Кровью Христовой.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8"/>
            <a:ext cx="6305909" cy="66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6566" y="258792"/>
            <a:ext cx="6245524" cy="6340415"/>
          </a:xfrm>
        </p:spPr>
        <p:txBody>
          <a:bodyPr numCol="2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/>
              <a:t>25. Гефсиманский сад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Мерцаньем звезд далеких безразлично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Был поворот дороги озарен.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Дорога шла вокруг горы Масличной,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Внизу под нею протекал </a:t>
            </a:r>
            <a:r>
              <a:rPr lang="ru-RU" sz="1100" dirty="0" err="1"/>
              <a:t>Кедрон</a:t>
            </a:r>
            <a:r>
              <a:rPr lang="ru-RU" sz="1100" dirty="0"/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Лужайка обрывалась с половины.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За нею начинался Млечный Путь.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Седые серебристые маслины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Пытались вдаль по воздуху шагнуть.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 конце был чей-то сад, надел земельный.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Учеников оставив за стеной,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 им сказал: «Душа скорбит смертельно,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Побудьте здесь и бодрствуйте со мной».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 отказался без противоборства,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Как от вещей, полученных взаймы,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От всемогущества и чудотворства,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был теперь как смертные, как мы.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Ночная даль теперь казалась краем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Уничтоженья и небытия.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Простор вселенной был необитаем,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только сад был местом для житья.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И, глядя  в эти черные провалы,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Пустые, без начала и конца,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Чтоб эта чаша смерти миновала,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 поту кровавом он молил отца.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Смягчив молитвой смертную истому,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 вышел за ограду. На земле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Ученики, осиленные дремой,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Валялись в придорожном ковыле.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 разбудил их:  «Вас Господь сподобил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Жить в дни мои, вы ж разлеглись, как пласт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Час Сына Человеческого пробил.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 в руки грешников себя предаст».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лишь сказал, неведомо откуда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Толпа рабов и скопище бродяг,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Огни, мечи и впереди — Иуда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 предательским лобзаньем на устах.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Петр дал мечом отпор головорезам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И ухо одному из них отсек.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Но слышит: «Спор нельзя решать железом,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Вложи свой меч на место, человек.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Неужто тьмы крылатых легионов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Отец не снарядил бы мне сюда?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И, волоска тогда на мне не тронув,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Враги рассеялись бы без следа.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Но книга жизни подошла к странице,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Которая дороже всех святынь.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Сейчас должно написанное сбыться,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Пускай же сбудется оно. Аминь.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Ты видишь, ход веков подобен притче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И может загореться на ходу.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Во имя страшного ее величья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Я в добровольных муках в гроб сойду.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Я в гроб сойду и в третий день восстану,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И, как сплавляют по реке плоты,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Ко мне на суд, как баржи каравана,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Столетья поплывут из темноты».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23"/>
            <a:ext cx="5543550" cy="45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0" y="258792"/>
            <a:ext cx="6663906" cy="6340415"/>
          </a:xfrm>
        </p:spPr>
        <p:txBody>
          <a:bodyPr numCol="1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err="1"/>
              <a:t>Гефсимания</a:t>
            </a:r>
            <a:r>
              <a:rPr lang="ru-RU" dirty="0"/>
              <a:t> – священное для всех христиан место. Здесь, в саду, часто проводил время со Своими учениками Иисус Христос, здесь он молился до кровавого пота перед Крестной кончиной. Здесь Он был предан Иудой Искариотом</a:t>
            </a:r>
            <a:r>
              <a:rPr lang="ru-RU" dirty="0" smtClean="0"/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«Библейский сюжет». </a:t>
            </a:r>
            <a:r>
              <a:rPr lang="ru-RU" dirty="0"/>
              <a:t>Гефсиманский сад. Борис </a:t>
            </a:r>
            <a:r>
              <a:rPr lang="ru-RU" dirty="0" smtClean="0"/>
              <a:t>Пастернак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hlinkClick r:id="rId2"/>
              </a:rPr>
              <a:t>Смотреть передачу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102"/>
            <a:ext cx="5451894" cy="36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0" y="258792"/>
            <a:ext cx="6663906" cy="6340415"/>
          </a:xfrm>
        </p:spPr>
        <p:txBody>
          <a:bodyPr numCol="1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Литература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Пастернак Б.Л. Избранное: Стихотворения. – М.: Дет. Лит., 2004. – 307 с.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omiliya.org/article/stikhotvoreniya-yuriya-zhivago-boris-pasternak.html?page=0,0</a:t>
            </a: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http://azbyka.ru/dictionary/01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www.homutovo.ru/vocabulary/v_g_t.html</a:t>
            </a:r>
            <a:endParaRPr lang="ru-RU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Цикл «Стихотворения Юрия Живаго» представляет собой заключительную главу романа «Юрий Живаго» и тематически и стилистически ориентирован на его главного героя, который, как писал Пастернак, «должен будет представлять нечто среднее между мной, Блоком, Есениным и Маяковским, и когда я теперь пишу стихи, я их пишу всегда в тетрадь этому человеку». </a:t>
            </a:r>
          </a:p>
          <a:p>
            <a:r>
              <a:rPr lang="ru-RU" dirty="0" smtClean="0"/>
              <a:t>Таким образом, читатель этих стихов должен для понимания текста знать этих поэтов. Кроме того, читатель должен представлять себе культуру и дух того времени, чтобы отследить привлекавшие Пастернака в молодом Маяковском «литургические параллели», «гамлетизм» и темы «Второго крещенья» Блока, есенинские образы и интонации. </a:t>
            </a:r>
          </a:p>
          <a:p>
            <a:r>
              <a:rPr lang="ru-RU" dirty="0" smtClean="0"/>
              <a:t>Надо отчетливо представлять, что культура и дух того времени пронизаны Православием, и без понимания православных терминов невозможно понять многое в русской литературе. Что значат «литургические параллели»? «Второе крещенье»? Попробуем разобраться.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444">
            <a:off x="422693" y="644085"/>
            <a:ext cx="3857190" cy="54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Божественная Литургия </a:t>
            </a:r>
            <a:r>
              <a:rPr lang="ru-RU" dirty="0"/>
              <a:t>– главное из общественных богослужений, во время которого совершается главное таинство Церкви - Таинство Причащения или Евхаристия (греч. «благодарение»).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Крещение</a:t>
            </a:r>
            <a:r>
              <a:rPr lang="ru-RU" dirty="0"/>
              <a:t> – одно из семи Таинств Церкви – духовное </a:t>
            </a:r>
            <a:r>
              <a:rPr lang="ru-RU" dirty="0" smtClean="0"/>
              <a:t>рождение. После </a:t>
            </a:r>
            <a:r>
              <a:rPr lang="ru-RU" dirty="0"/>
              <a:t>крещения человек становится членом Церкви, и может принимать участие в Церковных Таинствах.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53" y="112143"/>
            <a:ext cx="2954331" cy="4006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4118216"/>
            <a:ext cx="4097547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2558" y="731520"/>
            <a:ext cx="4840282" cy="5257800"/>
          </a:xfrm>
        </p:spPr>
        <p:txBody>
          <a:bodyPr>
            <a:normAutofit/>
          </a:bodyPr>
          <a:lstStyle/>
          <a:p>
            <a:r>
              <a:rPr lang="ru-RU" b="1" dirty="0"/>
              <a:t>1. Гамлет</a:t>
            </a:r>
            <a:endParaRPr lang="ru-RU" dirty="0"/>
          </a:p>
          <a:p>
            <a:r>
              <a:rPr lang="ru-RU" dirty="0"/>
              <a:t>Гул затих. Я вышел на подмостки.</a:t>
            </a:r>
            <a:br>
              <a:rPr lang="ru-RU" dirty="0"/>
            </a:br>
            <a:r>
              <a:rPr lang="ru-RU" dirty="0"/>
              <a:t>Прислонясь к дверному косяку,</a:t>
            </a:r>
            <a:br>
              <a:rPr lang="ru-RU" dirty="0"/>
            </a:br>
            <a:r>
              <a:rPr lang="ru-RU" dirty="0"/>
              <a:t>Я ловлю в далеком отголоске</a:t>
            </a:r>
            <a:br>
              <a:rPr lang="ru-RU" dirty="0"/>
            </a:br>
            <a:r>
              <a:rPr lang="ru-RU" dirty="0"/>
              <a:t>Что случится на моем веку.</a:t>
            </a:r>
            <a:br>
              <a:rPr lang="ru-RU" dirty="0"/>
            </a:br>
            <a:r>
              <a:rPr lang="ru-RU" dirty="0"/>
              <a:t>На меня наставлен сумрак ночи</a:t>
            </a:r>
            <a:br>
              <a:rPr lang="ru-RU" dirty="0"/>
            </a:br>
            <a:r>
              <a:rPr lang="ru-RU" dirty="0"/>
              <a:t>Тысячью биноклей на оси.</a:t>
            </a:r>
            <a:br>
              <a:rPr lang="ru-RU" dirty="0"/>
            </a:br>
            <a:r>
              <a:rPr lang="ru-RU" dirty="0"/>
              <a:t>Если только можно, </a:t>
            </a:r>
            <a:r>
              <a:rPr lang="ru-RU" dirty="0" err="1"/>
              <a:t>Авва</a:t>
            </a:r>
            <a:r>
              <a:rPr lang="ru-RU" dirty="0"/>
              <a:t> Отче,</a:t>
            </a:r>
            <a:br>
              <a:rPr lang="ru-RU" dirty="0"/>
            </a:br>
            <a:r>
              <a:rPr lang="ru-RU" dirty="0"/>
              <a:t>Чашу эту мимо пронеси.</a:t>
            </a:r>
            <a:br>
              <a:rPr lang="ru-RU" dirty="0"/>
            </a:br>
            <a:r>
              <a:rPr lang="ru-RU" dirty="0"/>
              <a:t>Я люблю твой замысел упрямый</a:t>
            </a:r>
            <a:br>
              <a:rPr lang="ru-RU" dirty="0"/>
            </a:br>
            <a:r>
              <a:rPr lang="ru-RU" dirty="0"/>
              <a:t>И играть согласен эту роль.</a:t>
            </a:r>
            <a:br>
              <a:rPr lang="ru-RU" dirty="0"/>
            </a:br>
            <a:r>
              <a:rPr lang="ru-RU" dirty="0"/>
              <a:t>Но сейчас идет другая драма,</a:t>
            </a:r>
            <a:br>
              <a:rPr lang="ru-RU" dirty="0"/>
            </a:br>
            <a:r>
              <a:rPr lang="ru-RU" dirty="0"/>
              <a:t>И на этот раз меня уволь.</a:t>
            </a:r>
            <a:br>
              <a:rPr lang="ru-RU" dirty="0"/>
            </a:br>
            <a:r>
              <a:rPr lang="ru-RU" dirty="0"/>
              <a:t>Но продуман распорядок действий,</a:t>
            </a:r>
            <a:br>
              <a:rPr lang="ru-RU" dirty="0"/>
            </a:br>
            <a:r>
              <a:rPr lang="ru-RU" dirty="0"/>
              <a:t>И неотвратим конец пути.</a:t>
            </a:r>
            <a:br>
              <a:rPr lang="ru-RU" dirty="0"/>
            </a:br>
            <a:r>
              <a:rPr lang="ru-RU" dirty="0"/>
              <a:t>Я один, все тонет в фарисействе.</a:t>
            </a:r>
            <a:br>
              <a:rPr lang="ru-RU" dirty="0"/>
            </a:br>
            <a:r>
              <a:rPr lang="ru-RU" dirty="0"/>
              <a:t>Жизнь прожить — не поле перейти.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746">
            <a:off x="594504" y="1286541"/>
            <a:ext cx="476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стыке мировой художественной и православной культур – стихотворение «Гамлет». Кто скажет, из какого произведения этот герой?  </a:t>
            </a:r>
          </a:p>
          <a:p>
            <a:r>
              <a:rPr lang="ru-RU" i="1" u="sng" dirty="0" smtClean="0"/>
              <a:t>«</a:t>
            </a:r>
            <a:r>
              <a:rPr lang="ru-RU" i="1" u="sng" dirty="0" err="1" smtClean="0"/>
              <a:t>Авва</a:t>
            </a:r>
            <a:r>
              <a:rPr lang="ru-RU" i="1" u="sng" dirty="0" smtClean="0"/>
              <a:t> Отче, Чашу эту мимо пронеси». </a:t>
            </a:r>
          </a:p>
          <a:p>
            <a:r>
              <a:rPr lang="ru-RU" dirty="0" smtClean="0"/>
              <a:t>«…и </a:t>
            </a:r>
            <a:r>
              <a:rPr lang="ru-RU" dirty="0"/>
              <a:t>говорил: </a:t>
            </a:r>
            <a:r>
              <a:rPr lang="ru-RU" dirty="0" err="1"/>
              <a:t>Авва</a:t>
            </a:r>
            <a:r>
              <a:rPr lang="ru-RU" dirty="0"/>
              <a:t> Отче! всё возможно Тебе; пронеси чашу сию мимо Меня; но не чего Я хочу, а чего </a:t>
            </a:r>
            <a:r>
              <a:rPr lang="ru-RU" dirty="0" smtClean="0"/>
              <a:t>Ты», - слова Иисуса Христа из Евангелия от Марка.  </a:t>
            </a:r>
          </a:p>
          <a:p>
            <a:r>
              <a:rPr lang="ru-RU" i="1" u="sng" dirty="0" smtClean="0"/>
              <a:t>«всё тонет в фарисействе»</a:t>
            </a:r>
          </a:p>
          <a:p>
            <a:r>
              <a:rPr lang="ru-RU" dirty="0"/>
              <a:t>Фарисейство – религиозное лицемерие; личина праведности и набожности, состояние честолюбивого самодовольства (часто неосознаваемое), основанное на </a:t>
            </a:r>
            <a:r>
              <a:rPr lang="ru-RU" dirty="0" err="1"/>
              <a:t>невидении</a:t>
            </a:r>
            <a:r>
              <a:rPr lang="ru-RU" dirty="0"/>
              <a:t> своей греховности и развивающееся при соблюдении церковных правил и обрядов без исполнения заповедей любви к Богу и ближним. </a:t>
            </a:r>
            <a:r>
              <a:rPr lang="ru-RU" dirty="0" smtClean="0"/>
              <a:t> Фарисеи – религиозное направление в Иудее времен Христа.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24" y="0"/>
            <a:ext cx="2910133" cy="3522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490"/>
            <a:ext cx="2515470" cy="37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642" y="731519"/>
            <a:ext cx="6029864" cy="5738291"/>
          </a:xfrm>
        </p:spPr>
        <p:txBody>
          <a:bodyPr numCol="2">
            <a:normAutofit fontScale="47500" lnSpcReduction="20000"/>
          </a:bodyPr>
          <a:lstStyle/>
          <a:p>
            <a:r>
              <a:rPr lang="ru-RU" sz="2700" b="1" dirty="0"/>
              <a:t>3. На страстной</a:t>
            </a:r>
            <a:endParaRPr lang="ru-RU" sz="2700" dirty="0"/>
          </a:p>
          <a:p>
            <a:r>
              <a:rPr lang="ru-RU" sz="2700" dirty="0"/>
              <a:t>Еще кругом ночная мгла. </a:t>
            </a:r>
            <a:br>
              <a:rPr lang="ru-RU" sz="2700" dirty="0"/>
            </a:br>
            <a:r>
              <a:rPr lang="ru-RU" sz="2700" dirty="0"/>
              <a:t>Еще так рано в мире, </a:t>
            </a:r>
            <a:br>
              <a:rPr lang="ru-RU" sz="2700" dirty="0"/>
            </a:br>
            <a:r>
              <a:rPr lang="ru-RU" sz="2700" dirty="0"/>
              <a:t>Что звездам в небе нет числа, </a:t>
            </a:r>
            <a:br>
              <a:rPr lang="ru-RU" sz="2700" dirty="0"/>
            </a:br>
            <a:r>
              <a:rPr lang="ru-RU" sz="2700" dirty="0"/>
              <a:t>И каждая, как день, светла, </a:t>
            </a:r>
            <a:br>
              <a:rPr lang="ru-RU" sz="2700" dirty="0"/>
            </a:br>
            <a:r>
              <a:rPr lang="ru-RU" sz="2700" dirty="0"/>
              <a:t>И если бы земля могла, </a:t>
            </a:r>
            <a:br>
              <a:rPr lang="ru-RU" sz="2700" dirty="0"/>
            </a:br>
            <a:r>
              <a:rPr lang="ru-RU" sz="2700" dirty="0"/>
              <a:t>Она бы Пасху проспала </a:t>
            </a:r>
            <a:br>
              <a:rPr lang="ru-RU" sz="2700" dirty="0"/>
            </a:br>
            <a:r>
              <a:rPr lang="ru-RU" sz="2700" dirty="0"/>
              <a:t>Под чтение Псалтыри.</a:t>
            </a:r>
          </a:p>
          <a:p>
            <a:r>
              <a:rPr lang="ru-RU" sz="2700" dirty="0"/>
              <a:t>Еще кругом ночная мгла. </a:t>
            </a:r>
            <a:br>
              <a:rPr lang="ru-RU" sz="2700" dirty="0"/>
            </a:br>
            <a:r>
              <a:rPr lang="ru-RU" sz="2700" dirty="0"/>
              <a:t>Такая рань на свете, </a:t>
            </a:r>
            <a:br>
              <a:rPr lang="ru-RU" sz="2700" dirty="0"/>
            </a:br>
            <a:r>
              <a:rPr lang="ru-RU" sz="2700" dirty="0"/>
              <a:t>Что площадь вечностью легла </a:t>
            </a:r>
            <a:br>
              <a:rPr lang="ru-RU" sz="2700" dirty="0"/>
            </a:br>
            <a:r>
              <a:rPr lang="ru-RU" sz="2700" dirty="0"/>
              <a:t>От перекрестка до угла, </a:t>
            </a:r>
            <a:br>
              <a:rPr lang="ru-RU" sz="2700" dirty="0"/>
            </a:br>
            <a:r>
              <a:rPr lang="ru-RU" sz="2700" dirty="0"/>
              <a:t>И до рассвета и тепла </a:t>
            </a:r>
            <a:br>
              <a:rPr lang="ru-RU" sz="2700" dirty="0"/>
            </a:br>
            <a:r>
              <a:rPr lang="ru-RU" sz="2700" dirty="0"/>
              <a:t>Еще тысячелетье. </a:t>
            </a:r>
            <a:br>
              <a:rPr lang="ru-RU" sz="2700" dirty="0"/>
            </a:br>
            <a:r>
              <a:rPr lang="ru-RU" sz="2700" dirty="0"/>
              <a:t>Еще земля голым-гола,</a:t>
            </a:r>
            <a:br>
              <a:rPr lang="ru-RU" sz="2700" dirty="0"/>
            </a:br>
            <a:r>
              <a:rPr lang="ru-RU" sz="2700" dirty="0"/>
              <a:t>И ей ночами не в чем </a:t>
            </a:r>
            <a:br>
              <a:rPr lang="ru-RU" sz="2700" dirty="0"/>
            </a:br>
            <a:r>
              <a:rPr lang="ru-RU" sz="2700" dirty="0"/>
              <a:t>Раскачивать колокола </a:t>
            </a:r>
            <a:br>
              <a:rPr lang="ru-RU" sz="2700" dirty="0"/>
            </a:br>
            <a:r>
              <a:rPr lang="ru-RU" sz="2700" dirty="0"/>
              <a:t>И вторить с воли певчим.</a:t>
            </a:r>
          </a:p>
          <a:p>
            <a:r>
              <a:rPr lang="ru-RU" sz="2700" dirty="0"/>
              <a:t>И со Страстного четверга </a:t>
            </a:r>
            <a:br>
              <a:rPr lang="ru-RU" sz="2700" dirty="0"/>
            </a:br>
            <a:r>
              <a:rPr lang="ru-RU" sz="2700" dirty="0"/>
              <a:t>Вплоть до Страстной субботы </a:t>
            </a:r>
            <a:br>
              <a:rPr lang="ru-RU" sz="2700" dirty="0"/>
            </a:br>
            <a:r>
              <a:rPr lang="ru-RU" sz="2700" dirty="0"/>
              <a:t>Вода буравит берега </a:t>
            </a:r>
            <a:br>
              <a:rPr lang="ru-RU" sz="2700" dirty="0"/>
            </a:br>
            <a:r>
              <a:rPr lang="ru-RU" sz="2700" dirty="0"/>
              <a:t>И вьет водовороты.</a:t>
            </a:r>
            <a:br>
              <a:rPr lang="ru-RU" sz="2700" dirty="0"/>
            </a:br>
            <a:r>
              <a:rPr lang="ru-RU" sz="2700" dirty="0"/>
              <a:t>И лес раздет и непокрыт, </a:t>
            </a:r>
            <a:br>
              <a:rPr lang="ru-RU" sz="2700" dirty="0"/>
            </a:br>
            <a:r>
              <a:rPr lang="ru-RU" sz="2700" dirty="0"/>
              <a:t>И на Страстях Христовых, </a:t>
            </a:r>
            <a:br>
              <a:rPr lang="ru-RU" sz="2700" dirty="0"/>
            </a:br>
            <a:r>
              <a:rPr lang="ru-RU" sz="2700" dirty="0"/>
              <a:t>Как строй молящихся, стоит </a:t>
            </a:r>
            <a:br>
              <a:rPr lang="ru-RU" sz="2700" dirty="0"/>
            </a:br>
            <a:r>
              <a:rPr lang="ru-RU" sz="2700" dirty="0"/>
              <a:t>Толпой стволов сосновых.</a:t>
            </a:r>
          </a:p>
          <a:p>
            <a:r>
              <a:rPr lang="ru-RU" sz="2700" dirty="0"/>
              <a:t>А в городе, на небольшом </a:t>
            </a:r>
            <a:br>
              <a:rPr lang="ru-RU" sz="2700" dirty="0"/>
            </a:br>
            <a:r>
              <a:rPr lang="ru-RU" sz="2700" dirty="0"/>
              <a:t>Пространстве, как на сходке, </a:t>
            </a:r>
            <a:br>
              <a:rPr lang="ru-RU" sz="2700" dirty="0"/>
            </a:br>
            <a:r>
              <a:rPr lang="ru-RU" sz="2700" dirty="0"/>
              <a:t>Деревья смотрят нагишом </a:t>
            </a:r>
            <a:br>
              <a:rPr lang="ru-RU" sz="2700" dirty="0"/>
            </a:br>
            <a:r>
              <a:rPr lang="ru-RU" sz="2700" dirty="0"/>
              <a:t>В церковные решетки.</a:t>
            </a:r>
          </a:p>
          <a:p>
            <a:r>
              <a:rPr lang="ru-RU" sz="2700" dirty="0"/>
              <a:t>И взгляд их ужасом объят. </a:t>
            </a:r>
            <a:br>
              <a:rPr lang="ru-RU" sz="2700" dirty="0"/>
            </a:br>
            <a:r>
              <a:rPr lang="ru-RU" sz="2700" dirty="0"/>
              <a:t>Понятна их тревога. </a:t>
            </a:r>
            <a:br>
              <a:rPr lang="ru-RU" sz="2700" dirty="0"/>
            </a:br>
            <a:r>
              <a:rPr lang="ru-RU" sz="2700" dirty="0"/>
              <a:t>Сады выходят из оград, </a:t>
            </a:r>
            <a:br>
              <a:rPr lang="ru-RU" sz="2700" dirty="0"/>
            </a:br>
            <a:r>
              <a:rPr lang="ru-RU" sz="2700" dirty="0"/>
              <a:t>Колеблется земли уклад: </a:t>
            </a:r>
            <a:br>
              <a:rPr lang="ru-RU" sz="2700" dirty="0"/>
            </a:br>
            <a:r>
              <a:rPr lang="ru-RU" sz="2700" dirty="0"/>
              <a:t>Они хоронят Бога. </a:t>
            </a:r>
            <a:br>
              <a:rPr lang="ru-RU" sz="2700" dirty="0"/>
            </a:br>
            <a:r>
              <a:rPr lang="ru-RU" sz="2700" dirty="0"/>
              <a:t>И видят свет у царских врат, </a:t>
            </a:r>
            <a:br>
              <a:rPr lang="ru-RU" sz="2700" dirty="0"/>
            </a:br>
            <a:r>
              <a:rPr lang="ru-RU" sz="2700" dirty="0"/>
              <a:t>И черный плат, и свечек ряд, </a:t>
            </a:r>
            <a:br>
              <a:rPr lang="ru-RU" sz="2700" dirty="0"/>
            </a:br>
            <a:r>
              <a:rPr lang="ru-RU" sz="2700" dirty="0"/>
              <a:t>Заплаканные лица —</a:t>
            </a:r>
            <a:br>
              <a:rPr lang="ru-RU" sz="2700" dirty="0"/>
            </a:br>
            <a:r>
              <a:rPr lang="ru-RU" sz="2700" dirty="0"/>
              <a:t>И вдруг навстречу крестный ход </a:t>
            </a:r>
            <a:br>
              <a:rPr lang="ru-RU" sz="2700" dirty="0"/>
            </a:br>
            <a:r>
              <a:rPr lang="ru-RU" sz="2700" dirty="0"/>
              <a:t>Выходит с плащаницей, </a:t>
            </a:r>
            <a:br>
              <a:rPr lang="ru-RU" sz="2700" dirty="0"/>
            </a:br>
            <a:r>
              <a:rPr lang="ru-RU" sz="2700" dirty="0"/>
              <a:t>И две березы у ворот </a:t>
            </a:r>
            <a:br>
              <a:rPr lang="ru-RU" sz="2700" dirty="0"/>
            </a:br>
            <a:r>
              <a:rPr lang="ru-RU" sz="2700" dirty="0"/>
              <a:t>Должны посторониться.</a:t>
            </a:r>
          </a:p>
          <a:p>
            <a:r>
              <a:rPr lang="ru-RU" sz="2700" dirty="0"/>
              <a:t>И шествие обходит двор </a:t>
            </a:r>
            <a:br>
              <a:rPr lang="ru-RU" sz="2700" dirty="0"/>
            </a:br>
            <a:r>
              <a:rPr lang="ru-RU" sz="2700" dirty="0"/>
              <a:t>По краю тротуара, </a:t>
            </a:r>
            <a:br>
              <a:rPr lang="ru-RU" sz="2700" dirty="0"/>
            </a:br>
            <a:r>
              <a:rPr lang="ru-RU" sz="2700" dirty="0"/>
              <a:t>И вносит с улицы в притвор </a:t>
            </a:r>
            <a:br>
              <a:rPr lang="ru-RU" sz="2700" dirty="0"/>
            </a:br>
            <a:r>
              <a:rPr lang="ru-RU" sz="2700" dirty="0"/>
              <a:t>Весну, весенний разговор </a:t>
            </a:r>
            <a:br>
              <a:rPr lang="ru-RU" sz="2700" dirty="0"/>
            </a:br>
            <a:r>
              <a:rPr lang="ru-RU" sz="2700" dirty="0"/>
              <a:t>И воздух с привкусом просфор </a:t>
            </a:r>
            <a:br>
              <a:rPr lang="ru-RU" sz="2700" dirty="0"/>
            </a:br>
            <a:r>
              <a:rPr lang="ru-RU" sz="2700" dirty="0"/>
              <a:t>И вешнего угара. </a:t>
            </a:r>
            <a:br>
              <a:rPr lang="ru-RU" sz="2700" dirty="0"/>
            </a:br>
            <a:r>
              <a:rPr lang="ru-RU" sz="2700" dirty="0"/>
              <a:t>И март разбрасывает снег </a:t>
            </a:r>
            <a:br>
              <a:rPr lang="ru-RU" sz="2700" dirty="0"/>
            </a:br>
            <a:r>
              <a:rPr lang="ru-RU" sz="2700" dirty="0"/>
              <a:t>На паперти толпе калек, </a:t>
            </a:r>
            <a:br>
              <a:rPr lang="ru-RU" sz="2700" dirty="0"/>
            </a:br>
            <a:r>
              <a:rPr lang="ru-RU" sz="2700" dirty="0"/>
              <a:t>Как будто вышел человек, </a:t>
            </a:r>
            <a:br>
              <a:rPr lang="ru-RU" sz="2700" dirty="0"/>
            </a:br>
            <a:r>
              <a:rPr lang="ru-RU" sz="2700" dirty="0"/>
              <a:t>И вынес, и открыл ковчег, </a:t>
            </a:r>
            <a:br>
              <a:rPr lang="ru-RU" sz="2700" dirty="0"/>
            </a:br>
            <a:r>
              <a:rPr lang="ru-RU" sz="2700" dirty="0"/>
              <a:t>И все до нитки роздал.</a:t>
            </a:r>
          </a:p>
          <a:p>
            <a:r>
              <a:rPr lang="ru-RU" sz="2700" dirty="0"/>
              <a:t>И пенье длится до зари, </a:t>
            </a:r>
            <a:br>
              <a:rPr lang="ru-RU" sz="2700" dirty="0"/>
            </a:br>
            <a:r>
              <a:rPr lang="ru-RU" sz="2700" dirty="0"/>
              <a:t>И, </a:t>
            </a:r>
            <a:r>
              <a:rPr lang="ru-RU" sz="2700" dirty="0" err="1"/>
              <a:t>нарыдавшись</a:t>
            </a:r>
            <a:r>
              <a:rPr lang="ru-RU" sz="2700" dirty="0"/>
              <a:t> вдосталь, </a:t>
            </a:r>
            <a:br>
              <a:rPr lang="ru-RU" sz="2700" dirty="0"/>
            </a:br>
            <a:r>
              <a:rPr lang="ru-RU" sz="2700" dirty="0"/>
              <a:t>Доходят тише изнутри </a:t>
            </a:r>
            <a:br>
              <a:rPr lang="ru-RU" sz="2700" dirty="0"/>
            </a:br>
            <a:r>
              <a:rPr lang="ru-RU" sz="2700" dirty="0"/>
              <a:t>На пустыри под фонари </a:t>
            </a:r>
            <a:br>
              <a:rPr lang="ru-RU" sz="2700" dirty="0"/>
            </a:br>
            <a:r>
              <a:rPr lang="ru-RU" sz="2700" dirty="0"/>
              <a:t>Псалтырь или Апостол.</a:t>
            </a:r>
          </a:p>
          <a:p>
            <a:r>
              <a:rPr lang="ru-RU" sz="2700" dirty="0"/>
              <a:t>Но в полночь смолкнут тварь и плоть,</a:t>
            </a:r>
            <a:br>
              <a:rPr lang="ru-RU" sz="2700" dirty="0"/>
            </a:br>
            <a:r>
              <a:rPr lang="ru-RU" sz="2700" dirty="0"/>
              <a:t>Заслышав слух весенний, </a:t>
            </a:r>
            <a:br>
              <a:rPr lang="ru-RU" sz="2700" dirty="0"/>
            </a:br>
            <a:r>
              <a:rPr lang="ru-RU" sz="2700" dirty="0"/>
              <a:t>Что только-только </a:t>
            </a:r>
            <a:r>
              <a:rPr lang="ru-RU" sz="2700" dirty="0" err="1"/>
              <a:t>распогодь</a:t>
            </a:r>
            <a:r>
              <a:rPr lang="ru-RU" sz="2700" dirty="0"/>
              <a:t>, </a:t>
            </a:r>
            <a:br>
              <a:rPr lang="ru-RU" sz="2700" dirty="0"/>
            </a:br>
            <a:r>
              <a:rPr lang="ru-RU" sz="2700" dirty="0"/>
              <a:t>Смерть можно будет побороть </a:t>
            </a:r>
            <a:br>
              <a:rPr lang="ru-RU" sz="2700" dirty="0"/>
            </a:br>
            <a:r>
              <a:rPr lang="ru-RU" sz="2700" dirty="0"/>
              <a:t>Усильем Воскресенья.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060"/>
            <a:ext cx="5196960" cy="40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9940" y="731519"/>
            <a:ext cx="6663906" cy="5738291"/>
          </a:xfrm>
        </p:spPr>
        <p:txBody>
          <a:bodyPr numCol="1">
            <a:normAutofit/>
          </a:bodyPr>
          <a:lstStyle/>
          <a:p>
            <a:r>
              <a:rPr lang="ru-RU" b="1" dirty="0"/>
              <a:t>Псалтирь</a:t>
            </a:r>
            <a:r>
              <a:rPr lang="ru-RU" dirty="0"/>
              <a:t> (от греч. </a:t>
            </a:r>
            <a:r>
              <a:rPr lang="ru-RU" dirty="0" err="1" smtClean="0"/>
              <a:t>Псалтирион</a:t>
            </a:r>
            <a:r>
              <a:rPr lang="ru-RU" dirty="0" smtClean="0"/>
              <a:t> – </a:t>
            </a:r>
            <a:r>
              <a:rPr lang="ru-RU" dirty="0"/>
              <a:t>название струнного музыкального инструмента) – книга, входящая в состав Библии, которая состоит из 150 песней или псалмов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 время вечерней службы, когда читается Псалтирь, гасятся все свечи и светильники. Это символизирует период трудностей в человеческой жизни. Поэтому образ мглы, темноты присутствует в стихотворении. И неспроста. Ведь речь идет о Страстной неделе.</a:t>
            </a:r>
          </a:p>
          <a:p>
            <a:r>
              <a:rPr lang="ru-RU" b="1" dirty="0"/>
              <a:t>Страстная седмица </a:t>
            </a:r>
            <a:r>
              <a:rPr lang="ru-RU" dirty="0"/>
              <a:t>– последняя седмица перед Пасхой. Она посвящена воспоминанию последних дней земной жизни Спасителя: Его страданий, крестной смерти и погребения (в церковнославянском языке слово «страсть» означает «страдание»). Все дни Страстной седмицы называются великими. </a:t>
            </a:r>
            <a:endParaRPr lang="ru-RU" dirty="0" smtClean="0"/>
          </a:p>
          <a:p>
            <a:r>
              <a:rPr lang="ru-RU" dirty="0" smtClean="0"/>
              <a:t>В Великую Пятницу совершается Чин погребения Плащаницы, описываемый в стихотворении Пастернака.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0" y="146649"/>
            <a:ext cx="2868076" cy="3571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" y="3157250"/>
            <a:ext cx="5111533" cy="37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8053" y="258792"/>
            <a:ext cx="5607169" cy="6340415"/>
          </a:xfrm>
        </p:spPr>
        <p:txBody>
          <a:bodyPr numCol="2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/>
              <a:t>14. Август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Как обещало, не обманывая,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Проникло солнце утром рано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Косою полосой шафрановою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От занавеси до дивана.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Оно покрыло жаркой охрою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Соседний лес, дома поселка,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Мою постель, подушку мокрую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И край стены за книжной полкой.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Я вспомнил, по какому поводу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Слегка увлажнена подушка.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Мне снилось, что ко мне на проводы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Шли по лесу вы друг за дружкой.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Вы шли толпою, врозь и парами,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Вдруг кто-то вспомнил, что сегодня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Шестое августа по-старому,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Преображение Господне.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Обыкновенно свет без пламени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Исходит в этот день с Фавора,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осень, ясная как знаменье,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К себе приковывает взоры.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вы прошли сквозь мелкий, нищенский,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Нагой, трепещущий ольшаник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В </a:t>
            </a:r>
            <a:r>
              <a:rPr lang="ru-RU" sz="1100" dirty="0" err="1"/>
              <a:t>имбирно</a:t>
            </a:r>
            <a:r>
              <a:rPr lang="ru-RU" sz="1100" dirty="0"/>
              <a:t>-красный лес кладбищенский,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Горевший, как печатный пряник.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 притихшими его вершинами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Соседствовало небо важно,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голосами петушиными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Перекликалась даль протяжно.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В лесу казенной </a:t>
            </a:r>
            <a:r>
              <a:rPr lang="ru-RU" sz="1100" dirty="0" err="1"/>
              <a:t>землемершею</a:t>
            </a:r>
            <a:r>
              <a:rPr lang="ru-RU" sz="1100" dirty="0"/>
              <a:t>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Стояла смерть среди погоста,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Смотря в лицо мое умершее,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Чтоб вырыть яму мне по росту.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Был всеми ощутим физически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Спокойный голос чей-то рядом.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То прежний голос мой провидческий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Звучал, нетронутый распадом: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“Прощай, лазурь преображенская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И золото второго Спаса,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Смягчи последней лаской женскою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Мне горечь рокового часа.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Прощайте, годы </a:t>
            </a:r>
            <a:r>
              <a:rPr lang="ru-RU" sz="1100" dirty="0" err="1"/>
              <a:t>безвременщины</a:t>
            </a:r>
            <a:r>
              <a:rPr lang="ru-RU" sz="1100" dirty="0"/>
              <a:t>!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Простимся, бездне унижений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Бросающая вызов женщина!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Я — поле твоего сраженья.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Прощай, размах крыла расправленный,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Полета вольное упорство,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образ мира, в слове явленный,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И творчество, и чудотворство”.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446"/>
            <a:ext cx="6159260" cy="46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917" y="258792"/>
            <a:ext cx="6418053" cy="6340415"/>
          </a:xfrm>
        </p:spPr>
        <p:txBody>
          <a:bodyPr numCol="1"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Фавор</a:t>
            </a:r>
            <a:r>
              <a:rPr lang="ru-RU" sz="1800" dirty="0"/>
              <a:t> – гора в 9 километрах к юго-востоку от Назарета, место Преображения Господа Иисуса Христа</a:t>
            </a:r>
            <a:r>
              <a:rPr lang="ru-RU" sz="1800" dirty="0" smtClean="0"/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/>
              <a:t>Преображение Господне </a:t>
            </a:r>
            <a:r>
              <a:rPr lang="ru-RU" sz="1600" dirty="0"/>
              <a:t>– двунадесятый праздник, отмечаемый 19 августа. Посвящен воспоминанию о великом событии в жизни Иисуса Христа, когда Он, совершив половину Своего земного служения, особым способом показал ученикам славу Своего Божества. Незадолго до Своих крестных страданий Иисус Христос взял трех учеников: Петра, Иакова и Иоанна - и вместе с ними взошел на высокую гору Фавор помолиться. Пока Спаситель молился, ученики от утомления заснули. А когда проснулись, то увидели, что Иисус Христос преобразился: лицо Его просияло, как солнце, а одежды стали белыми, как снег, и сияющими, как свет. В это время явились к Нему пророки Моисей и Илия и беседовали с Ним. Необычайная радость охватила при этом сердца учеников. Вдруг светлое облако осенило их, и они услышали из облака голос Бога Отца: "Сей есть Сын Мой возлюбленный, в Котором Мое благоволение; Его слушайте!" Ученики в страхе пали на землю. Иисус Христос подошел к ним, коснулся их и сказал: "Встаньте и не бойтесь". Они встали и увидели Христа в обыкновенном обличье. По давней традиции на Руси в этот день совершается освящение яблок и других плодов нового урожая, отчего сам праздник в народе именуется "Яблочным Спасом". </a:t>
            </a:r>
            <a:endParaRPr lang="ru-RU" sz="16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49"/>
            <a:ext cx="5505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</TotalTime>
  <Words>1750</Words>
  <Application>Microsoft Office PowerPoint</Application>
  <PresentationFormat>Широкоэкранный</PresentationFormat>
  <Paragraphs>213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Ретро</vt:lpstr>
      <vt:lpstr>Борис Пастернак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Пастернак</dc:title>
  <dc:creator>Аня; Осинина Анна Павлолвна</dc:creator>
  <cp:lastModifiedBy>Аня</cp:lastModifiedBy>
  <cp:revision>35</cp:revision>
  <dcterms:created xsi:type="dcterms:W3CDTF">2015-02-16T08:57:49Z</dcterms:created>
  <dcterms:modified xsi:type="dcterms:W3CDTF">2015-02-16T10:51:06Z</dcterms:modified>
</cp:coreProperties>
</file>