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2" r:id="rId4"/>
    <p:sldId id="257" r:id="rId5"/>
    <p:sldId id="258" r:id="rId6"/>
    <p:sldId id="263" r:id="rId7"/>
    <p:sldId id="265" r:id="rId8"/>
    <p:sldId id="259" r:id="rId9"/>
    <p:sldId id="260" r:id="rId10"/>
    <p:sldId id="261" r:id="rId11"/>
    <p:sldId id="266" r:id="rId12"/>
    <p:sldId id="267" r:id="rId13"/>
    <p:sldId id="268" r:id="rId14"/>
    <p:sldId id="269" r:id="rId15"/>
    <p:sldId id="284" r:id="rId16"/>
    <p:sldId id="270" r:id="rId17"/>
    <p:sldId id="272" r:id="rId18"/>
    <p:sldId id="271" r:id="rId19"/>
    <p:sldId id="273" r:id="rId20"/>
    <p:sldId id="275" r:id="rId21"/>
    <p:sldId id="281" r:id="rId22"/>
    <p:sldId id="282" r:id="rId23"/>
    <p:sldId id="276" r:id="rId24"/>
    <p:sldId id="274" r:id="rId25"/>
    <p:sldId id="278" r:id="rId26"/>
    <p:sldId id="285" r:id="rId27"/>
    <p:sldId id="279" r:id="rId28"/>
    <p:sldId id="286" r:id="rId29"/>
    <p:sldId id="28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5437" y="511629"/>
            <a:ext cx="8039706" cy="212271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проекта: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Поможем птицам зимой»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241" y="2873829"/>
            <a:ext cx="3810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43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573869"/>
              </p:ext>
            </p:extLst>
          </p:nvPr>
        </p:nvGraphicFramePr>
        <p:xfrm>
          <a:off x="381002" y="413660"/>
          <a:ext cx="9165771" cy="218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257"/>
                <a:gridCol w="3055257"/>
                <a:gridCol w="3055257"/>
              </a:tblGrid>
              <a:tr h="726621"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деятельности</a:t>
                      </a:r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Первая младшая группа «Солнышко»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Вторая младшая группа «Яблонька»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26621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с родителями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Рекомендации для родителей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понаблюдать вместе с детьми за птицами во время прогулки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 для родителей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изготовить совместно с детьми кормушку для птиц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1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042123" cy="33258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Подобрать методическую литературу по теме.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Подобрать художественную литературу по теме.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Подобрать дидактический материал, наглядные пособия (альбомы для рассматривания, картины, настольные игры)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9253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172" y="2046515"/>
            <a:ext cx="3124200" cy="283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91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Беседа  по картине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«Дети кормят птиц зимой»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098" y="2342178"/>
            <a:ext cx="3013043" cy="261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8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9744"/>
            <a:ext cx="7933266" cy="12300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 младшая группа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 Собери птичку»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0" y="1730377"/>
            <a:ext cx="1960031" cy="1470023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4082597"/>
            <a:ext cx="1973337" cy="1480003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309" y="1818369"/>
            <a:ext cx="2031393" cy="1523545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047" y="4082597"/>
            <a:ext cx="1973338" cy="1480003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034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Дидактическая игра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«Найди птичку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ru-RU" dirty="0" smtClean="0">
                <a:solidFill>
                  <a:srgbClr val="FF0000"/>
                </a:solidFill>
              </a:rPr>
              <a:t> которую назову»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128" y="2149703"/>
            <a:ext cx="1671642" cy="13663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377" y="3722914"/>
            <a:ext cx="1945880" cy="182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3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деятельность</a:t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 группа 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11" y="3752511"/>
            <a:ext cx="1878389" cy="16448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937" y="2086284"/>
            <a:ext cx="2413140" cy="18098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652" y="3463409"/>
            <a:ext cx="2205891" cy="16544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672" y="449177"/>
            <a:ext cx="1692826" cy="12696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95256" y="468664"/>
            <a:ext cx="1848711" cy="138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7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096552" cy="13933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Лепка «Ягоды для птички»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 </a:t>
            </a:r>
            <a:r>
              <a:rPr lang="ru-RU" dirty="0" smtClean="0">
                <a:solidFill>
                  <a:srgbClr val="FF0000"/>
                </a:solidFill>
              </a:rPr>
              <a:t>младшая группа </a:t>
            </a:r>
            <a:r>
              <a:rPr lang="ru-RU" dirty="0" smtClean="0">
                <a:solidFill>
                  <a:srgbClr val="FFC000"/>
                </a:solidFill>
              </a:rPr>
              <a:t>«Солнышко»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35" y="2198913"/>
            <a:ext cx="3038323" cy="22787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729" y="2198913"/>
            <a:ext cx="2320009" cy="19490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981" y="3818785"/>
            <a:ext cx="2401291" cy="242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3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Лепка «Птичка»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II</a:t>
            </a:r>
            <a:r>
              <a:rPr lang="ru-RU" b="1" dirty="0" smtClean="0">
                <a:solidFill>
                  <a:srgbClr val="00B050"/>
                </a:solidFill>
              </a:rPr>
              <a:t> младшая группа «Яблонька»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2317301"/>
            <a:ext cx="1975151" cy="14813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857" y="3798664"/>
            <a:ext cx="2038279" cy="1528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843" y="2317301"/>
            <a:ext cx="2281814" cy="171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6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8601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В гостях у группы </a:t>
            </a:r>
            <a:r>
              <a:rPr lang="ru-RU" dirty="0" smtClean="0">
                <a:solidFill>
                  <a:srgbClr val="FFC000"/>
                </a:solidFill>
              </a:rPr>
              <a:t>«Солнышко»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15" r="5976" b="5679"/>
          <a:stretch/>
        </p:blipFill>
        <p:spPr>
          <a:xfrm>
            <a:off x="5682342" y="3492666"/>
            <a:ext cx="2170781" cy="15961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70" r="-15891" b="-9813"/>
          <a:stretch/>
        </p:blipFill>
        <p:spPr>
          <a:xfrm>
            <a:off x="7260297" y="919927"/>
            <a:ext cx="2237409" cy="175886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24" y="1010529"/>
            <a:ext cx="2448572" cy="163470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82876" y="3808185"/>
            <a:ext cx="1918250" cy="128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6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648" y="1061132"/>
            <a:ext cx="8596668" cy="388077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itchFamily="18" charset="0"/>
              </a:rPr>
              <a:t>Тип проекта: </a:t>
            </a:r>
            <a:endParaRPr lang="ru-RU" sz="36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itchFamily="18" charset="0"/>
              </a:rPr>
              <a:t>познавательно-исследовательский.</a:t>
            </a: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itchFamily="18" charset="0"/>
              </a:rPr>
              <a:t>Возраст </a:t>
            </a:r>
            <a:r>
              <a:rPr lang="ru-RU" sz="3600" dirty="0">
                <a:latin typeface="Times New Roman" panose="02020603050405020304" pitchFamily="18" charset="0"/>
                <a:cs typeface="Times New Roman" pitchFamily="18" charset="0"/>
              </a:rPr>
              <a:t>детей</a:t>
            </a:r>
            <a:r>
              <a:rPr lang="ru-RU" sz="3600" dirty="0" smtClean="0"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itchFamily="18" charset="0"/>
              </a:rPr>
              <a:t>I </a:t>
            </a:r>
            <a:r>
              <a:rPr lang="ru-RU" sz="3600" dirty="0" smtClean="0">
                <a:latin typeface="Times New Roman" panose="02020603050405020304" pitchFamily="18" charset="0"/>
                <a:cs typeface="Times New Roman" pitchFamily="18" charset="0"/>
              </a:rPr>
              <a:t>младшая группа «Солнышко»</a:t>
            </a: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itchFamily="18" charset="0"/>
              </a:rPr>
              <a:t>II </a:t>
            </a:r>
            <a:r>
              <a:rPr lang="ru-RU" sz="3600" dirty="0">
                <a:latin typeface="Times New Roman" panose="02020603050405020304" pitchFamily="18" charset="0"/>
                <a:cs typeface="Times New Roman" pitchFamily="18" charset="0"/>
              </a:rPr>
              <a:t>младшая </a:t>
            </a:r>
            <a:r>
              <a:rPr lang="ru-RU" sz="3600" dirty="0" smtClean="0">
                <a:latin typeface="Times New Roman" panose="02020603050405020304" pitchFamily="18" charset="0"/>
                <a:cs typeface="Times New Roman" pitchFamily="18" charset="0"/>
              </a:rPr>
              <a:t>группа «Яблонька».</a:t>
            </a:r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itchFamily="18" charset="0"/>
              </a:rPr>
              <a:t>Период выполнения проекта: неделя.</a:t>
            </a:r>
            <a:br>
              <a:rPr lang="ru-RU" sz="3600" dirty="0"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889723" cy="11212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Составление описательного рассказа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«Зимующие птицы»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81" y="1875974"/>
            <a:ext cx="1665624" cy="1596570"/>
          </a:xfrm>
          <a:prstGeom prst="rect">
            <a:avLst/>
          </a:prstGeom>
        </p:spPr>
      </p:pic>
      <p:sp>
        <p:nvSpPr>
          <p:cNvPr id="6" name="AutoShape 4" descr="https://mail.yandex.ru/message_part/%D0%9F%D1%80%D0%BE%D0%B5%D0%BA%D1%82+%D0%BF%D1%82%D0%B8%D1%87%D0%BA%D0%B8+008.jpg?_uid=192949669&amp;name=%D0%9F%D1%80%D0%BE%D0%B5%D0%BA%D1%82+%D0%BF%D1%82%D0%B8%D1%87%D0%BA%D0%B8+008.jpg&amp;hid=1.8&amp;ids=253000000318128625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606" y="4233610"/>
            <a:ext cx="2104796" cy="14051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275" y="1981929"/>
            <a:ext cx="2232751" cy="14906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487" y="3117095"/>
            <a:ext cx="2065124" cy="137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Для детей группы «СОЛНЫШКО»</a:t>
            </a:r>
            <a:r>
              <a:rPr lang="ru-RU" dirty="0" smtClean="0">
                <a:solidFill>
                  <a:srgbClr val="FF0000"/>
                </a:solidFill>
              </a:rPr>
              <a:t> подарок –кормушка для птиц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02" r="19412"/>
          <a:stretch/>
        </p:blipFill>
        <p:spPr>
          <a:xfrm>
            <a:off x="1546557" y="2928258"/>
            <a:ext cx="3041146" cy="2094316"/>
          </a:xfrm>
        </p:spPr>
      </p:pic>
    </p:spTree>
    <p:extLst>
      <p:ext uri="{BB962C8B-B14F-4D97-AF65-F5344CB8AC3E}">
        <p14:creationId xmlns:p14="http://schemas.microsoft.com/office/powerpoint/2010/main" val="7443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Совместная подвижная игра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«Птички летают»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06" y="2113418"/>
            <a:ext cx="2992382" cy="19977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60445" y="2113418"/>
            <a:ext cx="2891493" cy="1930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228" y="4294191"/>
            <a:ext cx="3110427" cy="20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8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024743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творчество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младшая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«Яблонька»</a:t>
            </a:r>
            <a:b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«Снегири»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5" y="3107646"/>
            <a:ext cx="1837265" cy="18221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290" y="2634342"/>
            <a:ext cx="2046516" cy="15348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769" y="2933472"/>
            <a:ext cx="2090518" cy="199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5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8727923" cy="216625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Художественное творчество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dirty="0" smtClean="0">
                <a:solidFill>
                  <a:srgbClr val="7030A0"/>
                </a:solidFill>
              </a:rPr>
              <a:t>Аппликация «Зимующие птицы»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/>
              <a:t>(собери из частей и наклей) 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933" y="2634343"/>
            <a:ext cx="3130038" cy="2177143"/>
          </a:xfrm>
        </p:spPr>
      </p:pic>
    </p:spTree>
    <p:extLst>
      <p:ext uri="{BB962C8B-B14F-4D97-AF65-F5344CB8AC3E}">
        <p14:creationId xmlns:p14="http://schemas.microsoft.com/office/powerpoint/2010/main" val="30630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8285" y="326571"/>
            <a:ext cx="4963885" cy="174171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«Кормушка для птиц»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31" y="1836627"/>
            <a:ext cx="2392627" cy="17944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8719" y="1757366"/>
            <a:ext cx="2498308" cy="1873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425" y="3965009"/>
            <a:ext cx="2421549" cy="181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Кормушки на участке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29" y="1250836"/>
            <a:ext cx="2284286" cy="15250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644" y="285637"/>
            <a:ext cx="2066881" cy="1379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996" y="4598706"/>
            <a:ext cx="2022034" cy="13499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25050" y="2025906"/>
            <a:ext cx="1951207" cy="13026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26" y="3721611"/>
            <a:ext cx="2025717" cy="135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9913" y="337456"/>
            <a:ext cx="5061858" cy="16546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Подвижные игры на  улице вместе с группой </a:t>
            </a:r>
            <a:r>
              <a:rPr lang="ru-RU" b="1" dirty="0" smtClean="0">
                <a:solidFill>
                  <a:srgbClr val="FFC000"/>
                </a:solidFill>
              </a:rPr>
              <a:t>«Солнышко»</a:t>
            </a:r>
            <a:br>
              <a:rPr lang="ru-RU" b="1" dirty="0" smtClean="0">
                <a:solidFill>
                  <a:srgbClr val="FFC000"/>
                </a:solidFill>
              </a:rPr>
            </a:b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1377" y="4266637"/>
            <a:ext cx="2323300" cy="1551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68" y="1662556"/>
            <a:ext cx="2841708" cy="1897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728" y="1662556"/>
            <a:ext cx="2382500" cy="1897163"/>
          </a:xfrm>
          <a:prstGeom prst="rect">
            <a:avLst/>
          </a:prstGeom>
        </p:spPr>
      </p:pic>
      <p:pic>
        <p:nvPicPr>
          <p:cNvPr id="12" name="Объект 3"/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46" y="4329214"/>
            <a:ext cx="2502930" cy="1670990"/>
          </a:xfrm>
        </p:spPr>
      </p:pic>
    </p:spTree>
    <p:extLst>
      <p:ext uri="{BB962C8B-B14F-4D97-AF65-F5344CB8AC3E}">
        <p14:creationId xmlns:p14="http://schemas.microsoft.com/office/powerpoint/2010/main" val="297686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Подвижные игры на улице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9048" y="2579915"/>
            <a:ext cx="1700436" cy="1850571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12" t="2632" r="24717" b="11404"/>
          <a:stretch/>
        </p:blipFill>
        <p:spPr>
          <a:xfrm>
            <a:off x="677334" y="3092061"/>
            <a:ext cx="2504625" cy="21657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5" t="14025" r="7822" b="14207"/>
          <a:stretch/>
        </p:blipFill>
        <p:spPr>
          <a:xfrm>
            <a:off x="3990177" y="1608024"/>
            <a:ext cx="2043429" cy="209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26571"/>
            <a:ext cx="10450286" cy="6411687"/>
          </a:xfr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perspectiveFront"/>
            <a:lightRig rig="threePt" dir="t"/>
          </a:scene3d>
          <a:sp3d/>
        </p:spPr>
        <p:txBody>
          <a:bodyPr>
            <a:prstTxWarp prst="textDeflateBottom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6600" b="1" dirty="0" smtClean="0">
                <a:ln/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600" b="1" dirty="0">
              <a:ln/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0286" y="304800"/>
            <a:ext cx="4060372" cy="696685"/>
          </a:xfrm>
          <a:solidFill>
            <a:srgbClr val="FFFF00"/>
          </a:solidFill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ru-RU" dirty="0" smtClean="0"/>
              <a:t>Цель проекта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32114"/>
            <a:ext cx="8596668" cy="39624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Дать детям представление о птицах, об их внешнем виде, повадках, об особенностях их жизни зимой;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любовь и заботливое отношение к пернатым.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4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609850"/>
          </a:xfrm>
        </p:spPr>
        <p:txBody>
          <a:bodyPr>
            <a:normAutofit fontScale="90000"/>
          </a:bodyPr>
          <a:lstStyle/>
          <a:p>
            <a:pPr lvl="0" algn="ctr" defTabSz="449263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SzPct val="100000"/>
            </a:pPr>
            <a:r>
              <a:rPr lang="ru-RU" alt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Проблема: </a:t>
            </a:r>
            <a:br>
              <a:rPr lang="ru-RU" alt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Недостаточные представления о зимующих птицах у детей младшего дошкольного возраста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2" descr="images7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48101"/>
            <a:ext cx="2623457" cy="212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1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459555" y="5508172"/>
            <a:ext cx="2673965" cy="818574"/>
          </a:xfrm>
          <a:prstGeom prst="round2Diag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88089" y="5805265"/>
            <a:ext cx="1881669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defTabSz="914400"/>
            <a:r>
              <a:rPr lang="ru-RU" sz="1400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Родители</a:t>
            </a:r>
            <a:endParaRPr lang="ru-RU" sz="1400" b="1" dirty="0">
              <a:solidFill>
                <a:srgbClr val="70AD47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2906486" y="3293695"/>
            <a:ext cx="5709794" cy="1296145"/>
          </a:xfrm>
          <a:prstGeom prst="round2Diag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31704" y="3501009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400" b="1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1 младшей группы</a:t>
            </a:r>
          </a:p>
          <a:p>
            <a:pPr algn="ctr" defTabSz="914400"/>
            <a:r>
              <a:rPr lang="ru-RU" sz="2400" b="1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2 младшей  группы.</a:t>
            </a:r>
            <a:endParaRPr lang="ru-RU" sz="2400" b="1" dirty="0">
              <a:solidFill>
                <a:srgbClr val="70AD47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Волна 30"/>
          <p:cNvSpPr/>
          <p:nvPr/>
        </p:nvSpPr>
        <p:spPr>
          <a:xfrm>
            <a:off x="2993571" y="1393370"/>
            <a:ext cx="5279572" cy="1603581"/>
          </a:xfrm>
          <a:prstGeom prst="wav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70AD47">
                    <a:lumMod val="75000"/>
                  </a:srgbClr>
                </a:solidFill>
                <a:cs typeface="Arial" pitchFamily="34" charset="0"/>
              </a:rPr>
              <a:t>                    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4000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проекта</a:t>
            </a:r>
            <a:endParaRPr lang="ru-RU" sz="2800" dirty="0" smtClean="0">
              <a:solidFill>
                <a:srgbClr val="70AD47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11286" y="1988841"/>
            <a:ext cx="2471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Участники</a:t>
            </a:r>
          </a:p>
        </p:txBody>
      </p:sp>
      <p:pic>
        <p:nvPicPr>
          <p:cNvPr id="37" name="Picture 3" descr="0_7f004_4fd5de7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367" y="-74133"/>
            <a:ext cx="1878781" cy="187878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8" name="Прямоугольник с двумя скругленными противолежащими углами 37"/>
          <p:cNvSpPr/>
          <p:nvPr/>
        </p:nvSpPr>
        <p:spPr>
          <a:xfrm>
            <a:off x="2064501" y="5013176"/>
            <a:ext cx="2942927" cy="1440160"/>
          </a:xfrm>
          <a:prstGeom prst="round2Diag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52267" y="5157194"/>
            <a:ext cx="24503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Воспитатели</a:t>
            </a:r>
            <a:r>
              <a:rPr lang="en-US" sz="1400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sz="1400" b="1" dirty="0" smtClean="0">
              <a:solidFill>
                <a:srgbClr val="70AD47">
                  <a:lumMod val="75000"/>
                </a:srgb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defTabSz="914400"/>
            <a:r>
              <a:rPr lang="ru-RU" sz="1400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Усагина Л</a:t>
            </a:r>
            <a:r>
              <a:rPr lang="en-US" sz="1400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1400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А</a:t>
            </a:r>
            <a:r>
              <a:rPr lang="en-US" sz="1400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400" b="1" dirty="0" smtClean="0">
              <a:solidFill>
                <a:srgbClr val="70AD47">
                  <a:lumMod val="75000"/>
                </a:srgb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defTabSz="914400"/>
            <a:r>
              <a:rPr lang="ru-RU" sz="1400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Сотникова Л</a:t>
            </a:r>
            <a:r>
              <a:rPr lang="en-US" sz="1400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1400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Ю</a:t>
            </a:r>
            <a:r>
              <a:rPr lang="en-US" sz="1400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400" b="1" dirty="0" smtClean="0">
              <a:solidFill>
                <a:srgbClr val="70AD47">
                  <a:lumMod val="75000"/>
                </a:srgb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defTabSz="914400"/>
            <a:r>
              <a:rPr lang="ru-RU" sz="1400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Хуснудинова И</a:t>
            </a:r>
            <a:r>
              <a:rPr lang="en-US" sz="1400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1400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lang="en-US" sz="1400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400" b="1" dirty="0" smtClean="0">
              <a:solidFill>
                <a:srgbClr val="70AD47">
                  <a:lumMod val="75000"/>
                </a:srgb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defTabSz="914400"/>
            <a:r>
              <a:rPr lang="ru-RU" sz="1400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Веселова Е</a:t>
            </a:r>
            <a:r>
              <a:rPr lang="en-US" sz="1400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1400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</a:t>
            </a:r>
            <a:r>
              <a:rPr lang="en-US" sz="1400" b="1" dirty="0" smtClean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cxnSp>
        <p:nvCxnSpPr>
          <p:cNvPr id="62" name="Соединительная линия уступом 61"/>
          <p:cNvCxnSpPr/>
          <p:nvPr/>
        </p:nvCxnSpPr>
        <p:spPr>
          <a:xfrm>
            <a:off x="4871864" y="5229200"/>
            <a:ext cx="1418456" cy="98640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6312024" y="4221088"/>
            <a:ext cx="1516900" cy="1551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3647728" y="4221088"/>
            <a:ext cx="741784" cy="770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images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3435565"/>
            <a:ext cx="1540962" cy="115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 descr="снегирь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95" y="3435564"/>
            <a:ext cx="1559772" cy="107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40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1914" y="609600"/>
            <a:ext cx="3167743" cy="9688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17171"/>
            <a:ext cx="8596668" cy="4724191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Познакомить детей с зимующими птицами: воробьями, сороками, синицы, снегири, вороны, голуби; с особенностями их поведения (им зимой холодно и голодно, их надо подкармливать, для этого необходимо делать кормушки и каждый день насыпать туда корм).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Поощрять и поддерживать самостоятельные наблюдения за птицами;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умение общаться со взрослыми, отвечать на вопросы по прочитанному, вести диалог;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умение общаться со сверстниками в процессе игровой деятельности;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познавательную активность, мышление, воображение, коммуникативные навыки;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продуктивную деятельность детей, совершенствовать навыки и умения в рисовании, лепке, аппликации; развивать творческие способности;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воспитанников и родителей к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проблеме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5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20385" y="2529302"/>
            <a:ext cx="2067708" cy="1382163"/>
            <a:chOff x="104268" y="2399093"/>
            <a:chExt cx="1625567" cy="1231174"/>
          </a:xfrm>
          <a:solidFill>
            <a:srgbClr val="FFFF00"/>
          </a:solidFill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104268" y="2409512"/>
              <a:ext cx="1625567" cy="1220755"/>
            </a:xfrm>
            <a:prstGeom prst="roundRect">
              <a:avLst>
                <a:gd name="adj" fmla="val 10000"/>
              </a:avLst>
            </a:prstGeom>
            <a:grpFill/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47" name="Скругленный прямоугольник 4"/>
            <p:cNvSpPr/>
            <p:nvPr/>
          </p:nvSpPr>
          <p:spPr>
            <a:xfrm>
              <a:off x="171193" y="2399093"/>
              <a:ext cx="1554057" cy="11492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Ожидаемые результаты</a:t>
              </a:r>
              <a:endParaRPr lang="ru-RU" sz="14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219504" y="3213633"/>
            <a:ext cx="611762" cy="47717"/>
            <a:chOff x="1754529" y="3008667"/>
            <a:chExt cx="480948" cy="42504"/>
          </a:xfrm>
        </p:grpSpPr>
        <p:sp>
          <p:nvSpPr>
            <p:cNvPr id="44" name="Прямая соединительная линия 5"/>
            <p:cNvSpPr/>
            <p:nvPr/>
          </p:nvSpPr>
          <p:spPr>
            <a:xfrm rot="712255">
              <a:off x="1754529" y="3010447"/>
              <a:ext cx="480948" cy="407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017"/>
                  </a:moveTo>
                  <a:lnTo>
                    <a:pt x="448940" y="13017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Прямая соединительная линия 6"/>
            <p:cNvSpPr/>
            <p:nvPr/>
          </p:nvSpPr>
          <p:spPr>
            <a:xfrm rot="712255">
              <a:off x="1969452" y="3008667"/>
              <a:ext cx="22447" cy="224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786578" y="2643708"/>
            <a:ext cx="1511951" cy="1268726"/>
            <a:chOff x="2200345" y="2501001"/>
            <a:chExt cx="1188648" cy="1130129"/>
          </a:xfrm>
          <a:solidFill>
            <a:srgbClr val="FFFF00"/>
          </a:solidFill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200345" y="2501001"/>
              <a:ext cx="1188648" cy="1130129"/>
            </a:xfrm>
            <a:prstGeom prst="roundRect">
              <a:avLst>
                <a:gd name="adj" fmla="val 10000"/>
              </a:avLst>
            </a:prstGeom>
            <a:grpFill/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43" name="Скругленный прямоугольник 8"/>
            <p:cNvSpPr/>
            <p:nvPr/>
          </p:nvSpPr>
          <p:spPr>
            <a:xfrm>
              <a:off x="2233445" y="2534101"/>
              <a:ext cx="1122448" cy="10639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дети</a:t>
              </a:r>
              <a:endParaRPr lang="ru-RU" sz="14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609638" y="861210"/>
            <a:ext cx="139568" cy="2463620"/>
            <a:chOff x="3633577" y="913225"/>
            <a:chExt cx="109724" cy="2194492"/>
          </a:xfrm>
        </p:grpSpPr>
        <p:sp>
          <p:nvSpPr>
            <p:cNvPr id="40" name="Прямая соединительная линия 9"/>
            <p:cNvSpPr/>
            <p:nvPr/>
          </p:nvSpPr>
          <p:spPr>
            <a:xfrm rot="17150238">
              <a:off x="2591193" y="1997454"/>
              <a:ext cx="2194492" cy="2603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017"/>
                  </a:moveTo>
                  <a:lnTo>
                    <a:pt x="2194492" y="13017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Прямая соединительная линия 10"/>
            <p:cNvSpPr/>
            <p:nvPr/>
          </p:nvSpPr>
          <p:spPr>
            <a:xfrm rot="17150238">
              <a:off x="3633577" y="1955609"/>
              <a:ext cx="109724" cy="109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069897" y="2722064"/>
            <a:ext cx="1733840" cy="76512"/>
            <a:chOff x="3209250" y="2570797"/>
            <a:chExt cx="1363090" cy="68154"/>
          </a:xfrm>
        </p:grpSpPr>
        <p:sp>
          <p:nvSpPr>
            <p:cNvPr id="36" name="Прямая соединительная линия 13"/>
            <p:cNvSpPr/>
            <p:nvPr/>
          </p:nvSpPr>
          <p:spPr>
            <a:xfrm rot="19044887">
              <a:off x="3209250" y="2591857"/>
              <a:ext cx="1363090" cy="2603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017"/>
                  </a:moveTo>
                  <a:lnTo>
                    <a:pt x="1363090" y="13017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Прямая соединительная линия 14"/>
            <p:cNvSpPr/>
            <p:nvPr/>
          </p:nvSpPr>
          <p:spPr>
            <a:xfrm rot="19044887">
              <a:off x="3856718" y="2570797"/>
              <a:ext cx="68154" cy="681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268057" y="3427976"/>
            <a:ext cx="1411370" cy="62282"/>
            <a:chOff x="3365037" y="3199595"/>
            <a:chExt cx="1109575" cy="55478"/>
          </a:xfrm>
        </p:grpSpPr>
        <p:sp>
          <p:nvSpPr>
            <p:cNvPr id="32" name="Прямая соединительная линия 17"/>
            <p:cNvSpPr/>
            <p:nvPr/>
          </p:nvSpPr>
          <p:spPr>
            <a:xfrm rot="1013934">
              <a:off x="3365037" y="3214317"/>
              <a:ext cx="1109575" cy="2603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017"/>
                  </a:moveTo>
                  <a:lnTo>
                    <a:pt x="1109575" y="13017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Прямая соединительная линия 18"/>
            <p:cNvSpPr/>
            <p:nvPr/>
          </p:nvSpPr>
          <p:spPr>
            <a:xfrm rot="1013934">
              <a:off x="3892085" y="3199595"/>
              <a:ext cx="55478" cy="554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209181" y="2906541"/>
            <a:ext cx="4138019" cy="968734"/>
            <a:chOff x="4134320" y="2745563"/>
            <a:chExt cx="4013447" cy="1154651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4134320" y="2745563"/>
              <a:ext cx="3728945" cy="1086892"/>
            </a:xfrm>
            <a:prstGeom prst="roundRect">
              <a:avLst>
                <a:gd name="adj" fmla="val 10000"/>
              </a:avLst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31" name="Скругленный прямоугольник 20"/>
            <p:cNvSpPr/>
            <p:nvPr/>
          </p:nvSpPr>
          <p:spPr>
            <a:xfrm>
              <a:off x="4482490" y="2876990"/>
              <a:ext cx="3665277" cy="1023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rgbClr val="00133A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r>
                <a:rPr lang="ru-RU" sz="1400" kern="1200" dirty="0" smtClean="0">
                  <a:solidFill>
                    <a:srgbClr val="00133A"/>
                  </a:solidFill>
                  <a:latin typeface="Arial" pitchFamily="34" charset="0"/>
                  <a:cs typeface="Arial" pitchFamily="34" charset="0"/>
                </a:rPr>
                <a:t>Обогатился словарь детей</a:t>
              </a:r>
              <a:endParaRPr lang="ru-RU" sz="1400" kern="1200" dirty="0">
                <a:solidFill>
                  <a:srgbClr val="00133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769621" y="3159652"/>
            <a:ext cx="109811" cy="1938357"/>
            <a:chOff x="3759351" y="2960583"/>
            <a:chExt cx="86330" cy="1726609"/>
          </a:xfrm>
        </p:grpSpPr>
        <p:sp>
          <p:nvSpPr>
            <p:cNvPr id="28" name="Прямая соединительная линия 21"/>
            <p:cNvSpPr/>
            <p:nvPr/>
          </p:nvSpPr>
          <p:spPr>
            <a:xfrm rot="3682793">
              <a:off x="2939212" y="3810871"/>
              <a:ext cx="1726609" cy="2603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017"/>
                  </a:moveTo>
                  <a:lnTo>
                    <a:pt x="1726609" y="13017"/>
                  </a:ln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рямая соединительная линия 22"/>
            <p:cNvSpPr/>
            <p:nvPr/>
          </p:nvSpPr>
          <p:spPr>
            <a:xfrm rot="3682793">
              <a:off x="3759351" y="3780722"/>
              <a:ext cx="86330" cy="863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246579" y="4386897"/>
            <a:ext cx="4904599" cy="953169"/>
            <a:chOff x="4216039" y="4084100"/>
            <a:chExt cx="3963563" cy="995218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216039" y="4084100"/>
              <a:ext cx="3963563" cy="995218"/>
            </a:xfrm>
            <a:prstGeom prst="roundRect">
              <a:avLst>
                <a:gd name="adj" fmla="val 10000"/>
              </a:avLst>
            </a:prstGeom>
            <a:ln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7" name="Скругленный прямоугольник 24"/>
            <p:cNvSpPr/>
            <p:nvPr/>
          </p:nvSpPr>
          <p:spPr>
            <a:xfrm>
              <a:off x="4245188" y="4113249"/>
              <a:ext cx="3905265" cy="93692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rgbClr val="00133A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  </a:t>
              </a:r>
              <a:r>
                <a:rPr lang="ru-RU" sz="1400" kern="1200" dirty="0" smtClean="0">
                  <a:solidFill>
                    <a:srgbClr val="00133A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Оформление и пополнение экологического </a:t>
              </a:r>
              <a:r>
                <a:rPr lang="en-US" sz="1400" kern="1200" dirty="0" smtClean="0">
                  <a:solidFill>
                    <a:srgbClr val="00133A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‘</a:t>
              </a:r>
              <a:r>
                <a:rPr lang="ru-RU" sz="1400" kern="1200" dirty="0" smtClean="0">
                  <a:solidFill>
                    <a:srgbClr val="00133A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уголка пособиями  о птицах.</a:t>
              </a:r>
              <a:endParaRPr lang="ru-RU" sz="1400" kern="1200" dirty="0">
                <a:solidFill>
                  <a:srgbClr val="00133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767302" y="3198648"/>
            <a:ext cx="177070" cy="3125599"/>
            <a:chOff x="3757528" y="2995319"/>
            <a:chExt cx="139207" cy="2784156"/>
          </a:xfrm>
        </p:grpSpPr>
        <p:sp>
          <p:nvSpPr>
            <p:cNvPr id="24" name="Прямая соединительная линия 25"/>
            <p:cNvSpPr/>
            <p:nvPr/>
          </p:nvSpPr>
          <p:spPr>
            <a:xfrm rot="4299304">
              <a:off x="2435053" y="4374380"/>
              <a:ext cx="2784156" cy="2603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017"/>
                  </a:moveTo>
                  <a:lnTo>
                    <a:pt x="2784156" y="13017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рямая соединительная линия 26"/>
            <p:cNvSpPr/>
            <p:nvPr/>
          </p:nvSpPr>
          <p:spPr>
            <a:xfrm rot="4299304">
              <a:off x="3757528" y="4317794"/>
              <a:ext cx="139207" cy="139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343759" y="5524168"/>
            <a:ext cx="4901107" cy="1021701"/>
            <a:chOff x="4265270" y="5253684"/>
            <a:chExt cx="3853096" cy="910089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4265270" y="5253684"/>
              <a:ext cx="3853096" cy="910089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3" name="Скругленный прямоугольник 28"/>
            <p:cNvSpPr/>
            <p:nvPr/>
          </p:nvSpPr>
          <p:spPr>
            <a:xfrm>
              <a:off x="4291926" y="5280340"/>
              <a:ext cx="3799784" cy="85677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00133A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Выставка рисунков и поделок: « Зимующие птицы»</a:t>
              </a:r>
              <a:r>
                <a:rPr lang="ru-RU" sz="1400" kern="1200" dirty="0" smtClean="0">
                  <a:solidFill>
                    <a:srgbClr val="00133A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z="1400" kern="1200" dirty="0">
                <a:solidFill>
                  <a:srgbClr val="00133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5100154" y="184517"/>
            <a:ext cx="4729646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Расширение знаний детей о  жизни птиц, воспитание гуманного, заботливого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отношения к миру природы и окружающего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мира в целом.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343759" y="1799183"/>
            <a:ext cx="4486041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 детей познавательной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активности, самостоятельности,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творчества, коммуникативности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27447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792487"/>
              </p:ext>
            </p:extLst>
          </p:nvPr>
        </p:nvGraphicFramePr>
        <p:xfrm>
          <a:off x="816429" y="174173"/>
          <a:ext cx="8958942" cy="6085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5762"/>
                <a:gridCol w="3486409"/>
                <a:gridCol w="3256771"/>
              </a:tblGrid>
              <a:tr h="85008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Виды деятельности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Первая младшая группа «Солнышко»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Вторая младшая группа </a:t>
                      </a:r>
                    </a:p>
                    <a:p>
                      <a:pPr algn="ctr"/>
                      <a:r>
                        <a:rPr lang="ru-RU" dirty="0" smtClean="0"/>
                        <a:t>«Яблонька»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95063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</a:rPr>
                        <a:t>Наблюдение на прогулки за птицами  и их повадками(вороной</a:t>
                      </a:r>
                      <a:r>
                        <a:rPr lang="en-US" dirty="0" smtClean="0">
                          <a:latin typeface="+mn-lt"/>
                        </a:rPr>
                        <a:t>,</a:t>
                      </a:r>
                      <a:r>
                        <a:rPr lang="ru-RU" dirty="0" smtClean="0">
                          <a:latin typeface="+mn-lt"/>
                        </a:rPr>
                        <a:t> воробьями</a:t>
                      </a:r>
                      <a:r>
                        <a:rPr lang="en-US" dirty="0" smtClean="0">
                          <a:latin typeface="+mn-lt"/>
                        </a:rPr>
                        <a:t>,</a:t>
                      </a:r>
                      <a:r>
                        <a:rPr lang="ru-RU" dirty="0" smtClean="0">
                          <a:latin typeface="+mn-lt"/>
                        </a:rPr>
                        <a:t> </a:t>
                      </a:r>
                      <a:r>
                        <a:rPr lang="ru-RU" dirty="0" smtClean="0"/>
                        <a:t>синичкой</a:t>
                      </a:r>
                      <a:r>
                        <a:rPr lang="en-US" dirty="0" smtClean="0"/>
                        <a:t>, </a:t>
                      </a:r>
                      <a:r>
                        <a:rPr lang="ru-RU" dirty="0" smtClean="0"/>
                        <a:t>голубями</a:t>
                      </a:r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3524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Рассматривание </a:t>
                      </a:r>
                      <a:r>
                        <a:rPr lang="ru-RU" dirty="0" smtClean="0">
                          <a:latin typeface="+mn-lt"/>
                        </a:rPr>
                        <a:t>иллюстраций птиц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Ворона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воробей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голубь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сорока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синичка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снегирь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0623">
                <a:tc>
                  <a:txBody>
                    <a:bodyPr/>
                    <a:lstStyle/>
                    <a:p>
                      <a:r>
                        <a:rPr lang="ru-RU" dirty="0" smtClean="0"/>
                        <a:t>Беседа по картине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«Дети кормят птиц зимой»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«Зимующие птицы»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«Птицы в парке«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«Птицы на кормушке»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87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описательного рассказа  про птиц (по схеме)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08938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+mn-lt"/>
                        </a:rPr>
                        <a:t> </a:t>
                      </a:r>
                      <a:r>
                        <a:rPr lang="ru-RU" sz="1800" dirty="0" smtClean="0">
                          <a:latin typeface="+mn-lt"/>
                          <a:cs typeface="Times New Roman" panose="02020603050405020304" pitchFamily="18" charset="0"/>
                        </a:rPr>
                        <a:t>Чтение художественной литературы</a:t>
                      </a:r>
                      <a:endParaRPr lang="ru-RU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Барто «Птичка»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потешки «Сорока белобока кашу варила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Разучивание потешке «Сорока белобока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Пальчиковая игра «Сорока белобока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Толстой «Птичка»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Барто «Страшная птица»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С. Маршак «Где обедал воробей?»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Отгадывание загадок о зимующих птицах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Пальчиковая игра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«Сколько  птиц к кормушке нашей прилетело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 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2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681288"/>
              </p:ext>
            </p:extLst>
          </p:nvPr>
        </p:nvGraphicFramePr>
        <p:xfrm>
          <a:off x="696686" y="524691"/>
          <a:ext cx="8958943" cy="544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864"/>
                <a:gridCol w="3370793"/>
                <a:gridCol w="2830286"/>
              </a:tblGrid>
              <a:tr h="7258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Виды деятельности</a:t>
                      </a:r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Первая младшая группа "Солнышко»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Вторая младшая группа «Яблонька»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1026801">
                <a:tc>
                  <a:txBody>
                    <a:bodyPr/>
                    <a:lstStyle/>
                    <a:p>
                      <a:r>
                        <a:rPr lang="ru-RU" dirty="0" smtClean="0"/>
                        <a:t>Дидактические игры</a:t>
                      </a:r>
                    </a:p>
                    <a:p>
                      <a:r>
                        <a:rPr lang="ru-RU" dirty="0" smtClean="0"/>
                        <a:t>Развивающие игры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«Кто какую песенку поёт»</a:t>
                      </a:r>
                    </a:p>
                    <a:p>
                      <a:pPr algn="just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«Назови и покажи зимующих птиц»</a:t>
                      </a:r>
                    </a:p>
                    <a:p>
                      <a:pPr algn="just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«Посади птиц на дерево»</a:t>
                      </a:r>
                    </a:p>
                    <a:p>
                      <a:pPr algn="just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«Собери птичку» </a:t>
                      </a:r>
                    </a:p>
                    <a:p>
                      <a:pPr algn="just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«Найди птичку которую покажу»</a:t>
                      </a:r>
                    </a:p>
                    <a:p>
                      <a:pPr algn="just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«Собери птичку» (из 2-3 частей)</a:t>
                      </a:r>
                      <a:endParaRPr lang="en-US" sz="16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« Собери птичку»</a:t>
                      </a:r>
                    </a:p>
                    <a:p>
                      <a:pPr algn="just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(из блоков Дьенеша)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«Кто какую песенку поёт»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«Зимующие птицы»,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«Назови и покажи зимующих птиц»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«Угадай, что за птица»</a:t>
                      </a:r>
                      <a:endParaRPr lang="en-US" sz="16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«Составь птичку» из 4-5 частей</a:t>
                      </a:r>
                    </a:p>
                  </a:txBody>
                  <a:tcPr/>
                </a:tc>
              </a:tr>
              <a:tr h="38018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Прослушивание аудиодиска  «Голоса птиц»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957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 Зёрнышки для птичек».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«Снегири»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ru-RU" dirty="0" smtClean="0"/>
                        <a:t>Лепка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«Рябинка для снегиря»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«Птичка»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ru-RU" dirty="0" smtClean="0"/>
                        <a:t>Аппликация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«Птичка на кормушку прилетела»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38052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Подвижные игры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«Птички летают»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«Птички в гнёздах»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«Воробушки и автомобиль»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«Воробушки и кот»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«Кот и птицы»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8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1984</TotalTime>
  <Words>726</Words>
  <Application>Microsoft Office PowerPoint</Application>
  <PresentationFormat>Широкоэкранный</PresentationFormat>
  <Paragraphs>127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Microsoft YaHei</vt:lpstr>
      <vt:lpstr>Arial</vt:lpstr>
      <vt:lpstr>Times New Roman</vt:lpstr>
      <vt:lpstr>Trebuchet MS</vt:lpstr>
      <vt:lpstr>Wingdings 3</vt:lpstr>
      <vt:lpstr>Грань</vt:lpstr>
      <vt:lpstr>Тема проекта:  «Поможем птицам зимой» </vt:lpstr>
      <vt:lpstr>Презентация PowerPoint</vt:lpstr>
      <vt:lpstr>Цель проекта:</vt:lpstr>
      <vt:lpstr>Проблема:  Недостаточные представления о зимующих птицах у детей младшего дошкольного возраста </vt:lpstr>
      <vt:lpstr>Презентация PowerPoint</vt:lpstr>
      <vt:lpstr>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 I этап</vt:lpstr>
      <vt:lpstr>II этап Основной</vt:lpstr>
      <vt:lpstr>Беседа  по картине  «Дети кормят птиц зимой»</vt:lpstr>
      <vt:lpstr>I младшая группа Дидактическая игра « Собери птичку»</vt:lpstr>
      <vt:lpstr>Дидактическая игра  «Найди птичку, которую назову»</vt:lpstr>
      <vt:lpstr>Художественная деятельность I младшая группа «Солнышко»</vt:lpstr>
      <vt:lpstr>Лепка «Ягоды для птички» I младшая группа «Солнышко»</vt:lpstr>
      <vt:lpstr>Лепка «Птичка» II младшая группа «Яблонька»</vt:lpstr>
      <vt:lpstr>В гостях у группы «Солнышко»</vt:lpstr>
      <vt:lpstr>Составление описательного рассказа «Зимующие птицы»</vt:lpstr>
      <vt:lpstr>Для детей группы «СОЛНЫШКО» подарок –кормушка для птиц</vt:lpstr>
      <vt:lpstr>Совместная подвижная игра  «Птички летают»</vt:lpstr>
      <vt:lpstr>Художественное творчество II  младшая группа «Яблонька» «Снегири» </vt:lpstr>
      <vt:lpstr>Художественное творчество   Аппликация «Зимующие птицы»  (собери из частей и наклей)  </vt:lpstr>
      <vt:lpstr>Работа с родителями «Кормушка для птиц»</vt:lpstr>
      <vt:lpstr>Кормушки на участке</vt:lpstr>
      <vt:lpstr>Подвижные игры на  улице вместе с группой «Солнышко» </vt:lpstr>
      <vt:lpstr>Подвижные игры на улице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 «Поможем птицам зимой»</dc:title>
  <dc:creator>Пользователь</dc:creator>
  <cp:lastModifiedBy>Пользователь</cp:lastModifiedBy>
  <cp:revision>65</cp:revision>
  <cp:lastPrinted>2015-02-02T09:32:58Z</cp:lastPrinted>
  <dcterms:created xsi:type="dcterms:W3CDTF">2015-01-29T09:06:44Z</dcterms:created>
  <dcterms:modified xsi:type="dcterms:W3CDTF">2015-04-24T13:01:09Z</dcterms:modified>
</cp:coreProperties>
</file>