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311" r:id="rId3"/>
    <p:sldId id="315" r:id="rId4"/>
    <p:sldId id="350" r:id="rId5"/>
    <p:sldId id="268" r:id="rId6"/>
    <p:sldId id="317" r:id="rId7"/>
    <p:sldId id="291" r:id="rId8"/>
    <p:sldId id="293" r:id="rId9"/>
    <p:sldId id="318" r:id="rId10"/>
    <p:sldId id="265" r:id="rId11"/>
    <p:sldId id="282" r:id="rId12"/>
    <p:sldId id="300" r:id="rId13"/>
    <p:sldId id="299" r:id="rId14"/>
    <p:sldId id="313" r:id="rId15"/>
    <p:sldId id="285" r:id="rId16"/>
    <p:sldId id="298" r:id="rId17"/>
    <p:sldId id="309" r:id="rId18"/>
  </p:sldIdLst>
  <p:sldSz cx="9144000" cy="6858000" type="screen4x3"/>
  <p:notesSz cx="6667500" cy="99044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вгений" initials="Е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258" autoAdjust="0"/>
    <p:restoredTop sz="89435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89250" cy="495300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4AD243-5E0E-498F-86D8-2FFF3C51243E}" type="datetimeFigureOut">
              <a:rPr lang="ru-RU"/>
              <a:pPr>
                <a:defRPr/>
              </a:pPr>
              <a:t>24.04.2015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9" tIns="45299" rIns="90599" bIns="45299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05350"/>
            <a:ext cx="5334000" cy="4456113"/>
          </a:xfrm>
          <a:prstGeom prst="rect">
            <a:avLst/>
          </a:prstGeom>
        </p:spPr>
        <p:txBody>
          <a:bodyPr vert="horz" lIns="90599" tIns="45299" rIns="90599" bIns="4529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7525"/>
            <a:ext cx="2889250" cy="495300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663" y="9407525"/>
            <a:ext cx="2889250" cy="495300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F5099D-C26B-45B3-9703-F8FCBAE316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8C72DF-3B8C-462C-89A0-EF43AE96BBB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A2B69-8B49-4BF8-A8BF-6ACA64BC2AE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334E5-3A02-459D-8CFA-99AFF9310CFF}" type="datetimeFigureOut">
              <a:rPr lang="ru-RU"/>
              <a:pPr>
                <a:defRPr/>
              </a:pPr>
              <a:t>24.04.2015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C287A-15B4-426F-90F3-3DC96D43D8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97642-EDC3-43AA-ABA1-3606DD1AE72B}" type="datetimeFigureOut">
              <a:rPr lang="ru-RU"/>
              <a:pPr>
                <a:defRPr/>
              </a:pPr>
              <a:t>24.04.2015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3F76D-4DCA-4E85-8A9D-86B1EBECD9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9C640-2C9E-49F1-ADF4-6B1A0B85B050}" type="datetimeFigureOut">
              <a:rPr lang="ru-RU"/>
              <a:pPr>
                <a:defRPr/>
              </a:pPr>
              <a:t>24.04.2015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DA354-A190-4136-AD03-901A1DED7D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EE1FF-DE99-43B5-BA78-B403A84DF517}" type="datetimeFigureOut">
              <a:rPr lang="ru-RU"/>
              <a:pPr>
                <a:defRPr/>
              </a:pPr>
              <a:t>24.04.2015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E4CE2-AC8A-40E9-8355-190D6120B8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C2FE1-32A4-4482-B3F3-BBFCE56A5098}" type="datetimeFigureOut">
              <a:rPr lang="ru-RU"/>
              <a:pPr>
                <a:defRPr/>
              </a:pPr>
              <a:t>24.04.2015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312D9-74A6-466E-A5B7-A0115B465F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A1ADC-7C19-41C5-B89C-B714126AC241}" type="datetimeFigureOut">
              <a:rPr lang="ru-RU"/>
              <a:pPr>
                <a:defRPr/>
              </a:pPr>
              <a:t>24.04.2015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6E282-80A2-4CC4-9EF7-DE3DB8CEDF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2F15E-1A15-450E-BFC7-682B13217D31}" type="datetimeFigureOut">
              <a:rPr lang="ru-RU"/>
              <a:pPr>
                <a:defRPr/>
              </a:pPr>
              <a:t>24.04.2015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1D57D-9409-400D-93A7-129D764666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BDF6A-B576-4213-9CBB-850389071258}" type="datetimeFigureOut">
              <a:rPr lang="ru-RU"/>
              <a:pPr>
                <a:defRPr/>
              </a:pPr>
              <a:t>24.04.2015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0B4AC-7811-4389-82CC-81CC4D4435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CC49F-2723-4813-B15D-AE7DACD5D551}" type="datetimeFigureOut">
              <a:rPr lang="ru-RU"/>
              <a:pPr>
                <a:defRPr/>
              </a:pPr>
              <a:t>24.04.2015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39683-B176-4699-BFED-0F0B400B20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DCED8-7FCC-464A-9AAE-74AC58421C07}" type="datetimeFigureOut">
              <a:rPr lang="ru-RU"/>
              <a:pPr>
                <a:defRPr/>
              </a:pPr>
              <a:t>24.04.2015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A41D9-3801-4A23-B540-483173AD80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E1083-4E92-4736-A2B5-1757237D2FA9}" type="datetimeFigureOut">
              <a:rPr lang="ru-RU"/>
              <a:pPr>
                <a:defRPr/>
              </a:pPr>
              <a:t>24.04.2015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6031C-EC34-43DD-98F8-21E945D24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D4ACA-EB9B-4222-91B5-30732C0D84AD}" type="datetimeFigureOut">
              <a:rPr lang="ru-RU"/>
              <a:pPr>
                <a:defRPr/>
              </a:pPr>
              <a:t>24.04.2015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CBA35-7555-41C6-83D9-C2762D39A5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FA05A6-0C10-49A6-9AEC-F121F9BAE86D}" type="datetimeFigureOut">
              <a:rPr lang="ru-RU"/>
              <a:pPr>
                <a:defRPr/>
              </a:pPr>
              <a:t>24.04.2015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AA1D81-5774-466E-8C7C-5AF02BAC4D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0" r:id="rId3"/>
    <p:sldLayoutId id="2147483729" r:id="rId4"/>
    <p:sldLayoutId id="2147483728" r:id="rId5"/>
    <p:sldLayoutId id="2147483727" r:id="rId6"/>
    <p:sldLayoutId id="2147483726" r:id="rId7"/>
    <p:sldLayoutId id="2147483725" r:id="rId8"/>
    <p:sldLayoutId id="2147483724" r:id="rId9"/>
    <p:sldLayoutId id="2147483723" r:id="rId10"/>
    <p:sldLayoutId id="2147483722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IKHDs_Colors_of the_summer_QPfre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2267744" y="0"/>
            <a:ext cx="4572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Презентация на тему: 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«Руководство театрализованной деятельностью в детском саду».программа «</a:t>
            </a:r>
            <a:r>
              <a:rPr lang="ru-RU" b="1" dirty="0" err="1" smtClean="0">
                <a:solidFill>
                  <a:schemeClr val="accent2"/>
                </a:solidFill>
              </a:rPr>
              <a:t>Детство.ФГОС.средняя</a:t>
            </a:r>
            <a:r>
              <a:rPr lang="ru-RU" b="1" dirty="0" smtClean="0">
                <a:solidFill>
                  <a:schemeClr val="accent2"/>
                </a:solidFill>
              </a:rPr>
              <a:t> группа</a:t>
            </a:r>
            <a:r>
              <a:rPr lang="ru-RU" sz="3200" b="1" dirty="0" smtClean="0">
                <a:solidFill>
                  <a:schemeClr val="accent2"/>
                </a:solidFill>
              </a:rPr>
              <a:t>»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pic>
        <p:nvPicPr>
          <p:cNvPr id="2053" name="Picture 7" descr="DSCN00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501008"/>
            <a:ext cx="3312368" cy="2959856"/>
          </a:xfrm>
          <a:prstGeom prst="rect">
            <a:avLst/>
          </a:prstGeom>
          <a:noFill/>
          <a:ln w="6350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5435600" y="4581525"/>
            <a:ext cx="352901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 dirty="0">
              <a:solidFill>
                <a:schemeClr val="accent2"/>
              </a:solidFill>
            </a:endParaRPr>
          </a:p>
          <a:p>
            <a:r>
              <a:rPr lang="ru-RU" sz="2400" b="1" dirty="0">
                <a:solidFill>
                  <a:schemeClr val="accent2"/>
                </a:solidFill>
              </a:rPr>
              <a:t>Патрушева З.Е.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Воспитатель МБДОУ </a:t>
            </a:r>
            <a:r>
              <a:rPr lang="ru-RU" sz="2400" dirty="0">
                <a:solidFill>
                  <a:schemeClr val="accent2"/>
                </a:solidFill>
              </a:rPr>
              <a:t>№188</a:t>
            </a:r>
          </a:p>
          <a:p>
            <a:pPr>
              <a:spcBef>
                <a:spcPct val="50000"/>
              </a:spcBef>
            </a:pPr>
            <a:endParaRPr lang="ru-RU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3186113"/>
          <a:ext cx="6096000" cy="48717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25400" marR="254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25400" marR="254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Calibri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285750"/>
            <a:ext cx="914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800">
                <a:cs typeface="Times New Roman" pitchFamily="18" charset="0"/>
              </a:rPr>
              <a:t>.</a:t>
            </a:r>
            <a:endParaRPr lang="ru-RU" sz="800"/>
          </a:p>
        </p:txBody>
      </p:sp>
      <p:sp>
        <p:nvSpPr>
          <p:cNvPr id="40966" name="Заголовок 11"/>
          <p:cNvSpPr>
            <a:spLocks noGrp="1"/>
          </p:cNvSpPr>
          <p:nvPr>
            <p:ph type="title"/>
          </p:nvPr>
        </p:nvSpPr>
        <p:spPr>
          <a:xfrm>
            <a:off x="5435600" y="273050"/>
            <a:ext cx="3384550" cy="5243513"/>
          </a:xfrm>
        </p:spPr>
        <p:txBody>
          <a:bodyPr/>
          <a:lstStyle/>
          <a:p>
            <a:pPr algn="ctr" eaLnBrk="1" hangingPunct="1"/>
            <a:endParaRPr lang="ru-RU" sz="1800" smtClean="0">
              <a:solidFill>
                <a:schemeClr val="accent2"/>
              </a:solidFill>
            </a:endParaRPr>
          </a:p>
        </p:txBody>
      </p:sp>
      <p:pic>
        <p:nvPicPr>
          <p:cNvPr id="40967" name="Picture 4" descr="IKHDs_Colors_of the_summer_QPfre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Rectangle 13"/>
          <p:cNvSpPr>
            <a:spLocks noChangeArrowheads="1"/>
          </p:cNvSpPr>
          <p:nvPr/>
        </p:nvSpPr>
        <p:spPr bwMode="auto">
          <a:xfrm>
            <a:off x="4381500" y="3170238"/>
            <a:ext cx="38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/>
              <a:t>  </a:t>
            </a:r>
            <a:endParaRPr lang="ru-RU" sz="1800"/>
          </a:p>
        </p:txBody>
      </p:sp>
      <p:sp>
        <p:nvSpPr>
          <p:cNvPr id="40969" name="Rectangle 14"/>
          <p:cNvSpPr>
            <a:spLocks noChangeArrowheads="1"/>
          </p:cNvSpPr>
          <p:nvPr/>
        </p:nvSpPr>
        <p:spPr bwMode="auto">
          <a:xfrm>
            <a:off x="395288" y="908050"/>
            <a:ext cx="403225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chemeClr val="accent2"/>
                </a:solidFill>
              </a:rPr>
              <a:t>Снова Зайка горько плачет</a:t>
            </a:r>
          </a:p>
          <a:p>
            <a:r>
              <a:rPr lang="ru-RU" sz="1800" b="1">
                <a:solidFill>
                  <a:schemeClr val="accent2"/>
                </a:solidFill>
              </a:rPr>
              <a:t>                    Не зовет друзей, не скачет.</a:t>
            </a:r>
          </a:p>
          <a:p>
            <a:r>
              <a:rPr lang="ru-RU" sz="1800" b="1">
                <a:solidFill>
                  <a:schemeClr val="accent2"/>
                </a:solidFill>
              </a:rPr>
              <a:t>  Вот бежит к нему Волчок…</a:t>
            </a:r>
          </a:p>
          <a:p>
            <a:r>
              <a:rPr lang="ru-RU" sz="1800" b="1">
                <a:solidFill>
                  <a:schemeClr val="accent2"/>
                </a:solidFill>
              </a:rPr>
              <a:t>Волк: Что ты, Заинька, не весел</a:t>
            </a:r>
          </a:p>
          <a:p>
            <a:r>
              <a:rPr lang="ru-RU" sz="1800" b="1">
                <a:solidFill>
                  <a:schemeClr val="accent2"/>
                </a:solidFill>
              </a:rPr>
              <a:t>          Буйну голову повесил?</a:t>
            </a:r>
          </a:p>
          <a:p>
            <a:r>
              <a:rPr lang="ru-RU" sz="1800" b="1">
                <a:solidFill>
                  <a:schemeClr val="accent2"/>
                </a:solidFill>
              </a:rPr>
              <a:t>Заяц: Как же мне не плакать, волк?</a:t>
            </a:r>
          </a:p>
          <a:p>
            <a:r>
              <a:rPr lang="ru-RU" sz="1800" b="1">
                <a:solidFill>
                  <a:schemeClr val="accent2"/>
                </a:solidFill>
              </a:rPr>
              <a:t>Жил я в лубяной избушке, здесь, на этой вот опушке</a:t>
            </a:r>
            <a:r>
              <a:rPr lang="en-US" sz="1800" b="1">
                <a:solidFill>
                  <a:schemeClr val="accent2"/>
                </a:solidFill>
              </a:rPr>
              <a:t>,</a:t>
            </a:r>
            <a:r>
              <a:rPr lang="ru-RU" sz="1800" b="1">
                <a:solidFill>
                  <a:schemeClr val="accent2"/>
                </a:solidFill>
              </a:rPr>
              <a:t>а лисица - в ледяной,как растаял снег весной,</a:t>
            </a:r>
          </a:p>
          <a:p>
            <a:r>
              <a:rPr lang="ru-RU" sz="1800" b="1">
                <a:solidFill>
                  <a:schemeClr val="accent2"/>
                </a:solidFill>
              </a:rPr>
              <a:t>жить ко мне она пришла .</a:t>
            </a:r>
          </a:p>
          <a:p>
            <a:r>
              <a:rPr lang="ru-RU" sz="1800" b="1">
                <a:solidFill>
                  <a:schemeClr val="accent2"/>
                </a:solidFill>
              </a:rPr>
              <a:t> И меня же прогнала!!!</a:t>
            </a:r>
          </a:p>
          <a:p>
            <a:r>
              <a:rPr lang="ru-RU" sz="1800" b="1">
                <a:solidFill>
                  <a:schemeClr val="accent2"/>
                </a:solidFill>
              </a:rPr>
              <a:t>Волк:Помогу твоему горю,</a:t>
            </a:r>
          </a:p>
          <a:p>
            <a:r>
              <a:rPr lang="ru-RU" sz="1800" b="1">
                <a:solidFill>
                  <a:schemeClr val="accent2"/>
                </a:solidFill>
              </a:rPr>
              <a:t> Лиску, рыжую плутовку Прогоню я быстро, ловко!!!</a:t>
            </a:r>
          </a:p>
        </p:txBody>
      </p:sp>
      <p:pic>
        <p:nvPicPr>
          <p:cNvPr id="40970" name="Picture 15" descr="IMG_20150403_1005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4663" y="1196975"/>
            <a:ext cx="4714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4000" smtClean="0"/>
          </a:p>
        </p:txBody>
      </p:sp>
      <p:pic>
        <p:nvPicPr>
          <p:cNvPr id="41986" name="Picture 4" descr="IKHDs_Colors_of the_summer_QPfre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5" descr="IMG_20150403_1006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620713"/>
            <a:ext cx="41052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7"/>
          <p:cNvSpPr>
            <a:spLocks noChangeArrowheads="1"/>
          </p:cNvSpPr>
          <p:nvPr/>
        </p:nvSpPr>
        <p:spPr bwMode="auto">
          <a:xfrm>
            <a:off x="1535113" y="1412875"/>
            <a:ext cx="24606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</a:rPr>
              <a:t>Волк:         Эй, Лиса, поди с печи!!!</a:t>
            </a:r>
          </a:p>
          <a:p>
            <a:r>
              <a:rPr lang="ru-RU" sz="2000" b="1">
                <a:solidFill>
                  <a:schemeClr val="accent2"/>
                </a:solidFill>
              </a:rPr>
              <a:t>Лиса: Кто там хочет калачи? Вот как выскочу сейчас,</a:t>
            </a:r>
          </a:p>
          <a:p>
            <a:r>
              <a:rPr lang="ru-RU" sz="2000" b="1">
                <a:solidFill>
                  <a:schemeClr val="accent2"/>
                </a:solidFill>
              </a:rPr>
              <a:t>  Только клочья полетят…</a:t>
            </a:r>
          </a:p>
          <a:p>
            <a:r>
              <a:rPr lang="ru-RU" sz="2000" b="1">
                <a:solidFill>
                  <a:schemeClr val="accent2"/>
                </a:solidFill>
              </a:rPr>
              <a:t>Волк:  Ладно, Заинька, пока…</a:t>
            </a:r>
          </a:p>
          <a:p>
            <a:r>
              <a:rPr lang="ru-RU" sz="2000" b="1">
                <a:solidFill>
                  <a:schemeClr val="accent2"/>
                </a:solidFill>
              </a:rPr>
              <a:t>Шкура очень дорога…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IKHDs_Colors_of the_summer_QPfre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5435600" y="352425"/>
            <a:ext cx="3529013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chemeClr val="accent2"/>
                </a:solidFill>
              </a:rPr>
              <a:t>Медведь   (добродушно).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                  Полно, Заинька, реветь!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                  Ты, ответь мне, сделай милость,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                  Что с тобою приключилось?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Заяц:         Как не плакать, дедушка,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                  Дедушка-Медведушка?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                  Жил я в лубяной избушке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                 Здесь на этой вот опушке,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                 А Лисица – в ледяной.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                 Как  растаял снег весной,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                 Жить ко мне она пришла 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                 Да меня же прогнала.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Медведь:  Не горюй, дружок!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                  Лису…Я заставлю 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                  Жить в лесу…</a:t>
            </a:r>
          </a:p>
        </p:txBody>
      </p:sp>
      <p:pic>
        <p:nvPicPr>
          <p:cNvPr id="44035" name="Picture 4" descr="IMG_20150403_10075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404813"/>
            <a:ext cx="4824412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4000" smtClean="0"/>
          </a:p>
        </p:txBody>
      </p:sp>
      <p:pic>
        <p:nvPicPr>
          <p:cNvPr id="45058" name="Picture 4" descr="IKHDs_Colors_of the_summer_QPfre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5288" y="242888"/>
            <a:ext cx="3744912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chemeClr val="accent2"/>
                </a:solidFill>
              </a:rPr>
              <a:t>Ведущий:  Даже Мишка не помог….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                    Жалко Зайку…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На сцене появляется Петух с косой на плече, подходит к плачущему Зайцу. 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Ведущий:   Вот идет Петух с косой!!!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Петух:         Плачешь ты о чем Косой?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Заяц:           Жил я в лубяной избушке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                    Здесь на этой вот опушке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                    А Лисица – в ледяной.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                    Как растаял снег весной,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                    Жить ко мне она пришла 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                    И меня же прогнала.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Петух          (уверенно, весело).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                    Не горюй, приятель! Вскоре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                    Твоему поможем горю!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                    Покажу Лисе косу-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                   Живо выгоню Лису! </a:t>
            </a:r>
          </a:p>
        </p:txBody>
      </p:sp>
      <p:pic>
        <p:nvPicPr>
          <p:cNvPr id="45061" name="Picture 5" descr="IMG_20150403_10093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333375"/>
            <a:ext cx="4392612" cy="6389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4000" smtClean="0"/>
          </a:p>
        </p:txBody>
      </p:sp>
      <p:pic>
        <p:nvPicPr>
          <p:cNvPr id="47106" name="Picture 4" descr="IKHDs_Colors_of the_summer_QPfre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39750" y="760413"/>
            <a:ext cx="3095625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600" b="1">
                <a:solidFill>
                  <a:schemeClr val="accent2"/>
                </a:solidFill>
              </a:rPr>
              <a:t>Ведущий:  Петух к избушке</a:t>
            </a:r>
          </a:p>
          <a:p>
            <a:r>
              <a:rPr lang="ru-RU" sz="1600" b="1">
                <a:solidFill>
                  <a:schemeClr val="accent2"/>
                </a:solidFill>
              </a:rPr>
              <a:t>                  Что стояла на опушке</a:t>
            </a:r>
          </a:p>
          <a:p>
            <a:r>
              <a:rPr lang="ru-RU" sz="1600" b="1">
                <a:solidFill>
                  <a:schemeClr val="accent2"/>
                </a:solidFill>
              </a:rPr>
              <a:t>                  Подошел…Пошла потеха!</a:t>
            </a:r>
          </a:p>
          <a:p>
            <a:r>
              <a:rPr lang="ru-RU" sz="1600" b="1">
                <a:solidFill>
                  <a:schemeClr val="accent2"/>
                </a:solidFill>
              </a:rPr>
              <a:t>                 Стало рыжей не до смеха!</a:t>
            </a:r>
          </a:p>
          <a:p>
            <a:r>
              <a:rPr lang="ru-RU" sz="1600" b="1">
                <a:solidFill>
                  <a:schemeClr val="accent2"/>
                </a:solidFill>
              </a:rPr>
              <a:t>Петух:      Ку-ка-ре-ку! Вон Лиса!</a:t>
            </a:r>
          </a:p>
          <a:p>
            <a:r>
              <a:rPr lang="ru-RU" sz="1600" b="1">
                <a:solidFill>
                  <a:schemeClr val="accent2"/>
                </a:solidFill>
              </a:rPr>
              <a:t>                  Вот возьму косу на плечи…</a:t>
            </a:r>
          </a:p>
          <a:p>
            <a:r>
              <a:rPr lang="ru-RU" sz="1600" b="1">
                <a:solidFill>
                  <a:schemeClr val="accent2"/>
                </a:solidFill>
              </a:rPr>
              <a:t>                 Я иду Лису посечи!</a:t>
            </a:r>
          </a:p>
          <a:p>
            <a:r>
              <a:rPr lang="ru-RU" sz="1600" b="1">
                <a:solidFill>
                  <a:schemeClr val="accent2"/>
                </a:solidFill>
              </a:rPr>
              <a:t>Лиса (испуганно).</a:t>
            </a:r>
          </a:p>
          <a:p>
            <a:r>
              <a:rPr lang="ru-RU" sz="1600" b="1">
                <a:solidFill>
                  <a:schemeClr val="accent2"/>
                </a:solidFill>
              </a:rPr>
              <a:t>                  Что ты, Петя, не спеши!</a:t>
            </a:r>
          </a:p>
          <a:p>
            <a:r>
              <a:rPr lang="ru-RU" sz="1600" b="1">
                <a:solidFill>
                  <a:schemeClr val="accent2"/>
                </a:solidFill>
              </a:rPr>
              <a:t>                  Мне одеться разреши!</a:t>
            </a:r>
          </a:p>
          <a:p>
            <a:r>
              <a:rPr lang="ru-RU" sz="1600" b="1">
                <a:solidFill>
                  <a:schemeClr val="accent2"/>
                </a:solidFill>
              </a:rPr>
              <a:t>Петух:       Прекрати пустые речи!</a:t>
            </a:r>
          </a:p>
          <a:p>
            <a:r>
              <a:rPr lang="ru-RU" sz="1600" b="1">
                <a:solidFill>
                  <a:schemeClr val="accent2"/>
                </a:solidFill>
              </a:rPr>
              <a:t>                  Прочь пошла, плутовка, с печи!</a:t>
            </a:r>
          </a:p>
        </p:txBody>
      </p:sp>
      <p:pic>
        <p:nvPicPr>
          <p:cNvPr id="47109" name="Picture 5" descr="IMG_20150403_10095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692150"/>
            <a:ext cx="4032250" cy="590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3600" smtClean="0"/>
          </a:p>
        </p:txBody>
      </p:sp>
      <p:pic>
        <p:nvPicPr>
          <p:cNvPr id="48130" name="Picture 4" descr="IKHDs_Colors_of the_summer_QPfre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140200" y="347663"/>
            <a:ext cx="4535488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800" b="1">
                <a:solidFill>
                  <a:schemeClr val="accent2"/>
                </a:solidFill>
              </a:rPr>
              <a:t>Ведущий:   Ох и струсила Лиса…</a:t>
            </a:r>
          </a:p>
          <a:p>
            <a:pPr algn="ctr"/>
            <a:r>
              <a:rPr lang="ru-RU" sz="1800" b="1">
                <a:solidFill>
                  <a:schemeClr val="accent2"/>
                </a:solidFill>
              </a:rPr>
              <a:t>                   Прыг с печи- да и в леса</a:t>
            </a:r>
          </a:p>
          <a:p>
            <a:pPr algn="ctr"/>
            <a:r>
              <a:rPr lang="ru-RU" sz="1800" b="1">
                <a:solidFill>
                  <a:schemeClr val="accent2"/>
                </a:solidFill>
              </a:rPr>
              <a:t>                   Припустила во весь дух:</a:t>
            </a:r>
          </a:p>
          <a:p>
            <a:pPr algn="ctr"/>
            <a:r>
              <a:rPr lang="ru-RU" sz="1800" b="1">
                <a:solidFill>
                  <a:schemeClr val="accent2"/>
                </a:solidFill>
              </a:rPr>
              <a:t>                   Напугал ее Петух.</a:t>
            </a:r>
          </a:p>
          <a:p>
            <a:pPr algn="ctr"/>
            <a:r>
              <a:rPr lang="ru-RU" sz="1800" b="1">
                <a:solidFill>
                  <a:schemeClr val="accent2"/>
                </a:solidFill>
              </a:rPr>
              <a:t>                   С той поры Зайчишка с Петей-</a:t>
            </a:r>
          </a:p>
          <a:p>
            <a:pPr algn="ctr"/>
            <a:r>
              <a:rPr lang="ru-RU" sz="1800" b="1">
                <a:solidFill>
                  <a:schemeClr val="accent2"/>
                </a:solidFill>
              </a:rPr>
              <a:t>                   Лучшие друзья на свете.</a:t>
            </a:r>
          </a:p>
        </p:txBody>
      </p:sp>
      <p:pic>
        <p:nvPicPr>
          <p:cNvPr id="48133" name="Picture 5" descr="IMG_20150403_10103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476250"/>
            <a:ext cx="4103688" cy="6048375"/>
          </a:xfrm>
          <a:prstGeom prst="rect">
            <a:avLst/>
          </a:prstGeom>
          <a:noFill/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787900" y="3306763"/>
            <a:ext cx="4032250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/>
              <a:t>                    </a:t>
            </a:r>
            <a:r>
              <a:rPr lang="ru-RU" sz="1800" b="1">
                <a:solidFill>
                  <a:schemeClr val="accent2"/>
                </a:solidFill>
              </a:rPr>
              <a:t>На лесной живут опушке</a:t>
            </a:r>
          </a:p>
          <a:p>
            <a:pPr algn="r"/>
            <a:r>
              <a:rPr lang="ru-RU" sz="1800" b="1">
                <a:solidFill>
                  <a:schemeClr val="accent2"/>
                </a:solidFill>
              </a:rPr>
              <a:t>                    В лубяной своей избушке.</a:t>
            </a:r>
          </a:p>
          <a:p>
            <a:pPr algn="r"/>
            <a:r>
              <a:rPr lang="ru-RU" sz="1800" b="1">
                <a:solidFill>
                  <a:schemeClr val="accent2"/>
                </a:solidFill>
              </a:rPr>
              <a:t>                    И теперь из самовара</a:t>
            </a:r>
          </a:p>
          <a:p>
            <a:pPr algn="r"/>
            <a:r>
              <a:rPr lang="ru-RU" sz="1800" b="1">
                <a:solidFill>
                  <a:schemeClr val="accent2"/>
                </a:solidFill>
              </a:rPr>
              <a:t>                    Чай морковный пьют на пару,</a:t>
            </a:r>
          </a:p>
          <a:p>
            <a:pPr algn="r"/>
            <a:r>
              <a:rPr lang="ru-RU" sz="1800" b="1">
                <a:solidFill>
                  <a:schemeClr val="accent2"/>
                </a:solidFill>
              </a:rPr>
              <a:t>                    Сушки-пряники жуют,</a:t>
            </a:r>
          </a:p>
          <a:p>
            <a:pPr algn="r"/>
            <a:r>
              <a:rPr lang="ru-RU" sz="1800" b="1">
                <a:solidFill>
                  <a:schemeClr val="accent2"/>
                </a:solidFill>
              </a:rPr>
              <a:t>                    Веселятся и поют…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 descr="IKHDs_Colors_of the_summer_QPfre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IMG_20150403_1011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1268413"/>
            <a:ext cx="7416800" cy="5256212"/>
          </a:xfrm>
          <a:prstGeom prst="rect">
            <a:avLst/>
          </a:prstGeom>
          <a:noFill/>
        </p:spPr>
      </p:pic>
      <p:pic>
        <p:nvPicPr>
          <p:cNvPr id="49156" name="Picture 9" descr="solnishko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115888"/>
            <a:ext cx="25146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13" descr="clipart-6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2423710">
            <a:off x="6516688" y="333375"/>
            <a:ext cx="17621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misshoney_hi_elem (26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5575"/>
            <a:ext cx="9144000" cy="701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9" descr="solnishko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38" y="3571875"/>
            <a:ext cx="25146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10"/>
          <p:cNvSpPr txBox="1">
            <a:spLocks noChangeArrowheads="1"/>
          </p:cNvSpPr>
          <p:nvPr/>
        </p:nvSpPr>
        <p:spPr bwMode="auto">
          <a:xfrm>
            <a:off x="1508125" y="1535113"/>
            <a:ext cx="59213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Calibri" pitchFamily="34" charset="0"/>
              </a:rPr>
              <a:t>Спасибо за внимание!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676400" y="228600"/>
            <a:ext cx="914400" cy="8382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latin typeface="Calibri" pitchFamily="34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819400" y="228600"/>
            <a:ext cx="914400" cy="8382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latin typeface="Calibri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962400" y="228600"/>
            <a:ext cx="914400" cy="8382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latin typeface="Calibri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029200" y="228600"/>
            <a:ext cx="914400" cy="8382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latin typeface="Calibri" pitchFamily="34" charset="0"/>
            </a:endParaRPr>
          </a:p>
        </p:txBody>
      </p:sp>
      <p:pic>
        <p:nvPicPr>
          <p:cNvPr id="9" name="Рисунок 7" descr="teremok-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861048"/>
            <a:ext cx="371475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2322E-6 L -0.03993 0.16489 C -0.04895 0.19958 -0.05399 0.25138 -0.05399 0.30527 C -0.05399 0.36679 -0.04895 0.41582 -0.03993 0.45051 L -3.33333E-6 0.61609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3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2322E-6 L -0.03993 0.16188 C -0.04895 0.19588 -0.05399 0.24676 -0.05399 0.29972 C -0.05399 0.36008 -0.04895 0.40842 -0.03993 0.44241 L 0.02483 0.62234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3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2322E-6 L -0.03402 0.15518 C -0.04305 0.18917 -0.04253 0.24491 -0.04253 0.29787 C -0.04253 0.358 -0.02621 0.40078 -0.01718 0.43478 L 0.06598 0.61864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3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2322E-6 L -0.01684 0.14385 C -0.02118 0.18339 -0.01267 0.2234 -0.01267 0.27336 C -0.01267 0.33025 0.0191 0.3876 0.02813 0.41975 L 0.13247 0.62049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3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7" descr="http://retushfot.ru/data1/10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684213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accent2"/>
                </a:solidFill>
              </a:rPr>
              <a:t>Введение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9125" y="1600200"/>
            <a:ext cx="4257675" cy="4686300"/>
          </a:xfrm>
        </p:spPr>
        <p:txBody>
          <a:bodyPr>
            <a:normAutofit/>
          </a:bodyPr>
          <a:lstStyle/>
          <a:p>
            <a:pPr marL="1588" indent="-1588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3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588" indent="-1588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3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588" indent="-1588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600" smtClean="0"/>
          </a:p>
          <a:p>
            <a:pPr marL="1588" indent="-1588" eaLnBrk="1" hangingPunct="1">
              <a:lnSpc>
                <a:spcPct val="80000"/>
              </a:lnSpc>
              <a:defRPr/>
            </a:pPr>
            <a:endParaRPr lang="ru-RU" sz="2600" smtClean="0"/>
          </a:p>
        </p:txBody>
      </p:sp>
      <p:pic>
        <p:nvPicPr>
          <p:cNvPr id="16388" name="Picture 13" descr="clipart-6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2423710">
            <a:off x="539750" y="549275"/>
            <a:ext cx="17621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1258888" y="1268413"/>
            <a:ext cx="6840537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accent1"/>
                </a:solidFill>
              </a:rPr>
              <a:t>Театр – это волшебный край, в котором ребенок радуется, играя, а в игре он познает мир!</a:t>
            </a:r>
            <a:endParaRPr lang="ru-RU" sz="2400">
              <a:solidFill>
                <a:schemeClr val="accent1"/>
              </a:solidFill>
            </a:endParaRPr>
          </a:p>
          <a:p>
            <a:pPr algn="ctr">
              <a:spcBef>
                <a:spcPct val="50000"/>
              </a:spcBef>
            </a:pPr>
            <a:endParaRPr lang="ru-RU" sz="2400">
              <a:solidFill>
                <a:schemeClr val="accent1"/>
              </a:solidFill>
            </a:endParaRP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900113" y="2492375"/>
            <a:ext cx="748823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1"/>
                </a:solidFill>
              </a:rPr>
              <a:t>Театрализованная деятельность является источником развития чувств, глубоких переживаний ребенка, приобщает его к духовным ценностям.</a:t>
            </a:r>
          </a:p>
          <a:p>
            <a:endParaRPr lang="ru-RU" sz="2400" b="1">
              <a:solidFill>
                <a:schemeClr val="accent1"/>
              </a:solidFill>
            </a:endParaRPr>
          </a:p>
          <a:p>
            <a:r>
              <a:rPr lang="ru-RU" sz="2400" b="1">
                <a:solidFill>
                  <a:schemeClr val="accent1"/>
                </a:solidFill>
              </a:rPr>
              <a:t>Не менее важно, что театрализованные игры развивают эмоциональную сферу, заставляют его сочувствовать персонажам. </a:t>
            </a:r>
          </a:p>
          <a:p>
            <a:endParaRPr lang="ru-RU" sz="24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7" descr="http://retushfot.ru/data1/10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36050" cy="67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3243263" y="833438"/>
            <a:ext cx="2659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Актуальность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684213" y="1484313"/>
            <a:ext cx="7920037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Актуальность театрализованной деятельности заключается в том, что театрализованная деятельность является одним из самых популярных и увлекательных направлений в дошкольном воспитании. С точки зрения педагогической привлекательности можно говорить об универсальности, игровой природе и социальной направленности, а также о коррекционных возможностях театра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http://retushfot.ru/data1/10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19672" y="404665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СРЕДНИЙ   ДОШКОЛЬНЫЙ ВОЗРАСТ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124744"/>
            <a:ext cx="35283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создает условия для коллективных режиссерских игр. В предметно-игровой среде кроме образных игрушек должен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разнообразный бросовый материал (дощечки, катушки, небьющиеся пузырьки и др.), способствующий развитию воображения, способности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действовать с предметами-заместителями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908720"/>
            <a:ext cx="39604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400" b="1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Педагог занимает позицию помощника: просит ребенка пояснить смысл</a:t>
            </a:r>
          </a:p>
          <a:p>
            <a:pPr eaLnBrk="0" hangingPunct="0">
              <a:defRPr/>
            </a:pPr>
            <a:r>
              <a:rPr lang="ru-RU" sz="2400" b="1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действий, побуждает к ролевой речи («Что сказал?», «Куда пошел?), иногда выступая носителем игровых умений, показывая при помощи игрушек и предметов-заместителей фантастические истории, что помогает ребенку включиться в подобную деятельность.</a:t>
            </a:r>
            <a:endParaRPr lang="ru-RU" sz="2400" b="1" dirty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ИГРА-ДРАМАТИЗАЦИЯ    «</a:t>
            </a:r>
            <a:r>
              <a:rPr lang="ru-RU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избушка»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средняя группа.</a:t>
            </a:r>
          </a:p>
        </p:txBody>
      </p:sp>
      <p:pic>
        <p:nvPicPr>
          <p:cNvPr id="35842" name="Picture 2" descr="misshoney_hi_elem (26)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512" y="980728"/>
            <a:ext cx="8785225" cy="5877272"/>
          </a:xfrm>
        </p:spPr>
      </p:pic>
      <p:pic>
        <p:nvPicPr>
          <p:cNvPr id="35843" name="Picture 5" descr="IMG_20150403_0956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772816"/>
            <a:ext cx="66960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148263" y="188913"/>
            <a:ext cx="3887787" cy="3168650"/>
          </a:xfrm>
        </p:spPr>
        <p:txBody>
          <a:bodyPr/>
          <a:lstStyle/>
          <a:p>
            <a:pPr algn="r" eaLnBrk="1" hangingPunct="1"/>
            <a:r>
              <a:rPr lang="ru-RU" sz="2000" b="1" smtClean="0">
                <a:solidFill>
                  <a:schemeClr val="accent2"/>
                </a:solidFill>
              </a:rPr>
              <a:t>У лесочка на опушке </a:t>
            </a:r>
            <a:br>
              <a:rPr lang="ru-RU" sz="2000" b="1" smtClean="0">
                <a:solidFill>
                  <a:schemeClr val="accent2"/>
                </a:solidFill>
              </a:rPr>
            </a:br>
            <a:r>
              <a:rPr lang="ru-RU" sz="2000" b="1" smtClean="0">
                <a:solidFill>
                  <a:schemeClr val="accent2"/>
                </a:solidFill>
              </a:rPr>
              <a:t>                  В лубяной своей избушке</a:t>
            </a:r>
            <a:br>
              <a:rPr lang="ru-RU" sz="2000" b="1" smtClean="0">
                <a:solidFill>
                  <a:schemeClr val="accent2"/>
                </a:solidFill>
              </a:rPr>
            </a:br>
            <a:r>
              <a:rPr lang="ru-RU" sz="2000" b="1" smtClean="0">
                <a:solidFill>
                  <a:schemeClr val="accent2"/>
                </a:solidFill>
              </a:rPr>
              <a:t>                  Мирно Заяц жил косой</a:t>
            </a:r>
            <a:br>
              <a:rPr lang="ru-RU" sz="2000" b="1" smtClean="0">
                <a:solidFill>
                  <a:schemeClr val="accent2"/>
                </a:solidFill>
              </a:rPr>
            </a:br>
            <a:r>
              <a:rPr lang="ru-RU" sz="2000" b="1" smtClean="0">
                <a:solidFill>
                  <a:schemeClr val="accent2"/>
                </a:solidFill>
              </a:rPr>
              <a:t>                  Рядом с рыжею Лисой.</a:t>
            </a:r>
            <a:br>
              <a:rPr lang="ru-RU" sz="2000" b="1" smtClean="0">
                <a:solidFill>
                  <a:schemeClr val="accent2"/>
                </a:solidFill>
              </a:rPr>
            </a:br>
            <a:r>
              <a:rPr lang="ru-RU" sz="2000" b="1" smtClean="0">
                <a:solidFill>
                  <a:schemeClr val="accent2"/>
                </a:solidFill>
              </a:rPr>
              <a:t>                  Но ленивая Лисица</a:t>
            </a:r>
            <a:br>
              <a:rPr lang="ru-RU" sz="2000" b="1" smtClean="0">
                <a:solidFill>
                  <a:schemeClr val="accent2"/>
                </a:solidFill>
              </a:rPr>
            </a:br>
            <a:r>
              <a:rPr lang="ru-RU" sz="2000" b="1" smtClean="0">
                <a:solidFill>
                  <a:schemeClr val="accent2"/>
                </a:solidFill>
              </a:rPr>
              <a:t>                  Не желала потрудиться-</a:t>
            </a:r>
            <a:br>
              <a:rPr lang="ru-RU" sz="2000" b="1" smtClean="0">
                <a:solidFill>
                  <a:schemeClr val="accent2"/>
                </a:solidFill>
              </a:rPr>
            </a:br>
            <a:r>
              <a:rPr lang="ru-RU" sz="2000" b="1" smtClean="0">
                <a:solidFill>
                  <a:schemeClr val="accent2"/>
                </a:solidFill>
              </a:rPr>
              <a:t>                  Дом построить лубяной,</a:t>
            </a:r>
            <a:br>
              <a:rPr lang="ru-RU" sz="2000" b="1" smtClean="0">
                <a:solidFill>
                  <a:schemeClr val="accent2"/>
                </a:solidFill>
              </a:rPr>
            </a:br>
            <a:r>
              <a:rPr lang="ru-RU" sz="2000" b="1" smtClean="0">
                <a:solidFill>
                  <a:schemeClr val="accent2"/>
                </a:solidFill>
              </a:rPr>
              <a:t>                  А вселилась в ледяной</a:t>
            </a:r>
          </a:p>
        </p:txBody>
      </p:sp>
      <p:sp>
        <p:nvSpPr>
          <p:cNvPr id="36866" name="Содержимое 5"/>
          <p:cNvSpPr>
            <a:spLocks noGrp="1"/>
          </p:cNvSpPr>
          <p:nvPr>
            <p:ph idx="4294967295"/>
          </p:nvPr>
        </p:nvSpPr>
        <p:spPr>
          <a:xfrm>
            <a:off x="8243888" y="5013325"/>
            <a:ext cx="6130925" cy="4525963"/>
          </a:xfrm>
        </p:spPr>
        <p:txBody>
          <a:bodyPr/>
          <a:lstStyle/>
          <a:p>
            <a:pPr marL="457200" indent="-457200" eaLnBrk="1" hangingPunct="1">
              <a:buFont typeface="Calibri" pitchFamily="34" charset="0"/>
              <a:buNone/>
              <a:tabLst>
                <a:tab pos="457200" algn="l"/>
              </a:tabLst>
            </a:pPr>
            <a:endParaRPr lang="ru-RU" sz="2400" smtClean="0"/>
          </a:p>
        </p:txBody>
      </p:sp>
      <p:pic>
        <p:nvPicPr>
          <p:cNvPr id="36867" name="Picture 6" descr="IMG_20150403_1000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205038"/>
            <a:ext cx="431958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7" descr="IMG_20150403_1000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3500438"/>
            <a:ext cx="3097212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2"/>
          <p:cNvSpPr>
            <a:spLocks noGrp="1"/>
          </p:cNvSpPr>
          <p:nvPr>
            <p:ph type="title"/>
          </p:nvPr>
        </p:nvSpPr>
        <p:spPr>
          <a:xfrm>
            <a:off x="3348038" y="274638"/>
            <a:ext cx="5616575" cy="2433637"/>
          </a:xfrm>
        </p:spPr>
        <p:txBody>
          <a:bodyPr/>
          <a:lstStyle/>
          <a:p>
            <a:pPr algn="r" eaLnBrk="1" hangingPunct="1"/>
            <a:r>
              <a:rPr lang="ru-RU" b="1" smtClean="0"/>
              <a:t>        </a:t>
            </a:r>
            <a:r>
              <a:rPr lang="ru-RU" sz="1800" b="1" smtClean="0">
                <a:solidFill>
                  <a:schemeClr val="accent2"/>
                </a:solidFill>
              </a:rPr>
              <a:t>Вот весною лед растаял,</a:t>
            </a:r>
            <a:br>
              <a:rPr lang="ru-RU" sz="1800" b="1" smtClean="0">
                <a:solidFill>
                  <a:schemeClr val="accent2"/>
                </a:solidFill>
              </a:rPr>
            </a:br>
            <a:r>
              <a:rPr lang="ru-RU" sz="1800" b="1" smtClean="0">
                <a:solidFill>
                  <a:schemeClr val="accent2"/>
                </a:solidFill>
              </a:rPr>
              <a:t>                   Ледяной избы не стало…</a:t>
            </a:r>
            <a:br>
              <a:rPr lang="ru-RU" sz="1800" b="1" smtClean="0">
                <a:solidFill>
                  <a:schemeClr val="accent2"/>
                </a:solidFill>
              </a:rPr>
            </a:br>
            <a:r>
              <a:rPr lang="ru-RU" sz="1800" b="1" smtClean="0">
                <a:solidFill>
                  <a:schemeClr val="accent2"/>
                </a:solidFill>
              </a:rPr>
              <a:t>                    Стала хитрая лиса  к заюшке на двор проситься.Но только лиса к зайцу зашла</a:t>
            </a:r>
            <a:r>
              <a:rPr lang="en-US" sz="1800" b="1" smtClean="0">
                <a:solidFill>
                  <a:schemeClr val="accent2"/>
                </a:solidFill>
              </a:rPr>
              <a:t>,</a:t>
            </a:r>
            <a:r>
              <a:rPr lang="ru-RU" sz="1800" b="1" smtClean="0">
                <a:solidFill>
                  <a:schemeClr val="accent2"/>
                </a:solidFill>
              </a:rPr>
              <a:t>она его и выгнала! А зайка начал плакать.</a:t>
            </a:r>
            <a:br>
              <a:rPr lang="ru-RU" sz="1800" b="1" smtClean="0">
                <a:solidFill>
                  <a:schemeClr val="accent2"/>
                </a:solidFill>
              </a:rPr>
            </a:br>
            <a:r>
              <a:rPr lang="ru-RU" sz="1800" b="1" smtClean="0">
                <a:solidFill>
                  <a:schemeClr val="accent2"/>
                </a:solidFill>
              </a:rPr>
              <a:t>   </a:t>
            </a:r>
            <a:r>
              <a:rPr lang="ru-RU" smtClean="0"/>
              <a:t> </a:t>
            </a:r>
          </a:p>
        </p:txBody>
      </p:sp>
      <p:pic>
        <p:nvPicPr>
          <p:cNvPr id="37890" name="Picture 3" descr="Изображение 004"/>
          <p:cNvPicPr>
            <a:picLocks noChangeAspect="1" noChangeArrowheads="1"/>
          </p:cNvPicPr>
          <p:nvPr/>
        </p:nvPicPr>
        <p:blipFill>
          <a:blip r:embed="rId2" cstate="email">
            <a:lum bright="-24000" contrast="36000"/>
          </a:blip>
          <a:srcRect/>
          <a:stretch>
            <a:fillRect/>
          </a:stretch>
        </p:blipFill>
        <p:spPr bwMode="auto">
          <a:xfrm>
            <a:off x="5003800" y="2133600"/>
            <a:ext cx="37576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219700" y="2420938"/>
            <a:ext cx="914400" cy="8382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latin typeface="Calibri" pitchFamily="34" charset="0"/>
            </a:endParaRPr>
          </a:p>
        </p:txBody>
      </p:sp>
      <p:pic>
        <p:nvPicPr>
          <p:cNvPr id="37892" name="Picture 9" descr="IMG_20150403_1002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2205038"/>
            <a:ext cx="43211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3" descr="clipart-6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2423710">
            <a:off x="1619250" y="260350"/>
            <a:ext cx="17621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2322E-6 L -0.01684 0.14385 C -0.02118 0.18339 -0.01267 0.2234 -0.01267 0.27336 C -0.01267 0.33025 0.0191 0.3876 0.02813 0.41975 L 0.13247 0.62049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3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IKHDs_Colors_of the_summer_QPfre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7"/>
          <p:cNvSpPr>
            <a:spLocks noChangeArrowheads="1"/>
          </p:cNvSpPr>
          <p:nvPr/>
        </p:nvSpPr>
        <p:spPr bwMode="auto">
          <a:xfrm>
            <a:off x="971550" y="549275"/>
            <a:ext cx="324008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</a:rPr>
              <a:t>Подошла к нему собака.</a:t>
            </a:r>
          </a:p>
          <a:p>
            <a:r>
              <a:rPr lang="ru-RU" sz="2000" b="1">
                <a:solidFill>
                  <a:schemeClr val="accent2"/>
                </a:solidFill>
              </a:rPr>
              <a:t>Собака:Тяф! Тяф! Тяф!</a:t>
            </a:r>
          </a:p>
          <a:p>
            <a:r>
              <a:rPr lang="ru-RU" sz="2000" b="1">
                <a:solidFill>
                  <a:schemeClr val="accent2"/>
                </a:solidFill>
              </a:rPr>
              <a:t> О чем ты плачешь?</a:t>
            </a:r>
          </a:p>
          <a:p>
            <a:r>
              <a:rPr lang="ru-RU" sz="2000" b="1">
                <a:solidFill>
                  <a:schemeClr val="accent2"/>
                </a:solidFill>
              </a:rPr>
              <a:t>Почему, дружок не скачешь?Жил я в лубяной избушке</a:t>
            </a:r>
          </a:p>
          <a:p>
            <a:r>
              <a:rPr lang="ru-RU" sz="2000" b="1">
                <a:solidFill>
                  <a:schemeClr val="accent2"/>
                </a:solidFill>
              </a:rPr>
              <a:t>Здесь, на этой вот опушке,а лисица – в ледяной.Как растаял лед весной, Жить ко мне она пришла. Да меня же прогнала.Помогу тебе я заяц!</a:t>
            </a:r>
          </a:p>
        </p:txBody>
      </p:sp>
      <p:pic>
        <p:nvPicPr>
          <p:cNvPr id="38915" name="Picture 8" descr="IMG_20150403_10045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76250"/>
            <a:ext cx="403225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8" name="Picture 4" descr="IKHDs_Colors_of the_summer_QPfre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5795963" y="692150"/>
            <a:ext cx="2879725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</a:rPr>
              <a:t>Собака:      Тяф! Тяф! Тяф! А ну, Лиса,</a:t>
            </a:r>
            <a:br>
              <a:rPr lang="ru-RU" sz="2000" b="1">
                <a:solidFill>
                  <a:schemeClr val="accent2"/>
                </a:solidFill>
              </a:rPr>
            </a:br>
            <a:r>
              <a:rPr lang="ru-RU" sz="2000" b="1">
                <a:solidFill>
                  <a:schemeClr val="accent2"/>
                </a:solidFill>
              </a:rPr>
              <a:t>                    Убирайся вон в леса!</a:t>
            </a:r>
            <a:br>
              <a:rPr lang="ru-RU" sz="2000" b="1">
                <a:solidFill>
                  <a:schemeClr val="accent2"/>
                </a:solidFill>
              </a:rPr>
            </a:br>
            <a:r>
              <a:rPr lang="ru-RU" sz="2000" b="1">
                <a:solidFill>
                  <a:schemeClr val="accent2"/>
                </a:solidFill>
              </a:rPr>
              <a:t>Ведущий:    А Лисица-то с печи</a:t>
            </a:r>
            <a:br>
              <a:rPr lang="ru-RU" sz="2000" b="1">
                <a:solidFill>
                  <a:schemeClr val="accent2"/>
                </a:solidFill>
              </a:rPr>
            </a:br>
            <a:r>
              <a:rPr lang="ru-RU" sz="2000" b="1">
                <a:solidFill>
                  <a:schemeClr val="accent2"/>
                </a:solidFill>
              </a:rPr>
              <a:t>                      Громким голосом кричит:</a:t>
            </a:r>
            <a:br>
              <a:rPr lang="ru-RU" sz="2000" b="1">
                <a:solidFill>
                  <a:schemeClr val="accent2"/>
                </a:solidFill>
              </a:rPr>
            </a:br>
            <a:r>
              <a:rPr lang="ru-RU" sz="2000" b="1">
                <a:solidFill>
                  <a:schemeClr val="accent2"/>
                </a:solidFill>
              </a:rPr>
              <a:t>  Лиса:         Вот как выскочу сейчас,</a:t>
            </a:r>
            <a:br>
              <a:rPr lang="ru-RU" sz="2000" b="1">
                <a:solidFill>
                  <a:schemeClr val="accent2"/>
                </a:solidFill>
              </a:rPr>
            </a:br>
            <a:r>
              <a:rPr lang="ru-RU" sz="2000" b="1">
                <a:solidFill>
                  <a:schemeClr val="accent2"/>
                </a:solidFill>
              </a:rPr>
              <a:t>                     Только клочья полетят.</a:t>
            </a:r>
            <a:br>
              <a:rPr lang="ru-RU" sz="2000" b="1">
                <a:solidFill>
                  <a:schemeClr val="accent2"/>
                </a:solidFill>
              </a:rPr>
            </a:br>
            <a:r>
              <a:rPr lang="ru-RU" sz="2000" b="1">
                <a:solidFill>
                  <a:schemeClr val="accent2"/>
                </a:solidFill>
              </a:rPr>
              <a:t>                     Если же не хочешь драки,</a:t>
            </a:r>
            <a:br>
              <a:rPr lang="ru-RU" sz="2000" b="1">
                <a:solidFill>
                  <a:schemeClr val="accent2"/>
                </a:solidFill>
              </a:rPr>
            </a:br>
            <a:r>
              <a:rPr lang="ru-RU" sz="2000" b="1">
                <a:solidFill>
                  <a:schemeClr val="accent2"/>
                </a:solidFill>
              </a:rPr>
              <a:t>                     Убирайся вон, Собака!</a:t>
            </a:r>
            <a:br>
              <a:rPr lang="ru-RU" sz="2000" b="1">
                <a:solidFill>
                  <a:schemeClr val="accent2"/>
                </a:solidFill>
              </a:rPr>
            </a:br>
            <a:r>
              <a:rPr lang="ru-RU" sz="2000" b="1">
                <a:solidFill>
                  <a:schemeClr val="accent2"/>
                </a:solidFill>
              </a:rPr>
              <a:t>Испугалась собака и убежала в лес.</a:t>
            </a:r>
          </a:p>
        </p:txBody>
      </p:sp>
      <p:pic>
        <p:nvPicPr>
          <p:cNvPr id="39940" name="Picture 6" descr="IMG_20150403_1005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765175"/>
            <a:ext cx="489585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3130</TotalTime>
  <Words>253</Words>
  <Application>Microsoft Office PowerPoint</Application>
  <PresentationFormat>Экран (4:3)</PresentationFormat>
  <Paragraphs>105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Введение</vt:lpstr>
      <vt:lpstr>Слайд 3</vt:lpstr>
      <vt:lpstr>Слайд 4</vt:lpstr>
      <vt:lpstr> ИГРА-ДРАМАТИЗАЦИЯ    «Заюшкина избушка» средняя группа.</vt:lpstr>
      <vt:lpstr>У лесочка на опушке                    В лубяной своей избушке                   Мирно Заяц жил косой                   Рядом с рыжею Лисой.                   Но ленивая Лисица                   Не желала потрудиться-                   Дом построить лубяной,                   А вселилась в ледяной</vt:lpstr>
      <vt:lpstr>        Вот весною лед растаял,                    Ледяной избы не стало…                     Стала хитрая лиса  к заюшке на двор проситься.Но только лиса к зайцу зашла,она его и выгнала! А зайка начал плакать.    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Прол</dc:title>
  <dc:creator>Пользователь Windows</dc:creator>
  <cp:lastModifiedBy>PatrushevSergey</cp:lastModifiedBy>
  <cp:revision>380</cp:revision>
  <dcterms:created xsi:type="dcterms:W3CDTF">2014-03-16T00:27:49Z</dcterms:created>
  <dcterms:modified xsi:type="dcterms:W3CDTF">2015-04-23T21:42:37Z</dcterms:modified>
</cp:coreProperties>
</file>