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88" r:id="rId4"/>
    <p:sldId id="259" r:id="rId5"/>
    <p:sldId id="268" r:id="rId6"/>
    <p:sldId id="269" r:id="rId7"/>
    <p:sldId id="294" r:id="rId8"/>
    <p:sldId id="291" r:id="rId9"/>
    <p:sldId id="29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6A7"/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07" autoAdjust="0"/>
    <p:restoredTop sz="52482" autoAdjust="0"/>
  </p:normalViewPr>
  <p:slideViewPr>
    <p:cSldViewPr>
      <p:cViewPr varScale="1">
        <p:scale>
          <a:sx n="72" d="100"/>
          <a:sy n="72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2413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Государственное бюджетное образовательное учреждение города Москвы средняя общеобразовательная школа № 629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8064896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Обновление учебно-методической базы по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физкультурно-оздоровительной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работе с детьми на основе ФГОС 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01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99992" y="2428868"/>
            <a:ext cx="4176464" cy="4024468"/>
          </a:xfrm>
        </p:spPr>
        <p:txBody>
          <a:bodyPr>
            <a:noAutofit/>
          </a:bodyPr>
          <a:lstStyle/>
          <a:p>
            <a:pPr marL="36576" lvl="0" indent="0" algn="ctr">
              <a:buClr>
                <a:srgbClr val="31B6FD"/>
              </a:buClr>
              <a:buNone/>
            </a:pPr>
            <a:r>
              <a:rPr lang="ru-RU" sz="1400" b="1" i="1" dirty="0" smtClean="0">
                <a:solidFill>
                  <a:srgbClr val="073E87"/>
                </a:solidFill>
              </a:rPr>
              <a:t>Цель</a:t>
            </a:r>
          </a:p>
          <a:p>
            <a:pPr marL="36576" lvl="0" indent="0" algn="ctr">
              <a:buClr>
                <a:srgbClr val="31B6FD"/>
              </a:buClr>
              <a:buNone/>
            </a:pPr>
            <a:r>
              <a:rPr lang="ru-RU" sz="1400" b="1" i="1" dirty="0" smtClean="0">
                <a:solidFill>
                  <a:srgbClr val="073E87"/>
                </a:solidFill>
              </a:rPr>
              <a:t> </a:t>
            </a:r>
            <a:r>
              <a:rPr lang="ru-RU" sz="1400" b="1" i="1" dirty="0" err="1" smtClean="0">
                <a:solidFill>
                  <a:srgbClr val="073E87"/>
                </a:solidFill>
              </a:rPr>
              <a:t>физкультурно</a:t>
            </a:r>
            <a:r>
              <a:rPr lang="ru-RU" sz="1400" b="1" i="1" dirty="0" smtClean="0">
                <a:solidFill>
                  <a:srgbClr val="073E87"/>
                </a:solidFill>
              </a:rPr>
              <a:t>–оздоровительно и учебно-методическая работа с учётом ФГОС: </a:t>
            </a:r>
          </a:p>
          <a:p>
            <a:pPr marL="36576" lvl="0" indent="0">
              <a:buClr>
                <a:srgbClr val="31B6FD"/>
              </a:buClr>
              <a:buNone/>
            </a:pPr>
            <a:r>
              <a:rPr lang="ru-RU" sz="1600" dirty="0" smtClean="0">
                <a:solidFill>
                  <a:srgbClr val="073E87"/>
                </a:solidFill>
              </a:rPr>
              <a:t>сохранение и укрепление психофизического здоровья детей.</a:t>
            </a:r>
          </a:p>
          <a:p>
            <a:pPr marL="36576" lvl="0" indent="0">
              <a:buClr>
                <a:srgbClr val="31B6FD"/>
              </a:buClr>
              <a:buNone/>
            </a:pPr>
            <a:r>
              <a:rPr lang="ru-RU" sz="1600" b="1" dirty="0" smtClean="0">
                <a:solidFill>
                  <a:srgbClr val="073E87"/>
                </a:solidFill>
              </a:rPr>
              <a:t> Задачи:</a:t>
            </a:r>
          </a:p>
          <a:p>
            <a:pPr marL="0" indent="0">
              <a:buNone/>
            </a:pPr>
            <a:r>
              <a:rPr lang="ru-RU" sz="1600" dirty="0" smtClean="0"/>
              <a:t>* воспитание культурно-гигиенических навыков;</a:t>
            </a:r>
          </a:p>
          <a:p>
            <a:pPr marL="0" indent="0">
              <a:buNone/>
            </a:pPr>
            <a:r>
              <a:rPr lang="ru-RU" sz="1600" dirty="0" smtClean="0"/>
              <a:t>*создание </a:t>
            </a:r>
            <a:r>
              <a:rPr lang="ru-RU" sz="1600" dirty="0" err="1" smtClean="0"/>
              <a:t>здоровьесберегающей</a:t>
            </a:r>
            <a:r>
              <a:rPr lang="ru-RU" sz="1600" dirty="0" smtClean="0"/>
              <a:t> среды способствующей двигательной активности учащихся;</a:t>
            </a:r>
          </a:p>
          <a:p>
            <a:pPr marL="0" indent="0">
              <a:buNone/>
            </a:pPr>
            <a:r>
              <a:rPr lang="ru-RU" sz="1600" dirty="0" smtClean="0"/>
              <a:t>* взаимодействие с родителями учащихся по вопросам развития физической культуры в семье.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16382" cy="1512168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rgbClr val="002060"/>
                </a:solidFill>
              </a:rPr>
              <a:t>	Чтобы сделать ребенка умным и рассудительным, сделайте его крепким и здоровым: пусть он работает, действует, бегает, пусть он находится в постоянном движении! 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Жан-Жак Руссо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Documents and Settings\FilonovA\Рабочий стол\1418025946629_png_250_1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3024336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730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 smtClean="0">
                <a:solidFill>
                  <a:srgbClr val="002060"/>
                </a:solidFill>
              </a:rPr>
              <a:t>	В нашем школе ведется активная работа по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здоровьесбережению</a:t>
            </a:r>
            <a:r>
              <a:rPr lang="ru-RU" sz="1600" b="1" i="1" dirty="0" smtClean="0">
                <a:solidFill>
                  <a:srgbClr val="002060"/>
                </a:solidFill>
              </a:rPr>
              <a:t>, физическому развитию детей, повышению двигательной активности. Этому способствует созданная в ГБОУ СОШ №629 доступная и безопасная спортивно-массовая работа: 2 больших спортивных зала с соответствующим спортивным инвентарем, 3 малых физкультурных зала с оборудованием для спортивных игр, медицинский 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</a:rPr>
              <a:t>блок, спортивные площадки.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Documents and Settings\FilonovA\Рабочий стол\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587713" cy="238326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Documents and Settings\FilonovA\Рабочий стол\img8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5"/>
            <a:ext cx="3960440" cy="2134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0375" y="376047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Модель организации</a:t>
            </a:r>
            <a:br>
              <a:rPr lang="ru-RU" sz="2400" b="1" dirty="0" smtClean="0"/>
            </a:br>
            <a:r>
              <a:rPr lang="ru-RU" sz="2400" b="1" dirty="0" smtClean="0"/>
              <a:t> физкультурно-оздоровительной работы в ГБОУ СОШ №629</a:t>
            </a:r>
            <a:br>
              <a:rPr lang="ru-RU" sz="2400" b="1" dirty="0" smtClean="0"/>
            </a:br>
            <a:endParaRPr lang="ru-RU" sz="2400" b="1" dirty="0"/>
          </a:p>
        </p:txBody>
      </p:sp>
      <p:grpSp>
        <p:nvGrpSpPr>
          <p:cNvPr id="5" name="Объект 3"/>
          <p:cNvGrpSpPr>
            <a:grpSpLocks/>
          </p:cNvGrpSpPr>
          <p:nvPr/>
        </p:nvGrpSpPr>
        <p:grpSpPr bwMode="auto">
          <a:xfrm>
            <a:off x="324592" y="1499746"/>
            <a:ext cx="7748302" cy="4500327"/>
            <a:chOff x="1243" y="1006"/>
            <a:chExt cx="3179" cy="2748"/>
          </a:xfrm>
        </p:grpSpPr>
        <p:sp>
          <p:nvSpPr>
            <p:cNvPr id="6" name="_s1028"/>
            <p:cNvSpPr>
              <a:spLocks noChangeShapeType="1"/>
            </p:cNvSpPr>
            <p:nvPr/>
          </p:nvSpPr>
          <p:spPr bwMode="auto">
            <a:xfrm flipH="1" flipV="1">
              <a:off x="2141" y="1612"/>
              <a:ext cx="524" cy="5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_s1029"/>
            <p:cNvSpPr>
              <a:spLocks noChangeArrowheads="1"/>
            </p:cNvSpPr>
            <p:nvPr/>
          </p:nvSpPr>
          <p:spPr bwMode="auto">
            <a:xfrm>
              <a:off x="1491" y="1050"/>
              <a:ext cx="803" cy="624"/>
            </a:xfrm>
            <a:prstGeom prst="ellipse">
              <a:avLst/>
            </a:prstGeom>
            <a:solidFill>
              <a:srgbClr val="FF8C0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Прогулки,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подвижные игры</a:t>
              </a:r>
            </a:p>
          </p:txBody>
        </p:sp>
        <p:sp>
          <p:nvSpPr>
            <p:cNvPr id="10" name="_s1032"/>
            <p:cNvSpPr>
              <a:spLocks noChangeShapeType="1"/>
            </p:cNvSpPr>
            <p:nvPr/>
          </p:nvSpPr>
          <p:spPr bwMode="auto">
            <a:xfrm flipH="1">
              <a:off x="2070" y="2556"/>
              <a:ext cx="528" cy="3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_s1033"/>
            <p:cNvSpPr>
              <a:spLocks noChangeArrowheads="1"/>
            </p:cNvSpPr>
            <p:nvPr/>
          </p:nvSpPr>
          <p:spPr bwMode="auto">
            <a:xfrm>
              <a:off x="1243" y="2228"/>
              <a:ext cx="1182" cy="108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A00CE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Использование ИКТ технологий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 smtClean="0">
                  <a:latin typeface="Verdana" pitchFamily="34" charset="0"/>
                </a:rPr>
                <a:t>И учебно-методической литературы</a:t>
              </a:r>
              <a:endPara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_s1034"/>
            <p:cNvSpPr>
              <a:spLocks noChangeShapeType="1"/>
            </p:cNvSpPr>
            <p:nvPr/>
          </p:nvSpPr>
          <p:spPr bwMode="auto">
            <a:xfrm flipH="1">
              <a:off x="2607" y="2688"/>
              <a:ext cx="148" cy="4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_s1035"/>
            <p:cNvSpPr>
              <a:spLocks noChangeArrowheads="1"/>
            </p:cNvSpPr>
            <p:nvPr/>
          </p:nvSpPr>
          <p:spPr bwMode="auto">
            <a:xfrm>
              <a:off x="2136" y="3187"/>
              <a:ext cx="670" cy="567"/>
            </a:xfrm>
            <a:prstGeom prst="ellipse">
              <a:avLst/>
            </a:prstGeom>
            <a:solidFill>
              <a:srgbClr val="9966FF"/>
            </a:solidFill>
            <a:ln w="28575">
              <a:solidFill>
                <a:srgbClr val="5F0F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>
                  <a:latin typeface="Verdana" pitchFamily="34" charset="0"/>
                </a:rPr>
                <a:t>К</a:t>
              </a:r>
              <a:r>
                <a:rPr lang="ru-RU" sz="1200" dirty="0" smtClean="0">
                  <a:latin typeface="Verdana" pitchFamily="34" charset="0"/>
                </a:rPr>
                <a:t>лубы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, секции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кружки</a:t>
              </a:r>
            </a:p>
          </p:txBody>
        </p:sp>
        <p:sp>
          <p:nvSpPr>
            <p:cNvPr id="14" name="_s1036"/>
            <p:cNvSpPr>
              <a:spLocks noChangeShapeType="1"/>
            </p:cNvSpPr>
            <p:nvPr/>
          </p:nvSpPr>
          <p:spPr bwMode="auto">
            <a:xfrm>
              <a:off x="2960" y="2688"/>
              <a:ext cx="149" cy="40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_s1037"/>
            <p:cNvSpPr>
              <a:spLocks noChangeArrowheads="1"/>
            </p:cNvSpPr>
            <p:nvPr/>
          </p:nvSpPr>
          <p:spPr bwMode="auto">
            <a:xfrm>
              <a:off x="2910" y="3077"/>
              <a:ext cx="779" cy="67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A00C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Логопедические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занятия</a:t>
              </a:r>
            </a:p>
          </p:txBody>
        </p:sp>
        <p:sp>
          <p:nvSpPr>
            <p:cNvPr id="16" name="_s1038"/>
            <p:cNvSpPr>
              <a:spLocks noChangeShapeType="1"/>
            </p:cNvSpPr>
            <p:nvPr/>
          </p:nvSpPr>
          <p:spPr bwMode="auto">
            <a:xfrm>
              <a:off x="3117" y="2556"/>
              <a:ext cx="637" cy="3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_s1039"/>
            <p:cNvSpPr>
              <a:spLocks noChangeArrowheads="1"/>
            </p:cNvSpPr>
            <p:nvPr/>
          </p:nvSpPr>
          <p:spPr bwMode="auto">
            <a:xfrm>
              <a:off x="3687" y="2772"/>
              <a:ext cx="735" cy="63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BE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 smtClean="0">
                  <a:latin typeface="Verdana" pitchFamily="34" charset="0"/>
                </a:rPr>
                <a:t>Взаимодействие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 smtClean="0">
                  <a:latin typeface="Verdana" pitchFamily="34" charset="0"/>
                </a:rPr>
                <a:t>с семьей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_s1040"/>
            <p:cNvSpPr>
              <a:spLocks noChangeShapeType="1"/>
            </p:cNvSpPr>
            <p:nvPr/>
          </p:nvSpPr>
          <p:spPr bwMode="auto">
            <a:xfrm flipV="1">
              <a:off x="3153" y="2226"/>
              <a:ext cx="601" cy="1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_s1041"/>
            <p:cNvSpPr>
              <a:spLocks noChangeArrowheads="1"/>
            </p:cNvSpPr>
            <p:nvPr/>
          </p:nvSpPr>
          <p:spPr bwMode="auto">
            <a:xfrm>
              <a:off x="3543" y="1879"/>
              <a:ext cx="814" cy="625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Досуги, праздники,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>
                  <a:latin typeface="Verdana" pitchFamily="34" charset="0"/>
                </a:rPr>
                <a:t>д</a:t>
              </a:r>
              <a:r>
                <a:rPr lang="ru-RU" sz="1200" dirty="0" smtClean="0">
                  <a:latin typeface="Verdana" pitchFamily="34" charset="0"/>
                </a:rPr>
                <a:t>ни здоровья,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>
                  <a:latin typeface="Verdana" pitchFamily="34" charset="0"/>
                </a:rPr>
                <a:t>а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ктивный отдых</a:t>
              </a:r>
            </a:p>
          </p:txBody>
        </p:sp>
        <p:sp>
          <p:nvSpPr>
            <p:cNvPr id="20" name="_s1042"/>
            <p:cNvSpPr>
              <a:spLocks noChangeShapeType="1"/>
            </p:cNvSpPr>
            <p:nvPr/>
          </p:nvSpPr>
          <p:spPr bwMode="auto">
            <a:xfrm flipV="1">
              <a:off x="3050" y="1568"/>
              <a:ext cx="497" cy="6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_s1043"/>
            <p:cNvSpPr>
              <a:spLocks noChangeArrowheads="1"/>
            </p:cNvSpPr>
            <p:nvPr/>
          </p:nvSpPr>
          <p:spPr bwMode="auto">
            <a:xfrm>
              <a:off x="3452" y="1071"/>
              <a:ext cx="911" cy="633"/>
            </a:xfrm>
            <a:prstGeom prst="ellipse">
              <a:avLst/>
            </a:prstGeom>
            <a:solidFill>
              <a:srgbClr val="0399FF"/>
            </a:solidFill>
            <a:ln w="2857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Физкультурные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 smtClean="0">
                  <a:latin typeface="Verdana" pitchFamily="34" charset="0"/>
                </a:rPr>
                <a:t> з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анятия, физкультминутки,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 smtClean="0">
                  <a:latin typeface="Verdana" pitchFamily="34" charset="0"/>
                </a:rPr>
                <a:t>           пальчиковая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 smtClean="0">
                  <a:latin typeface="Verdana" pitchFamily="34" charset="0"/>
                </a:rPr>
                <a:t> гимнастика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_s1044"/>
            <p:cNvSpPr>
              <a:spLocks noChangeShapeType="1"/>
            </p:cNvSpPr>
            <p:nvPr/>
          </p:nvSpPr>
          <p:spPr bwMode="auto">
            <a:xfrm flipV="1">
              <a:off x="2857" y="1673"/>
              <a:ext cx="0" cy="4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_s1045"/>
            <p:cNvSpPr>
              <a:spLocks noChangeArrowheads="1"/>
            </p:cNvSpPr>
            <p:nvPr/>
          </p:nvSpPr>
          <p:spPr bwMode="auto">
            <a:xfrm>
              <a:off x="2458" y="1006"/>
              <a:ext cx="791" cy="742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Утренняя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гимнастика </a:t>
              </a:r>
            </a:p>
          </p:txBody>
        </p:sp>
        <p:sp>
          <p:nvSpPr>
            <p:cNvPr id="24" name="_s1046"/>
            <p:cNvSpPr>
              <a:spLocks noChangeArrowheads="1"/>
            </p:cNvSpPr>
            <p:nvPr/>
          </p:nvSpPr>
          <p:spPr bwMode="auto">
            <a:xfrm>
              <a:off x="2556" y="2106"/>
              <a:ext cx="603" cy="603"/>
            </a:xfrm>
            <a:prstGeom prst="ellipse">
              <a:avLst/>
            </a:prstGeom>
            <a:solidFill>
              <a:srgbClr val="F1FD09"/>
            </a:solidFill>
            <a:ln w="28575">
              <a:solidFill>
                <a:srgbClr val="CAD40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Verdana" pitchFamily="34" charset="0"/>
                </a:rPr>
                <a:t>Физкультурно-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Verdana" pitchFamily="34" charset="0"/>
                </a:rPr>
                <a:t>оздоровительная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Verdana" pitchFamily="34" charset="0"/>
                </a:rPr>
                <a:t>работа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8861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	Учитывая наличие в нашем комплексе оснащенной материально-технической и учебно-методической  базы, наши педагоги создают необходимые условия для повышения двигательной активности детей. </a:t>
            </a:r>
            <a:r>
              <a:rPr lang="ru-RU" sz="1600" b="1" dirty="0">
                <a:solidFill>
                  <a:srgbClr val="002060"/>
                </a:solidFill>
              </a:rPr>
              <a:t>Р</a:t>
            </a:r>
            <a:r>
              <a:rPr lang="ru-RU" sz="1600" b="1" dirty="0" smtClean="0">
                <a:solidFill>
                  <a:srgbClr val="002060"/>
                </a:solidFill>
              </a:rPr>
              <a:t>азработан годовой план спортивно-массовых соревнований, спортивных праздников для двигательной активности детей  на каждую параллель.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Фото0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0286" y="4049687"/>
            <a:ext cx="3693714" cy="2808313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628800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5308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7422" y="642918"/>
            <a:ext cx="604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ДВИГАТЕЛЬНАЯ АКТИВНОСТЬ ДЕТЕЙ В ГБОУ СОШ №629</a:t>
            </a:r>
            <a:endParaRPr lang="ru-RU" dirty="0"/>
          </a:p>
        </p:txBody>
      </p:sp>
      <p:pic>
        <p:nvPicPr>
          <p:cNvPr id="2054" name="Picture 6" descr="F:\IMG_20150302_115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168353" cy="2520280"/>
          </a:xfrm>
          <a:prstGeom prst="rect">
            <a:avLst/>
          </a:prstGeom>
          <a:noFill/>
        </p:spPr>
      </p:pic>
      <p:pic>
        <p:nvPicPr>
          <p:cNvPr id="2059" name="Picture 11" descr="C:\Documents and Settings\FilonovA\Рабочий стол\img8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127092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600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5001419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  <a:ea typeface="+mj-ea"/>
                <a:cs typeface="+mj-cs"/>
              </a:rPr>
              <a:t>Все без исключения педагоги по физической культуре ГБОУ СОШ №629 </a:t>
            </a: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активно используют в работе   </a:t>
            </a:r>
            <a:r>
              <a:rPr lang="ru-RU" b="1" dirty="0" err="1">
                <a:solidFill>
                  <a:srgbClr val="002060"/>
                </a:solidFill>
                <a:ea typeface="+mj-ea"/>
                <a:cs typeface="+mj-cs"/>
              </a:rPr>
              <a:t>здоровьесберегающие</a:t>
            </a: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 технологии. </a:t>
            </a:r>
            <a:r>
              <a:rPr lang="ru-RU" dirty="0">
                <a:solidFill>
                  <a:srgbClr val="002060"/>
                </a:solidFill>
                <a:ea typeface="+mj-ea"/>
                <a:cs typeface="+mj-cs"/>
              </a:rPr>
              <a:t>Мы стремимся к тому, чтобы используемая в комплексе </a:t>
            </a:r>
            <a:r>
              <a:rPr lang="ru-RU" dirty="0" err="1">
                <a:solidFill>
                  <a:srgbClr val="002060"/>
                </a:solidFill>
                <a:ea typeface="+mj-ea"/>
                <a:cs typeface="+mj-cs"/>
              </a:rPr>
              <a:t>здоровьесберегающая</a:t>
            </a:r>
            <a:r>
              <a:rPr lang="ru-RU" dirty="0">
                <a:solidFill>
                  <a:srgbClr val="002060"/>
                </a:solidFill>
                <a:ea typeface="+mj-ea"/>
                <a:cs typeface="+mj-cs"/>
              </a:rPr>
              <a:t> деятельность в итоге сформировала бы у ребенка стойкую мотивацию на здоровый образ жизни, полноценное и неосложненное развитие. </a:t>
            </a:r>
            <a:br>
              <a:rPr lang="ru-RU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dirty="0">
                <a:solidFill>
                  <a:srgbClr val="002060"/>
                </a:solidFill>
                <a:ea typeface="+mj-ea"/>
                <a:cs typeface="+mj-cs"/>
              </a:rPr>
              <a:t>	Применение в работе </a:t>
            </a:r>
            <a:r>
              <a:rPr lang="ru-RU" dirty="0" smtClean="0">
                <a:solidFill>
                  <a:srgbClr val="002060"/>
                </a:solidFill>
                <a:ea typeface="+mj-ea"/>
                <a:cs typeface="+mj-cs"/>
              </a:rPr>
              <a:t>школы </a:t>
            </a:r>
            <a:r>
              <a:rPr lang="ru-RU" dirty="0" err="1">
                <a:solidFill>
                  <a:srgbClr val="002060"/>
                </a:solidFill>
                <a:ea typeface="+mj-ea"/>
                <a:cs typeface="+mj-cs"/>
              </a:rPr>
              <a:t>здоровьесберегающих</a:t>
            </a:r>
            <a:r>
              <a:rPr lang="ru-RU" dirty="0">
                <a:solidFill>
                  <a:srgbClr val="002060"/>
                </a:solidFill>
                <a:ea typeface="+mj-ea"/>
                <a:cs typeface="+mj-cs"/>
              </a:rPr>
              <a:t> технологий повышает результативность воспитательно-образовательного процесса, формирует у педагогов и родителей  ценностные ориентации, направленные на сохранение и укрепление здоровья воспитанников.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883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2424959"/>
            <a:ext cx="70723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Эффективность физкультурно – оздоровительной работы в нашем </a:t>
            </a: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комплексе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напрямую зависит от взаимодействия и взаимопонимания педагогов – специалистов, медицинских работников, родителей воспитанников  и всего коллектива. Только совместными усилиями мы  решаем поставленные задачи и добиваемся  положительных результатов.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61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С</a:t>
            </a:r>
            <a:r>
              <a:rPr lang="ru-RU" sz="5400" b="1" dirty="0" smtClean="0">
                <a:solidFill>
                  <a:srgbClr val="002060"/>
                </a:solidFill>
              </a:rPr>
              <a:t>пасибо!  Будьте здоровы!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90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176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Государственное бюджетное образовательное учреждение города Москвы средняя общеобразовательная школа № 629  </vt:lpstr>
      <vt:lpstr> Чтобы сделать ребенка умным и рассудительным, сделайте его крепким и здоровым: пусть он работает, действует, бегает, пусть он находится в постоянном движении!                                                                                                                 Жан-Жак Руссо</vt:lpstr>
      <vt:lpstr> В нашем школе ведется активная работа по здоровьесбережению, физическому развитию детей, повышению двигательной активности. Этому способствует созданная в ГБОУ СОШ №629 доступная и безопасная спортивно-массовая работа: 2 больших спортивных зала с соответствующим спортивным инвентарем, 3 малых физкультурных зала с оборудованием для спортивных игр, медицинский  блок, спортивные площадки.</vt:lpstr>
      <vt:lpstr>Модель организации  физкультурно-оздоровительной работы в ГБОУ СОШ №629 </vt:lpstr>
      <vt:lpstr> Учитывая наличие в нашем комплексе оснащенной материально-технической и учебно-методической  базы, наши педагоги создают необходимые условия для повышения двигательной активности детей. Разработан годовой план спортивно-массовых соревнований, спортивных праздников для двигательной активности детей  на каждую параллель. </vt:lpstr>
      <vt:lpstr>Слайд 6</vt:lpstr>
      <vt:lpstr>Слайд 7</vt:lpstr>
      <vt:lpstr>Слайд 8</vt:lpstr>
      <vt:lpstr>Спасибо!  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№ 1 муниципального бюджетного дошкольного учреждения детского сада  комбинированного вида № 139 г. Пензы</dc:title>
  <dc:creator>Irina</dc:creator>
  <cp:lastModifiedBy>FilonovA</cp:lastModifiedBy>
  <cp:revision>93</cp:revision>
  <dcterms:created xsi:type="dcterms:W3CDTF">2014-09-29T16:22:09Z</dcterms:created>
  <dcterms:modified xsi:type="dcterms:W3CDTF">2015-04-24T06:41:48Z</dcterms:modified>
</cp:coreProperties>
</file>