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СТРЕМИТЬСЯ…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6627" name="Picture 2" descr="E:\Фото Канаш\фото(культура)\фото(культура)\СашаСкан\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3429000"/>
            <a:ext cx="4535487" cy="3067050"/>
          </a:xfrm>
          <a:noFill/>
        </p:spPr>
      </p:pic>
      <p:pic>
        <p:nvPicPr>
          <p:cNvPr id="26628" name="Picture 4" descr="E:\СБОРНАЯ ПАПКА ДЛЯ НАТАШИ\Картины\Водный мир\верталёты\ВЕРТОЛЕТЫ РОССИИ\261_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1850" y="1357313"/>
            <a:ext cx="43211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2209800"/>
            <a:ext cx="3635375" cy="1258888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sp>
        <p:nvSpPr>
          <p:cNvPr id="57348" name="Текст 3"/>
          <p:cNvSpPr>
            <a:spLocks noGrp="1"/>
          </p:cNvSpPr>
          <p:nvPr>
            <p:ph type="body" idx="2"/>
          </p:nvPr>
        </p:nvSpPr>
        <p:spPr>
          <a:xfrm>
            <a:off x="1076325" y="3497263"/>
            <a:ext cx="3387725" cy="213995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86125" y="731838"/>
            <a:ext cx="5324475" cy="5697537"/>
          </a:xfrm>
        </p:spPr>
        <p:txBody>
          <a:bodyPr rtlCol="0">
            <a:normAutofit fontScale="92500"/>
          </a:bodyPr>
          <a:lstStyle/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3500" dirty="0" smtClean="0">
                <a:solidFill>
                  <a:srgbClr val="FFFF00"/>
                </a:solidFill>
              </a:rPr>
              <a:t>… на  лекции, для того чтобы вытереть верхнюю часть доски, он начал подпрыгивать, после чего с неподражаемой интонацией обратился к студентам : «А вы знаете, я не только знаменитый математик, но и известный альпинист…»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7349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571500"/>
            <a:ext cx="3052762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ъект 2"/>
          <p:cNvSpPr>
            <a:spLocks noGrp="1"/>
          </p:cNvSpPr>
          <p:nvPr>
            <p:ph sz="half" idx="1"/>
          </p:nvPr>
        </p:nvSpPr>
        <p:spPr>
          <a:xfrm>
            <a:off x="3786188" y="285750"/>
            <a:ext cx="5357812" cy="5340350"/>
          </a:xfrm>
        </p:spPr>
        <p:txBody>
          <a:bodyPr>
            <a:normAutofit fontScale="92500"/>
          </a:bodyPr>
          <a:lstStyle/>
          <a:p>
            <a:pPr>
              <a:buFont typeface="Wingdings 2" pitchFamily="18" charset="2"/>
              <a:buNone/>
            </a:pPr>
            <a:r>
              <a:rPr lang="ru-RU" sz="3200" b="1" smtClean="0">
                <a:solidFill>
                  <a:srgbClr val="FFFF00"/>
                </a:solidFill>
              </a:rPr>
              <a:t>       Увлечение альпинизмом зародилось еще в детские годы, когда он поднимался на Альпы. Позднее он совершил много восхождений в горах Алтая и Кавказа. В 1931 году Делоне организовал на Кавказе первый в стране альпинистский лагерь.  </a:t>
            </a:r>
          </a:p>
        </p:txBody>
      </p:sp>
      <p:pic>
        <p:nvPicPr>
          <p:cNvPr id="58371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738563" cy="559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ъект 2"/>
          <p:cNvSpPr>
            <a:spLocks noGrp="1"/>
          </p:cNvSpPr>
          <p:nvPr>
            <p:ph sz="half" idx="1"/>
          </p:nvPr>
        </p:nvSpPr>
        <p:spPr>
          <a:xfrm>
            <a:off x="0" y="188913"/>
            <a:ext cx="9144000" cy="666908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3200" b="1" smtClean="0">
                <a:solidFill>
                  <a:srgbClr val="FF0000"/>
                </a:solidFill>
              </a:rPr>
              <a:t>       Разработал принципы технической классификации вершин, действующие и поныне. </a:t>
            </a:r>
          </a:p>
        </p:txBody>
      </p:sp>
      <p:pic>
        <p:nvPicPr>
          <p:cNvPr id="59395" name="Picture 3" descr="C:\Documents and Settings\Наталия\Рабочий стол\ДЕЛОНЕ\delone Вершина Белуха и пик Делон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357438"/>
            <a:ext cx="4892675" cy="326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2" descr="C:\Documents and Settings\Наталия\Рабочий стол\ДЕЛОНЕ\delone Нижнее Шавлинское озер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38" y="1428750"/>
            <a:ext cx="285750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ъект 2"/>
          <p:cNvSpPr>
            <a:spLocks noGrp="1"/>
          </p:cNvSpPr>
          <p:nvPr>
            <p:ph sz="half" idx="1"/>
          </p:nvPr>
        </p:nvSpPr>
        <p:spPr>
          <a:xfrm>
            <a:off x="3857625" y="428625"/>
            <a:ext cx="5111750" cy="585311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ru-RU" sz="2800" smtClean="0"/>
          </a:p>
          <a:p>
            <a:pPr>
              <a:buFont typeface="Wingdings 2" pitchFamily="18" charset="2"/>
              <a:buNone/>
            </a:pPr>
            <a:r>
              <a:rPr lang="ru-RU" sz="2800" smtClean="0">
                <a:solidFill>
                  <a:srgbClr val="FFFF00"/>
                </a:solidFill>
              </a:rPr>
              <a:t>       «… жизнь есть лишь белый эпизод между двумя вечностями смерти и… в этом эпизоде прошедшая и будущая длительность сознательной мысли - не более чем мгновение. Мысль - только вспышка света по среди долгой ночи. Но эта вспышка все».</a:t>
            </a:r>
          </a:p>
        </p:txBody>
      </p:sp>
      <p:pic>
        <p:nvPicPr>
          <p:cNvPr id="60419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714375"/>
            <a:ext cx="296227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u-RU" sz="4000" i="1" dirty="0" smtClean="0">
                <a:solidFill>
                  <a:srgbClr val="FF0000"/>
                </a:solidFill>
              </a:rPr>
              <a:t>Разбиение плоскости на многоугольники </a:t>
            </a:r>
            <a:endParaRPr lang="ru-RU" sz="4000" i="1" dirty="0">
              <a:solidFill>
                <a:srgbClr val="FF0000"/>
              </a:solidFill>
            </a:endParaRPr>
          </a:p>
        </p:txBody>
      </p:sp>
      <p:sp>
        <p:nvSpPr>
          <p:cNvPr id="61443" name="Содержимое 2"/>
          <p:cNvSpPr>
            <a:spLocks noGrp="1"/>
          </p:cNvSpPr>
          <p:nvPr>
            <p:ph idx="1"/>
          </p:nvPr>
        </p:nvSpPr>
        <p:spPr>
          <a:xfrm>
            <a:off x="457200" y="857250"/>
            <a:ext cx="5972175" cy="5451475"/>
          </a:xfrm>
        </p:spPr>
        <p:txBody>
          <a:bodyPr>
            <a:normAutofit lnSpcReduction="10000"/>
          </a:bodyPr>
          <a:lstStyle/>
          <a:p>
            <a:endParaRPr lang="ru-RU" smtClean="0"/>
          </a:p>
          <a:p>
            <a:pPr>
              <a:buFontTx/>
              <a:buChar char="-"/>
            </a:pPr>
            <a:r>
              <a:rPr lang="ru-RU" smtClean="0"/>
              <a:t>множество многоугольников , так расположенных на плоскости, что:</a:t>
            </a:r>
          </a:p>
          <a:p>
            <a:pPr>
              <a:buFontTx/>
              <a:buChar char="-"/>
            </a:pPr>
            <a:r>
              <a:rPr lang="ru-RU" smtClean="0"/>
              <a:t> никакие два многоугольника не налегают друг  на друга (условие упаковки), </a:t>
            </a:r>
          </a:p>
          <a:p>
            <a:pPr>
              <a:buFontTx/>
              <a:buChar char="-"/>
            </a:pPr>
            <a:r>
              <a:rPr lang="ru-RU" smtClean="0"/>
              <a:t>а многоугольники, взятые вместе, покрывают всю плоскость (условие покрытия).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     Паркет на полу, кафельная плитка на стене, мозаика</a:t>
            </a:r>
          </a:p>
          <a:p>
            <a:endParaRPr lang="ru-RU" smtClean="0"/>
          </a:p>
        </p:txBody>
      </p:sp>
      <p:pic>
        <p:nvPicPr>
          <p:cNvPr id="6144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25" y="1571625"/>
            <a:ext cx="2003425" cy="17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5" name="Прямоугольник 4"/>
          <p:cNvSpPr>
            <a:spLocks noChangeArrowheads="1"/>
          </p:cNvSpPr>
          <p:nvPr/>
        </p:nvSpPr>
        <p:spPr bwMode="auto">
          <a:xfrm>
            <a:off x="6786563" y="3286125"/>
            <a:ext cx="16208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FFFFFF"/>
                </a:solidFill>
                <a:latin typeface="Times New Roman" pitchFamily="18" charset="0"/>
              </a:rPr>
              <a:t>Пенроуза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7972452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400" dirty="0" smtClean="0"/>
              <a:t> </a:t>
            </a:r>
            <a:r>
              <a:rPr lang="ru-RU" sz="4400" i="1" dirty="0" smtClean="0">
                <a:solidFill>
                  <a:srgbClr val="FF0000"/>
                </a:solidFill>
              </a:rPr>
              <a:t>Многоугольники Делоне образуют покрытие.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457200" y="1357313"/>
            <a:ext cx="5686425" cy="2643187"/>
          </a:xfrm>
        </p:spPr>
        <p:txBody>
          <a:bodyPr>
            <a:normAutofit fontScale="92500" lnSpcReduction="20000"/>
          </a:bodyPr>
          <a:lstStyle/>
          <a:p>
            <a:pPr>
              <a:buFont typeface="Wingdings 2" pitchFamily="18" charset="2"/>
              <a:buNone/>
            </a:pPr>
            <a:r>
              <a:rPr lang="ru-RU" sz="3200" b="1" i="1" smtClean="0"/>
              <a:t>        </a:t>
            </a:r>
          </a:p>
          <a:p>
            <a:pPr>
              <a:buFont typeface="Wingdings 2" pitchFamily="18" charset="2"/>
              <a:buNone/>
            </a:pPr>
            <a:r>
              <a:rPr lang="ru-RU" sz="3200" b="1" i="1" smtClean="0"/>
              <a:t>      К  любому многоугольнику Делоне по каждой его стороне прилегает некоторый другой многоугольник Делоне.</a:t>
            </a:r>
            <a:endParaRPr lang="ru-RU" sz="3200" b="1" i="1" smtClean="0">
              <a:solidFill>
                <a:schemeClr val="bg1"/>
              </a:solidFill>
            </a:endParaRPr>
          </a:p>
        </p:txBody>
      </p:sp>
      <p:pic>
        <p:nvPicPr>
          <p:cNvPr id="6246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2000250"/>
            <a:ext cx="2500313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0" y="4929188"/>
            <a:ext cx="173990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071678"/>
            <a:ext cx="8229600" cy="4154494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FFFF00"/>
                </a:solidFill>
              </a:rPr>
              <a:t/>
            </a:r>
            <a:br>
              <a:rPr lang="ru-RU" i="1" dirty="0" smtClean="0">
                <a:solidFill>
                  <a:srgbClr val="FFFF00"/>
                </a:solidFill>
              </a:rPr>
            </a:br>
            <a:r>
              <a:rPr lang="ru-RU" i="1" dirty="0" smtClean="0">
                <a:solidFill>
                  <a:srgbClr val="FFFF00"/>
                </a:solidFill>
              </a:rPr>
              <a:t/>
            </a:r>
            <a:br>
              <a:rPr lang="ru-RU" i="1" dirty="0" smtClean="0">
                <a:solidFill>
                  <a:srgbClr val="FFFF00"/>
                </a:solidFill>
              </a:rPr>
            </a:br>
            <a:r>
              <a:rPr lang="ru-RU" i="1" dirty="0" smtClean="0">
                <a:solidFill>
                  <a:srgbClr val="FFFF00"/>
                </a:solidFill>
              </a:rPr>
              <a:t/>
            </a:r>
            <a:br>
              <a:rPr lang="ru-RU" i="1" dirty="0" smtClean="0">
                <a:solidFill>
                  <a:srgbClr val="FFFF00"/>
                </a:solidFill>
              </a:rPr>
            </a:br>
            <a:r>
              <a:rPr lang="ru-RU" i="1" dirty="0" smtClean="0">
                <a:solidFill>
                  <a:srgbClr val="FFFF00"/>
                </a:solidFill>
              </a:rPr>
              <a:t/>
            </a:r>
            <a:br>
              <a:rPr lang="ru-RU" i="1" dirty="0" smtClean="0">
                <a:solidFill>
                  <a:srgbClr val="FFFF00"/>
                </a:solidFill>
              </a:rPr>
            </a:br>
            <a:r>
              <a:rPr lang="ru-RU" i="1" dirty="0" smtClean="0">
                <a:solidFill>
                  <a:srgbClr val="FFFF00"/>
                </a:solidFill>
              </a:rPr>
              <a:t>Николай Борисович Делоне</a:t>
            </a:r>
            <a:br>
              <a:rPr lang="ru-RU" i="1" dirty="0" smtClean="0">
                <a:solidFill>
                  <a:srgbClr val="FFFF00"/>
                </a:solidFill>
              </a:rPr>
            </a:br>
            <a:r>
              <a:rPr lang="ru-RU" i="1" dirty="0" smtClean="0">
                <a:solidFill>
                  <a:srgbClr val="FFFF00"/>
                </a:solidFill>
              </a:rPr>
              <a:t/>
            </a:r>
            <a:br>
              <a:rPr lang="ru-RU" i="1" dirty="0" smtClean="0">
                <a:solidFill>
                  <a:srgbClr val="FFFF00"/>
                </a:solidFill>
              </a:rPr>
            </a:br>
            <a:r>
              <a:rPr lang="ru-RU" i="1" dirty="0" smtClean="0">
                <a:solidFill>
                  <a:srgbClr val="FFFF00"/>
                </a:solidFill>
              </a:rPr>
              <a:t>   Под влиянием </a:t>
            </a:r>
            <a:br>
              <a:rPr lang="ru-RU" i="1" dirty="0" smtClean="0">
                <a:solidFill>
                  <a:srgbClr val="FFFF00"/>
                </a:solidFill>
              </a:rPr>
            </a:br>
            <a:r>
              <a:rPr lang="ru-RU" i="1" dirty="0" smtClean="0">
                <a:solidFill>
                  <a:srgbClr val="FFFF00"/>
                </a:solidFill>
              </a:rPr>
              <a:t>«отца русской </a:t>
            </a:r>
            <a:br>
              <a:rPr lang="ru-RU" i="1" dirty="0" smtClean="0">
                <a:solidFill>
                  <a:srgbClr val="FFFF00"/>
                </a:solidFill>
              </a:rPr>
            </a:br>
            <a:r>
              <a:rPr lang="ru-RU" i="1" dirty="0" smtClean="0">
                <a:solidFill>
                  <a:srgbClr val="FFFF00"/>
                </a:solidFill>
              </a:rPr>
              <a:t>авиации» Н.Е.</a:t>
            </a:r>
            <a:br>
              <a:rPr lang="ru-RU" i="1" dirty="0" smtClean="0">
                <a:solidFill>
                  <a:srgbClr val="FFFF00"/>
                </a:solidFill>
              </a:rPr>
            </a:br>
            <a:r>
              <a:rPr lang="ru-RU" i="1" dirty="0" smtClean="0">
                <a:solidFill>
                  <a:srgbClr val="FFFF00"/>
                </a:solidFill>
              </a:rPr>
              <a:t>Жуковского создаёт </a:t>
            </a:r>
            <a:br>
              <a:rPr lang="ru-RU" i="1" dirty="0" smtClean="0">
                <a:solidFill>
                  <a:srgbClr val="FFFF00"/>
                </a:solidFill>
              </a:rPr>
            </a:br>
            <a:r>
              <a:rPr lang="ru-RU" i="1" dirty="0" smtClean="0">
                <a:solidFill>
                  <a:srgbClr val="FFFF00"/>
                </a:solidFill>
              </a:rPr>
              <a:t>в 1907 году первый планёрный кружок</a:t>
            </a:r>
            <a:br>
              <a:rPr lang="ru-RU" i="1" dirty="0" smtClean="0">
                <a:solidFill>
                  <a:srgbClr val="FFFF00"/>
                </a:solidFill>
              </a:rPr>
            </a:br>
            <a:r>
              <a:rPr lang="ru-RU" i="1" dirty="0" smtClean="0">
                <a:solidFill>
                  <a:srgbClr val="FFFF00"/>
                </a:solidFill>
              </a:rPr>
              <a:t>  </a:t>
            </a:r>
            <a:br>
              <a:rPr lang="ru-RU" i="1" dirty="0" smtClean="0">
                <a:solidFill>
                  <a:srgbClr val="FFFF00"/>
                </a:solidFill>
              </a:rPr>
            </a:br>
            <a:r>
              <a:rPr lang="ru-RU" i="1" dirty="0" smtClean="0">
                <a:solidFill>
                  <a:srgbClr val="FFFF00"/>
                </a:solidFill>
              </a:rPr>
              <a:t/>
            </a:r>
            <a:br>
              <a:rPr lang="ru-RU" i="1" dirty="0" smtClean="0">
                <a:solidFill>
                  <a:srgbClr val="FFFF00"/>
                </a:solidFill>
              </a:rPr>
            </a:br>
            <a:r>
              <a:rPr lang="ru-RU" i="1" dirty="0" smtClean="0">
                <a:solidFill>
                  <a:srgbClr val="FFFF00"/>
                </a:solidFill>
              </a:rPr>
              <a:t/>
            </a:r>
            <a:br>
              <a:rPr lang="ru-RU" i="1" dirty="0" smtClean="0">
                <a:solidFill>
                  <a:srgbClr val="FFFF00"/>
                </a:solidFill>
              </a:rPr>
            </a:br>
            <a:r>
              <a:rPr lang="ru-RU" i="1" dirty="0" smtClean="0">
                <a:solidFill>
                  <a:srgbClr val="FFFF00"/>
                </a:solidFill>
              </a:rPr>
              <a:t/>
            </a:r>
            <a:br>
              <a:rPr lang="ru-RU" i="1" dirty="0" smtClean="0">
                <a:solidFill>
                  <a:srgbClr val="FFFF00"/>
                </a:solidFill>
              </a:rPr>
            </a:br>
            <a:r>
              <a:rPr lang="ru-RU" i="1" dirty="0" smtClean="0">
                <a:solidFill>
                  <a:srgbClr val="FFFF00"/>
                </a:solidFill>
              </a:rPr>
              <a:t/>
            </a:r>
            <a:br>
              <a:rPr lang="ru-RU" i="1" dirty="0" smtClean="0">
                <a:solidFill>
                  <a:srgbClr val="FFFF00"/>
                </a:solidFill>
              </a:rPr>
            </a:br>
            <a:r>
              <a:rPr lang="ru-RU" i="1" dirty="0" smtClean="0">
                <a:solidFill>
                  <a:srgbClr val="FFFF00"/>
                </a:solidFill>
              </a:rPr>
              <a:t/>
            </a:r>
            <a:br>
              <a:rPr lang="ru-RU" i="1" dirty="0" smtClean="0">
                <a:solidFill>
                  <a:srgbClr val="FFFF00"/>
                </a:solidFill>
              </a:rPr>
            </a:br>
            <a:endParaRPr lang="ru-RU" i="1" dirty="0">
              <a:solidFill>
                <a:srgbClr val="FFFF00"/>
              </a:solidFill>
            </a:endParaRPr>
          </a:p>
        </p:txBody>
      </p:sp>
      <p:pic>
        <p:nvPicPr>
          <p:cNvPr id="27650" name="Picture 2" descr="E:\Фото Канаш\фото(культура)\фото(культура)\СашаСкан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43250" y="0"/>
            <a:ext cx="6000750" cy="4500563"/>
          </a:xfr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E:\Фото Канаш\фото(культура)\фото(культура)\СашаСкан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2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676" name="Содержимое 2"/>
          <p:cNvSpPr>
            <a:spLocks noGrp="1"/>
          </p:cNvSpPr>
          <p:nvPr>
            <p:ph idx="1"/>
          </p:nvPr>
        </p:nvSpPr>
        <p:spPr>
          <a:xfrm>
            <a:off x="0" y="4000500"/>
            <a:ext cx="9144000" cy="27146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3200" b="1" smtClean="0">
                <a:solidFill>
                  <a:srgbClr val="FFFF00"/>
                </a:solidFill>
              </a:rPr>
              <a:t>Одним из кружковцев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200" b="1" smtClean="0">
                <a:solidFill>
                  <a:srgbClr val="FFFF00"/>
                </a:solidFill>
              </a:rPr>
              <a:t>был И. Сикорский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200" b="1" smtClean="0">
                <a:solidFill>
                  <a:srgbClr val="FFFF00"/>
                </a:solidFill>
              </a:rPr>
              <a:t>А.Н.Туполева познакомил с Жуковским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200" b="1" smtClean="0">
                <a:solidFill>
                  <a:srgbClr val="FFFF00"/>
                </a:solidFill>
              </a:rPr>
              <a:t>Борис Николаевич Делоне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 bwMode="auto">
          <a:xfrm>
            <a:off x="1714480" y="500063"/>
            <a:ext cx="4206895" cy="500062"/>
          </a:xfrm>
        </p:spPr>
        <p:txBody>
          <a:bodyPr wrap="square" numCol="1" compatLnSpc="1">
            <a:prstTxWarp prst="textNoShape">
              <a:avLst/>
            </a:prstTxWarp>
            <a:noAutofit/>
          </a:bodyPr>
          <a:lstStyle/>
          <a:p>
            <a:pPr algn="ctr">
              <a:buFont typeface="Georgia" pitchFamily="18" charset="0"/>
              <a:buNone/>
              <a:defRPr/>
            </a:pPr>
            <a:r>
              <a:rPr lang="ru-RU" sz="4800" b="1" dirty="0" smtClean="0">
                <a:solidFill>
                  <a:srgbClr val="FF0000"/>
                </a:solidFill>
              </a:rPr>
              <a:t>Пик Делоне</a:t>
            </a:r>
          </a:p>
        </p:txBody>
      </p:sp>
      <p:sp>
        <p:nvSpPr>
          <p:cNvPr id="51204" name="Текст 3"/>
          <p:cNvSpPr>
            <a:spLocks noGrp="1"/>
          </p:cNvSpPr>
          <p:nvPr>
            <p:ph type="body" idx="2"/>
          </p:nvPr>
        </p:nvSpPr>
        <p:spPr>
          <a:xfrm>
            <a:off x="357188" y="4857750"/>
            <a:ext cx="8786812" cy="1711325"/>
          </a:xfrm>
        </p:spPr>
        <p:txBody>
          <a:bodyPr>
            <a:normAutofit lnSpcReduction="10000"/>
          </a:bodyPr>
          <a:lstStyle/>
          <a:p>
            <a:r>
              <a:rPr lang="ru-RU" sz="2800" b="1" smtClean="0">
                <a:solidFill>
                  <a:srgbClr val="C00000"/>
                </a:solidFill>
              </a:rPr>
              <a:t>Одна из красивейших вершин в массиве Белухи на Китае называется «Пик Делоне», по имени его первовосходителя крупного математика Бориса Николаевича Делоне.</a:t>
            </a:r>
          </a:p>
        </p:txBody>
      </p:sp>
      <p:pic>
        <p:nvPicPr>
          <p:cNvPr id="51202" name="Picture 2" descr="C:\Documents and Settings\Наталия\Рабочий стол\ДЕЛОНЕ\ПИК delon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ъект 2"/>
          <p:cNvSpPr>
            <a:spLocks noGrp="1"/>
          </p:cNvSpPr>
          <p:nvPr>
            <p:ph sz="half" idx="1"/>
          </p:nvPr>
        </p:nvSpPr>
        <p:spPr>
          <a:xfrm>
            <a:off x="2928938" y="0"/>
            <a:ext cx="5962650" cy="6113463"/>
          </a:xfrm>
        </p:spPr>
        <p:txBody>
          <a:bodyPr>
            <a:normAutofit lnSpcReduction="10000"/>
          </a:bodyPr>
          <a:lstStyle/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pPr>
              <a:buFont typeface="Wingdings 2" pitchFamily="18" charset="2"/>
              <a:buNone/>
            </a:pPr>
            <a:r>
              <a:rPr lang="ru-RU" sz="2400" smtClean="0">
                <a:solidFill>
                  <a:srgbClr val="FFFF00"/>
                </a:solidFill>
              </a:rPr>
              <a:t>7 лет- читает в подлиннике «Фауста» Гёте, пишет маслом первые картины, играет все сонаты Бетховена, много сочиняет сам, проводит опыты по физике, строит телескоп.</a:t>
            </a:r>
          </a:p>
          <a:p>
            <a:pPr>
              <a:buFont typeface="Wingdings 2" pitchFamily="18" charset="2"/>
              <a:buNone/>
            </a:pPr>
            <a:r>
              <a:rPr lang="ru-RU" sz="2400" smtClean="0">
                <a:solidFill>
                  <a:srgbClr val="FFFF00"/>
                </a:solidFill>
              </a:rPr>
              <a:t> 12 лет-  знал основы математического анализа, самостоятельно занимался исследованиями по алгебре, теории чисел. </a:t>
            </a:r>
          </a:p>
          <a:p>
            <a:pPr>
              <a:buFont typeface="Wingdings 2" pitchFamily="18" charset="2"/>
              <a:buNone/>
            </a:pPr>
            <a:r>
              <a:rPr lang="ru-RU" sz="2400" smtClean="0">
                <a:solidFill>
                  <a:srgbClr val="FFFF00"/>
                </a:solidFill>
              </a:rPr>
              <a:t>14 лет- Международный конгресс, где видел и слышал выступления Гильберта и Минковского. </a:t>
            </a:r>
          </a:p>
          <a:p>
            <a:pPr>
              <a:buFont typeface="Wingdings 2" pitchFamily="18" charset="2"/>
              <a:buNone/>
            </a:pPr>
            <a:r>
              <a:rPr lang="ru-RU" sz="2400" smtClean="0">
                <a:solidFill>
                  <a:srgbClr val="FFFF00"/>
                </a:solidFill>
              </a:rPr>
              <a:t>1908 год- физико-математический факультет. С ним учились  Шмидт и Чеботарев. </a:t>
            </a:r>
          </a:p>
        </p:txBody>
      </p:sp>
      <p:pic>
        <p:nvPicPr>
          <p:cNvPr id="52227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3024188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Текст 3"/>
          <p:cNvSpPr>
            <a:spLocks noGrp="1"/>
          </p:cNvSpPr>
          <p:nvPr>
            <p:ph type="body" idx="2"/>
          </p:nvPr>
        </p:nvSpPr>
        <p:spPr>
          <a:xfrm>
            <a:off x="1076325" y="3497263"/>
            <a:ext cx="7353300" cy="213995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785813" y="4143375"/>
            <a:ext cx="7539037" cy="2500313"/>
          </a:xfrm>
        </p:spPr>
        <p:txBody>
          <a:bodyPr rtlCol="0">
            <a:normAutofit/>
          </a:bodyPr>
          <a:lstStyle/>
          <a:p>
            <a:pPr lvl="1" indent="-182880" fontAlgn="auto"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</a:t>
            </a:r>
            <a:r>
              <a:rPr lang="ru-RU" sz="2800" dirty="0" smtClean="0">
                <a:solidFill>
                  <a:srgbClr val="FFFF00"/>
                </a:solidFill>
              </a:rPr>
              <a:t>У Бориса Николаевича было много учеников, среди которых много известных математиков.</a:t>
            </a:r>
          </a:p>
          <a:p>
            <a:pPr marL="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2800" dirty="0" smtClean="0">
              <a:solidFill>
                <a:srgbClr val="FFFF00"/>
              </a:soli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53251" name="Picture 2" descr="C:\Documents and Settings\Наталия\Рабочий стол\ДЕЛОНЕ\delone конец 1940-х год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571500"/>
            <a:ext cx="4922837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ъект 2"/>
          <p:cNvSpPr>
            <a:spLocks noGrp="1"/>
          </p:cNvSpPr>
          <p:nvPr>
            <p:ph sz="half" idx="1"/>
          </p:nvPr>
        </p:nvSpPr>
        <p:spPr>
          <a:xfrm>
            <a:off x="0" y="3000375"/>
            <a:ext cx="9144000" cy="3125788"/>
          </a:xfrm>
        </p:spPr>
        <p:txBody>
          <a:bodyPr>
            <a:normAutofit fontScale="92500" lnSpcReduction="20000"/>
          </a:bodyPr>
          <a:lstStyle/>
          <a:p>
            <a:pPr>
              <a:buFont typeface="Wingdings 2" pitchFamily="18" charset="2"/>
              <a:buNone/>
            </a:pPr>
            <a:r>
              <a:rPr lang="ru-RU" sz="3200" smtClean="0">
                <a:solidFill>
                  <a:srgbClr val="FFFF00"/>
                </a:solidFill>
              </a:rPr>
              <a:t>С 1934 года заведовал отделением алгебры, а затем отделением геометрии.(Ленинград)</a:t>
            </a:r>
          </a:p>
          <a:p>
            <a:pPr>
              <a:buFont typeface="Wingdings 2" pitchFamily="18" charset="2"/>
              <a:buNone/>
            </a:pPr>
            <a:r>
              <a:rPr lang="ru-RU" sz="3200" smtClean="0">
                <a:solidFill>
                  <a:srgbClr val="FFFF00"/>
                </a:solidFill>
              </a:rPr>
              <a:t>В 1935 году Математический институт переводится в Москву ,и Делоне становится заведующим кафедры геометрии при МГУ.</a:t>
            </a:r>
          </a:p>
          <a:p>
            <a:pPr>
              <a:buFont typeface="Wingdings 2" pitchFamily="18" charset="2"/>
              <a:buNone/>
            </a:pPr>
            <a:r>
              <a:rPr lang="ru-RU" sz="3200" smtClean="0">
                <a:solidFill>
                  <a:srgbClr val="FFFF00"/>
                </a:solidFill>
              </a:rPr>
              <a:t>Читает оригинальный курс лекций по геометрии, который отличается богатством идей. </a:t>
            </a:r>
          </a:p>
        </p:txBody>
      </p:sp>
      <p:pic>
        <p:nvPicPr>
          <p:cNvPr id="54275" name="Picture 2" descr="C:\Documents and Settings\Наталия\Рабочий стол\ДЕЛОНЕ\delone Делоне читает лекцию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42875"/>
            <a:ext cx="8215313" cy="277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85750"/>
            <a:ext cx="8043863" cy="5840413"/>
          </a:xfrm>
        </p:spPr>
        <p:txBody>
          <a:bodyPr/>
          <a:lstStyle/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solidFill>
                  <a:srgbClr val="FFFF00"/>
                </a:solidFill>
              </a:rPr>
              <a:t>-  Не жалел ни сил, ни времени, на то, чтобы довести уже законченный, до такого уровня, на котором результат оформлялся бы в зримый геометрический образ.  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solidFill>
                  <a:srgbClr val="FFFF00"/>
                </a:solidFill>
              </a:rPr>
              <a:t>- «Что это означает попросту?»-любимый вопрос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solidFill>
                  <a:srgbClr val="FFFF00"/>
                </a:solidFill>
              </a:rPr>
              <a:t>-Руководствовался принципом 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     «Ученик не сосуд,  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который нужно наполнить, 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 а факел, который   нужно 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зажечь».</a:t>
            </a:r>
          </a:p>
          <a:p>
            <a:pPr>
              <a:defRPr/>
            </a:pP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5299" name="Picture 3" descr="C:\Documents and Settings\Наталия\Рабочий стол\ДЕЛОНЕ\delone Москва, МГУ, август 1966 го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75" y="3714750"/>
            <a:ext cx="340995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5"/>
            <a:ext cx="7643865" cy="1571636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800" b="1" dirty="0" smtClean="0">
                <a:solidFill>
                  <a:srgbClr val="FF0000"/>
                </a:solidFill>
              </a:rPr>
              <a:t>О Делоне ходили легенды.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56323" name="Текст 3"/>
          <p:cNvSpPr>
            <a:spLocks noGrp="1"/>
          </p:cNvSpPr>
          <p:nvPr>
            <p:ph type="body" idx="2"/>
          </p:nvPr>
        </p:nvSpPr>
        <p:spPr>
          <a:xfrm>
            <a:off x="1076325" y="3497263"/>
            <a:ext cx="3387725" cy="213995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56324" name="Picture 2" descr="C:\Documents and Settings\Наталия\Рабочий стол\ДЕЛОНЕ\delone Кавказ, Домбай (1948 год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86188" y="1571625"/>
            <a:ext cx="3500437" cy="49593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402</Words>
  <Application>Microsoft Office PowerPoint</Application>
  <PresentationFormat>Экран (4:3)</PresentationFormat>
  <Paragraphs>42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СТРЕМИТЬСЯ…</vt:lpstr>
      <vt:lpstr>    Николай Борисович Делоне     Под влиянием  «отца русской  авиации» Н.Е. Жуковского создаёт  в 1907 году первый планёрный кружок         </vt:lpstr>
      <vt:lpstr>Слайд 3</vt:lpstr>
      <vt:lpstr>Пик Делоне</vt:lpstr>
      <vt:lpstr>Слайд 5</vt:lpstr>
      <vt:lpstr>Слайд 6</vt:lpstr>
      <vt:lpstr>Слайд 7</vt:lpstr>
      <vt:lpstr>Слайд 8</vt:lpstr>
      <vt:lpstr>О Делоне ходили легенды.</vt:lpstr>
      <vt:lpstr>Слайд 10</vt:lpstr>
      <vt:lpstr>Слайд 11</vt:lpstr>
      <vt:lpstr>Слайд 12</vt:lpstr>
      <vt:lpstr>Слайд 13</vt:lpstr>
      <vt:lpstr>Разбиение плоскости на многоугольники </vt:lpstr>
      <vt:lpstr> Многоугольники Делоне образуют покрытие.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СТРЕМИТЬСЯ…</dc:title>
  <dc:creator>Татьяна</dc:creator>
  <cp:lastModifiedBy>Татьяна</cp:lastModifiedBy>
  <cp:revision>1</cp:revision>
  <dcterms:created xsi:type="dcterms:W3CDTF">2013-11-17T14:20:38Z</dcterms:created>
  <dcterms:modified xsi:type="dcterms:W3CDTF">2013-11-17T14:23:18Z</dcterms:modified>
</cp:coreProperties>
</file>