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84"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800F5D-2645-4FE8-B1C6-E109FAE1FBF6}" type="datetimeFigureOut">
              <a:rPr lang="ru-RU" smtClean="0"/>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370330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800F5D-2645-4FE8-B1C6-E109FAE1FBF6}" type="datetimeFigureOut">
              <a:rPr lang="ru-RU" smtClean="0"/>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28455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800F5D-2645-4FE8-B1C6-E109FAE1FBF6}" type="datetimeFigureOut">
              <a:rPr lang="ru-RU" smtClean="0"/>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37359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800F5D-2645-4FE8-B1C6-E109FAE1FBF6}" type="datetimeFigureOut">
              <a:rPr lang="ru-RU" smtClean="0"/>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191203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800F5D-2645-4FE8-B1C6-E109FAE1FBF6}" type="datetimeFigureOut">
              <a:rPr lang="ru-RU" smtClean="0"/>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385859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C800F5D-2645-4FE8-B1C6-E109FAE1FBF6}" type="datetimeFigureOut">
              <a:rPr lang="ru-RU" smtClean="0"/>
              <a:t>19.04.2015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27806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C800F5D-2645-4FE8-B1C6-E109FAE1FBF6}" type="datetimeFigureOut">
              <a:rPr lang="ru-RU" smtClean="0"/>
              <a:t>19.04.2015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226842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800F5D-2645-4FE8-B1C6-E109FAE1FBF6}" type="datetimeFigureOut">
              <a:rPr lang="ru-RU" smtClean="0"/>
              <a:t>19.04.2015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940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800F5D-2645-4FE8-B1C6-E109FAE1FBF6}" type="datetimeFigureOut">
              <a:rPr lang="ru-RU" smtClean="0"/>
              <a:t>19.04.2015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115320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800F5D-2645-4FE8-B1C6-E109FAE1FBF6}" type="datetimeFigureOut">
              <a:rPr lang="ru-RU" smtClean="0"/>
              <a:t>19.04.2015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324470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C800F5D-2645-4FE8-B1C6-E109FAE1FBF6}" type="datetimeFigureOut">
              <a:rPr lang="ru-RU" smtClean="0"/>
              <a:t>19.04.2015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744F82-91D8-410C-9B34-C92D72A390C2}" type="slidenum">
              <a:rPr lang="ru-RU" smtClean="0"/>
              <a:t>‹#›</a:t>
            </a:fld>
            <a:endParaRPr lang="ru-RU"/>
          </a:p>
        </p:txBody>
      </p:sp>
    </p:spTree>
    <p:extLst>
      <p:ext uri="{BB962C8B-B14F-4D97-AF65-F5344CB8AC3E}">
        <p14:creationId xmlns:p14="http://schemas.microsoft.com/office/powerpoint/2010/main" val="111157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00F5D-2645-4FE8-B1C6-E109FAE1FBF6}" type="datetimeFigureOut">
              <a:rPr lang="ru-RU" smtClean="0"/>
              <a:t>19.04.2015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44F82-91D8-410C-9B34-C92D72A390C2}" type="slidenum">
              <a:rPr lang="ru-RU" smtClean="0"/>
              <a:t>‹#›</a:t>
            </a:fld>
            <a:endParaRPr lang="ru-RU"/>
          </a:p>
        </p:txBody>
      </p:sp>
    </p:spTree>
    <p:extLst>
      <p:ext uri="{BB962C8B-B14F-4D97-AF65-F5344CB8AC3E}">
        <p14:creationId xmlns:p14="http://schemas.microsoft.com/office/powerpoint/2010/main" val="4155481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fresher.ru/2013/09/18/10-faktov-o-solnechnoj-sisteme-kotorye-vy-dolzhny-zna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idx="4294967295"/>
          </p:nvPr>
        </p:nvSpPr>
        <p:spPr>
          <a:xfrm>
            <a:off x="0" y="608013"/>
            <a:ext cx="11430000" cy="2387600"/>
          </a:xfrm>
        </p:spPr>
        <p:txBody>
          <a:bodyPr>
            <a:normAutofit/>
          </a:bodyPr>
          <a:lstStyle/>
          <a:p>
            <a:pPr algn="ctr" fontAlgn="base"/>
            <a:r>
              <a:rPr 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фактов </a:t>
            </a:r>
            <a: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нашей Солнечной системе, которые вы должны </a:t>
            </a:r>
            <a:r>
              <a:rPr 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знатью.</a:t>
            </a:r>
            <a:endPar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4294967295"/>
          </p:nvPr>
        </p:nvSpPr>
        <p:spPr>
          <a:xfrm>
            <a:off x="914400" y="3509963"/>
            <a:ext cx="9601200" cy="1000125"/>
          </a:xfrm>
        </p:spPr>
        <p:txBody>
          <a:bodyPr>
            <a:noAutofit/>
          </a:bodyPr>
          <a:lstStyle/>
          <a:p>
            <a:pPr marL="0" indent="0" algn="ctr">
              <a:buNone/>
            </a:pPr>
            <a:r>
              <a:rPr lang="ru-RU" sz="2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ПРЕЗЕНТАЦИЯ К УРОКУ АСТРОФИЗИКИ В 11 КЛАССЕ</a:t>
            </a:r>
          </a:p>
          <a:p>
            <a:pPr marL="0" indent="0" algn="ctr">
              <a:buNone/>
            </a:pPr>
            <a:r>
              <a:rPr lang="ru-RU" sz="2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УЧИТЕЛЯ МОУ СОШ №41 г. САРАТОВА </a:t>
            </a:r>
          </a:p>
          <a:p>
            <a:pPr marL="0" indent="0" algn="ctr">
              <a:buNone/>
            </a:pPr>
            <a:r>
              <a:rPr lang="ru-RU" sz="2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ГУСЕВОЙ Н.П.</a:t>
            </a:r>
            <a:endParaRPr lang="ru-RU"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886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377" y="642939"/>
            <a:ext cx="7900986" cy="5078313"/>
          </a:xfrm>
          <a:prstGeom prst="rect">
            <a:avLst/>
          </a:prstGeom>
        </p:spPr>
        <p:txBody>
          <a:bodyPr wrap="square">
            <a:spAutoFit/>
          </a:bodyPr>
          <a:lstStyle/>
          <a:p>
            <a:pPr algn="ctr">
              <a:lnSpc>
                <a:spcPct val="150000"/>
              </a:lnSpc>
            </a:pPr>
            <a:r>
              <a:rPr lang="ru-RU" sz="24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Вроде бы звучит не слишком привлекательно для космического путешественника. Однако в пользу Титана говорит удивительное сочетание низкой гравитации на его поверхности и низкое атмосферное давление: если бы люди на Титане приделали себе на спины искусственные крылья, то могли бы летать. Конечно, пока что без надлежащего оборудования находиться на Титане смертельно опасно, но что такое смерть по сравнению с полётом?</a:t>
            </a:r>
            <a:endParaRPr lang="ru-RU" sz="24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218" name="Picture 2" descr="Two Halves of Titan.png"/>
          <p:cNvPicPr>
            <a:picLocks noChangeAspect="1" noChangeArrowheads="1"/>
          </p:cNvPicPr>
          <p:nvPr/>
        </p:nvPicPr>
        <p:blipFill rotWithShape="1">
          <a:blip r:embed="rId2">
            <a:extLst>
              <a:ext uri="{28A0092B-C50C-407E-A947-70E740481C1C}">
                <a14:useLocalDpi xmlns:a14="http://schemas.microsoft.com/office/drawing/2010/main" val="0"/>
              </a:ext>
            </a:extLst>
          </a:blip>
          <a:srcRect l="7765" t="5598" r="3657" b="7855"/>
          <a:stretch/>
        </p:blipFill>
        <p:spPr bwMode="auto">
          <a:xfrm>
            <a:off x="253691" y="642939"/>
            <a:ext cx="3889686" cy="380047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57250" y="365125"/>
            <a:ext cx="10672762" cy="1325563"/>
          </a:xfrm>
        </p:spPr>
        <p:txBody>
          <a:bodyPr>
            <a:normAutofit/>
          </a:bodyPr>
          <a:lstStyle/>
          <a:p>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Наша Солнечная система имеет хвост</a:t>
            </a:r>
            <a:b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42"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5166"/>
            <a:ext cx="5906034" cy="39341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06034" y="1314450"/>
            <a:ext cx="5866866" cy="5324535"/>
          </a:xfrm>
          <a:prstGeom prst="rect">
            <a:avLst/>
          </a:prstGeom>
        </p:spPr>
        <p:txBody>
          <a:bodyPr wrap="square">
            <a:spAutoFit/>
          </a:bodyPr>
          <a:lstStyle/>
          <a:p>
            <a:pPr algn="ctr"/>
            <a:r>
              <a:rPr lang="ru-RU" sz="2000" b="1" i="1" dirty="0" smtClean="0">
                <a:solidFill>
                  <a:srgbClr val="000000"/>
                </a:solidFill>
                <a:effectLst/>
                <a:latin typeface="Times New Roman" panose="02020603050405020304" pitchFamily="18" charset="0"/>
                <a:cs typeface="Times New Roman" panose="02020603050405020304" pitchFamily="18" charset="0"/>
              </a:rPr>
              <a:t>Месяц назад одна из миссий НАСА выявила наличие у Солнечной системы хвоста, по форме напоминающего четырёхлистный клевер.</a:t>
            </a:r>
          </a:p>
          <a:p>
            <a:pPr algn="ctr"/>
            <a:r>
              <a:rPr lang="ru-RU" sz="2000" b="1" i="1" dirty="0" smtClean="0">
                <a:solidFill>
                  <a:srgbClr val="000000"/>
                </a:solidFill>
                <a:effectLst/>
                <a:latin typeface="Times New Roman" panose="02020603050405020304" pitchFamily="18" charset="0"/>
                <a:cs typeface="Times New Roman" panose="02020603050405020304" pitchFamily="18" charset="0"/>
              </a:rPr>
              <a:t>Хвост, получивший название </a:t>
            </a:r>
            <a:r>
              <a:rPr lang="ru-RU" sz="2000" b="1" i="1" dirty="0" err="1" smtClean="0">
                <a:solidFill>
                  <a:srgbClr val="000000"/>
                </a:solidFill>
                <a:effectLst/>
                <a:latin typeface="Times New Roman" panose="02020603050405020304" pitchFamily="18" charset="0"/>
                <a:cs typeface="Times New Roman" panose="02020603050405020304" pitchFamily="18" charset="0"/>
              </a:rPr>
              <a:t>гелиотейл</a:t>
            </a:r>
            <a:r>
              <a:rPr lang="ru-RU" sz="2000" b="1" i="1" dirty="0" smtClean="0">
                <a:solidFill>
                  <a:srgbClr val="000000"/>
                </a:solidFill>
                <a:effectLst/>
                <a:latin typeface="Times New Roman" panose="02020603050405020304" pitchFamily="18" charset="0"/>
                <a:cs typeface="Times New Roman" panose="02020603050405020304" pitchFamily="18" charset="0"/>
              </a:rPr>
              <a:t>, состоит из нейтральных частиц, которые невозможно увидеть с помощью традиционных средств. Таким образом, для получения правильного изображения частиц были необходимы специальные инструменты. Учёным пришлось сделать несколько отдельных изображений, а потом соединить их вместе, чтобы получить цельную картину.</a:t>
            </a:r>
          </a:p>
          <a:p>
            <a:pPr algn="ctr"/>
            <a:r>
              <a:rPr lang="ru-RU" sz="2000" b="1" i="1" dirty="0" err="1" smtClean="0">
                <a:solidFill>
                  <a:srgbClr val="000000"/>
                </a:solidFill>
                <a:effectLst/>
                <a:latin typeface="Times New Roman" panose="02020603050405020304" pitchFamily="18" charset="0"/>
                <a:cs typeface="Times New Roman" panose="02020603050405020304" pitchFamily="18" charset="0"/>
              </a:rPr>
              <a:t>Гелиотейл</a:t>
            </a:r>
            <a:r>
              <a:rPr lang="ru-RU" sz="2000" b="1" i="1" dirty="0" smtClean="0">
                <a:solidFill>
                  <a:srgbClr val="000000"/>
                </a:solidFill>
                <a:effectLst/>
                <a:latin typeface="Times New Roman" panose="02020603050405020304" pitchFamily="18" charset="0"/>
                <a:cs typeface="Times New Roman" panose="02020603050405020304" pitchFamily="18" charset="0"/>
              </a:rPr>
              <a:t> простирается более чем на 13 млрд км за пределами самой дальней планеты, а благодаря сильным ветрам частицы путешествуют за пределы Солнечной системы во всех направлениях со скоростью 1,6 млн км/ч.</a:t>
            </a:r>
            <a:endParaRPr lang="ru-RU" sz="2000" b="1"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85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500" y="365125"/>
            <a:ext cx="11172824" cy="1325563"/>
          </a:xfrm>
        </p:spPr>
        <p:txBody>
          <a:bodyPr>
            <a:normAutofit/>
          </a:bodyPr>
          <a:lstStyle/>
          <a:p>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Магнитное поле Солнца слегка меняется</a:t>
            </a:r>
            <a:b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443662" y="1385888"/>
            <a:ext cx="4829175" cy="5324535"/>
          </a:xfrm>
          <a:prstGeom prst="rect">
            <a:avLst/>
          </a:prstGeom>
        </p:spPr>
        <p:txBody>
          <a:bodyPr wrap="square">
            <a:spAutoFit/>
          </a:bodyPr>
          <a:lstStyle/>
          <a:p>
            <a:pPr algn="ctr"/>
            <a:r>
              <a:rPr lang="ru-RU" sz="2000" b="1" i="1" dirty="0" smtClean="0">
                <a:solidFill>
                  <a:srgbClr val="000000"/>
                </a:solidFill>
                <a:effectLst/>
                <a:latin typeface="Times New Roman" panose="02020603050405020304" pitchFamily="18" charset="0"/>
                <a:cs typeface="Times New Roman" panose="02020603050405020304" pitchFamily="18" charset="0"/>
              </a:rPr>
              <a:t>На самом деле Солнце довольно предсказуемо: оно следует непрерывному одиннадцатилетнему циклу, в определённые моменты которого Солнце находится на пике активности, прежде чем активность снижается снова, и тогда Солнце меняет свою полярность.</a:t>
            </a:r>
          </a:p>
          <a:p>
            <a:pPr algn="ctr"/>
            <a:r>
              <a:rPr lang="ru-RU" sz="2000" b="1" i="1" dirty="0" smtClean="0">
                <a:solidFill>
                  <a:srgbClr val="000000"/>
                </a:solidFill>
                <a:effectLst/>
                <a:latin typeface="Times New Roman" panose="02020603050405020304" pitchFamily="18" charset="0"/>
                <a:cs typeface="Times New Roman" panose="02020603050405020304" pitchFamily="18" charset="0"/>
              </a:rPr>
              <a:t>По данным НАСА, все признаки указывают, что это событие произойдёт уже очень скоро, может быть, в ближайшие несколько месяцев — на Северном полюсе изменения уже начались.</a:t>
            </a:r>
          </a:p>
          <a:p>
            <a:pPr algn="ctr"/>
            <a:r>
              <a:rPr lang="ru-RU" sz="2000" b="1" i="1" dirty="0" smtClean="0">
                <a:solidFill>
                  <a:srgbClr val="000000"/>
                </a:solidFill>
                <a:effectLst/>
                <a:latin typeface="Times New Roman" panose="02020603050405020304" pitchFamily="18" charset="0"/>
                <a:cs typeface="Times New Roman" panose="02020603050405020304" pitchFamily="18" charset="0"/>
              </a:rPr>
              <a:t>Разумеется, не стоит ожидать огненного дождя на небе — просто увеличится солнечная активность.</a:t>
            </a:r>
            <a:endParaRPr lang="ru-RU" sz="2000" b="1" i="1" dirty="0">
              <a:solidFill>
                <a:srgbClr val="000000"/>
              </a:solidFill>
              <a:effectLst/>
              <a:latin typeface="Times New Roman" panose="02020603050405020304" pitchFamily="18" charset="0"/>
              <a:cs typeface="Times New Roman" panose="02020603050405020304" pitchFamily="18" charset="0"/>
            </a:endParaRPr>
          </a:p>
        </p:txBody>
      </p:sp>
      <p:pic>
        <p:nvPicPr>
          <p:cNvPr id="11266"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6" y="2062163"/>
            <a:ext cx="6427236" cy="361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5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71688" y="365125"/>
            <a:ext cx="9786936" cy="1325563"/>
          </a:xfrm>
        </p:spPr>
        <p:txBody>
          <a:bodyPr/>
          <a:lstStyle/>
          <a:p>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Мы окружены чёрными дырами</a:t>
            </a:r>
            <a:b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290"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560512"/>
            <a:ext cx="5905500" cy="44291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357938" y="1314451"/>
            <a:ext cx="5157787" cy="5324535"/>
          </a:xfrm>
          <a:prstGeom prst="rect">
            <a:avLst/>
          </a:prstGeom>
        </p:spPr>
        <p:txBody>
          <a:bodyPr wrap="square">
            <a:spAutoFit/>
          </a:bodyPr>
          <a:lstStyle/>
          <a:p>
            <a:pPr algn="ct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Чёрные дыры бывают нескольких видов. Во-первых, есть чёрные дыры звёздной массы — наиболее распространённый тип, образующийся при разрушении массивной звезды. Это происходит, когда звезда уже не имеет необходимого водорода для ядерного синтеза, что приводит к сгоранию гелия. Из-за этого звезда становится нестабильной, что ведёт к одному из двух сценариев: сжатию в нейтронную звезду или коллапсу в чёрную дыру.</a:t>
            </a:r>
            <a:r>
              <a:rPr lang="ru-RU"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конце концов, многие из этих черных дыр сливаются, образуя сверхмассивные чёрные дыры, и наша Галактика, как и миллионы других, вращается по орбите вокруг центральной сверхмассивной черной дыры.</a:t>
            </a:r>
            <a:endParaRPr lang="ru-RU"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42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056"/>
            <a:ext cx="5905500" cy="59055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43600" y="0"/>
            <a:ext cx="5886450" cy="6740307"/>
          </a:xfrm>
          <a:prstGeom prst="rect">
            <a:avLst/>
          </a:prstGeom>
        </p:spPr>
        <p:txBody>
          <a:bodyPr wrap="square">
            <a:spAutoFit/>
          </a:bodyPr>
          <a:lstStyle/>
          <a:p>
            <a:pPr algn="ct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Млечный Путь</a:t>
            </a:r>
          </a:p>
          <a:p>
            <a:pPr algn="ct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Другой тип чёрных дыр, называемых </a:t>
            </a:r>
            <a:r>
              <a:rPr lang="ru-RU" sz="24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планковскими</a:t>
            </a: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чёрными дырами, может бомбардировать Землю постоянно. Эти крошечные </a:t>
            </a:r>
            <a:r>
              <a:rPr lang="ru-RU" sz="24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атомоподобные</a:t>
            </a: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образования теоретически можно получить при столкновении в ускорителе частиц, когда пучки протонов сталкиваются на </a:t>
            </a:r>
            <a:r>
              <a:rPr lang="ru-RU" sz="24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околосветовой</a:t>
            </a: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скорости.</a:t>
            </a:r>
          </a:p>
          <a:p>
            <a:pPr algn="ct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Повода для беспокойства нет. В большинстве случаев </a:t>
            </a:r>
            <a:r>
              <a:rPr lang="ru-RU" sz="24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планковские</a:t>
            </a: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чёрные дыры немедленно дезинтегрируются, не нанося каких-либо повреждений. Такой чёрной дыре для того, чтобы поглотить хотя бы один атом материи, необходимо значительно больше времени, чем существует наша Вселенная, не говоря уже об объекте такой массы, как Земля.</a:t>
            </a:r>
            <a:endParaRPr lang="ru-RU" sz="24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48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625" y="365125"/>
            <a:ext cx="11763375" cy="1325563"/>
          </a:xfrm>
        </p:spPr>
        <p:txBody>
          <a:bodyPr>
            <a:normAutofit fontScale="90000"/>
          </a:bodyPr>
          <a:lstStyle/>
          <a:p>
            <a:pPr algn="ctr"/>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Магнитосфера Юпитера могла бы поглотить Солнце</a:t>
            </a:r>
            <a:b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338"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6"/>
            <a:ext cx="5905500"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86488" y="1285876"/>
            <a:ext cx="5286375" cy="1631216"/>
          </a:xfrm>
          <a:prstGeom prst="rect">
            <a:avLst/>
          </a:prstGeom>
        </p:spPr>
        <p:txBody>
          <a:bodyPr wrap="square">
            <a:spAutoFit/>
          </a:bodyPr>
          <a:lstStyle/>
          <a:p>
            <a:r>
              <a:rPr lang="ru-RU" sz="2000" b="1" i="1" dirty="0" smtClean="0">
                <a:solidFill>
                  <a:srgbClr val="000000"/>
                </a:solidFill>
                <a:effectLst/>
                <a:latin typeface="Times New Roman" panose="02020603050405020304" pitchFamily="18" charset="0"/>
                <a:cs typeface="Times New Roman" panose="02020603050405020304" pitchFamily="18" charset="0"/>
              </a:rPr>
              <a:t>Магнитосфера Юпитера — мощнейшая и крупнейшая магнитосфера в Солнечной системе, она даже сильнее, чем у Солнца, и могла бы с лёгкостью поглотить Солнце вместе с его видимой короной.</a:t>
            </a:r>
            <a:endParaRPr lang="ru-RU" sz="2000" b="1" i="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86488" y="3157538"/>
            <a:ext cx="5543550" cy="3170099"/>
          </a:xfrm>
          <a:prstGeom prst="rect">
            <a:avLst/>
          </a:prstGeom>
        </p:spPr>
        <p:txBody>
          <a:bodyPr wrap="square">
            <a:spAutoFit/>
          </a:bodyPr>
          <a:lstStyle/>
          <a:p>
            <a:pPr algn="ctr"/>
            <a:r>
              <a:rPr lang="ru-RU" sz="2000" b="1" i="1" dirty="0" smtClean="0">
                <a:solidFill>
                  <a:srgbClr val="000000"/>
                </a:solidFill>
                <a:effectLst/>
                <a:latin typeface="Times New Roman" panose="02020603050405020304" pitchFamily="18" charset="0"/>
                <a:cs typeface="Times New Roman" panose="02020603050405020304" pitchFamily="18" charset="0"/>
              </a:rPr>
              <a:t>Чтобы сделать картину немного более понятной (поскольку размеры Солнца и Юпитера всё же сложно сопоставить), заметим следующее: если бы мы могли увидеть магнитосферу Юпитера отсюда, с Земли, она бы казалась больше, чем полная луна в нашем небе. Кроме того, в некоторых областях магнитосферы Юпитера температура выше, чем на поверхности Солнца</a:t>
            </a:r>
            <a:r>
              <a:rPr lang="ru-RU" b="0" i="0" dirty="0" smtClean="0">
                <a:solidFill>
                  <a:srgbClr val="000000"/>
                </a:solidFill>
                <a:effectLst/>
                <a:latin typeface="arial" panose="020B0604020202020204" pitchFamily="34" charset="0"/>
              </a:rPr>
              <a:t>.</a:t>
            </a:r>
            <a:endParaRPr lang="ru-RU" dirty="0"/>
          </a:p>
        </p:txBody>
      </p:sp>
    </p:spTree>
    <p:extLst>
      <p:ext uri="{BB962C8B-B14F-4D97-AF65-F5344CB8AC3E}">
        <p14:creationId xmlns:p14="http://schemas.microsoft.com/office/powerpoint/2010/main" val="210502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
            <a:ext cx="10515600" cy="1690688"/>
          </a:xfrm>
        </p:spPr>
        <p:txBody>
          <a:bodyPr/>
          <a:lstStyle/>
          <a:p>
            <a:pPr algn="ctr"/>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На газовых гигантах могут существовать странные формы жизни</a:t>
            </a:r>
          </a:p>
        </p:txBody>
      </p:sp>
      <p:pic>
        <p:nvPicPr>
          <p:cNvPr id="15362"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51" y="1985962"/>
            <a:ext cx="4966349"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800724" y="1690690"/>
            <a:ext cx="5472114" cy="3693319"/>
          </a:xfrm>
          <a:prstGeom prst="rect">
            <a:avLst/>
          </a:prstGeom>
        </p:spPr>
        <p:txBody>
          <a:bodyPr wrap="square">
            <a:spAutoFit/>
          </a:bodyPr>
          <a:lstStyle/>
          <a:p>
            <a:r>
              <a:rPr lang="ru-RU" b="0" i="1" dirty="0" smtClean="0">
                <a:solidFill>
                  <a:srgbClr val="000000"/>
                </a:solidFill>
                <a:effectLst/>
                <a:latin typeface="arial" panose="020B0604020202020204" pitchFamily="34" charset="0"/>
              </a:rPr>
              <a:t>Сатурн</a:t>
            </a:r>
            <a:endParaRPr lang="ru-RU" b="0" i="0" dirty="0" smtClean="0">
              <a:solidFill>
                <a:srgbClr val="000000"/>
              </a:solidFill>
              <a:effectLst/>
              <a:latin typeface="arial" panose="020B0604020202020204" pitchFamily="34" charset="0"/>
            </a:endParaRPr>
          </a:p>
          <a:p>
            <a:r>
              <a:rPr lang="ru-RU" b="0" i="0" dirty="0" smtClean="0">
                <a:solidFill>
                  <a:srgbClr val="000000"/>
                </a:solidFill>
                <a:effectLst/>
                <a:latin typeface="arial" panose="020B0604020202020204" pitchFamily="34" charset="0"/>
              </a:rPr>
              <a:t>Жизнь может зародиться в самых невероятных условиях. В частности, недавно были открыты бактерии, процветающие в глубоких геотермальных отверстиях на дне океана, где температура выше точки кипения.</a:t>
            </a:r>
          </a:p>
          <a:p>
            <a:r>
              <a:rPr lang="ru-RU" b="0" i="0" dirty="0" smtClean="0">
                <a:solidFill>
                  <a:srgbClr val="000000"/>
                </a:solidFill>
                <a:effectLst/>
                <a:latin typeface="arial" panose="020B0604020202020204" pitchFamily="34" charset="0"/>
              </a:rPr>
              <a:t>Несмотря на это, Юпитер для возникновения жизни кажется местом сомнительным. По сути, это гигантское облако газа, не так ли? Жизнь, казалось бы, там зародиться просто не может, не говоря уже о том, чтобы хоть как-то развиваться.</a:t>
            </a:r>
          </a:p>
          <a:p>
            <a:r>
              <a:rPr lang="ru-RU" b="0" i="0" dirty="0" smtClean="0">
                <a:solidFill>
                  <a:srgbClr val="000000"/>
                </a:solidFill>
                <a:effectLst/>
                <a:latin typeface="arial" panose="020B0604020202020204" pitchFamily="34" charset="0"/>
              </a:rPr>
              <a:t>Возможно, это мнение ошибочно. </a:t>
            </a:r>
            <a:r>
              <a:rPr lang="ru-RU" dirty="0" smtClean="0"/>
              <a:t/>
            </a:r>
            <a:br>
              <a:rPr lang="ru-RU" dirty="0" smtClean="0"/>
            </a:br>
            <a:endParaRPr lang="ru-RU" dirty="0"/>
          </a:p>
        </p:txBody>
      </p:sp>
    </p:spTree>
    <p:extLst>
      <p:ext uri="{BB962C8B-B14F-4D97-AF65-F5344CB8AC3E}">
        <p14:creationId xmlns:p14="http://schemas.microsoft.com/office/powerpoint/2010/main" val="359326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7225" y="171450"/>
            <a:ext cx="11072813" cy="923330"/>
          </a:xfrm>
          <a:prstGeom prst="rect">
            <a:avLst/>
          </a:prstGeom>
        </p:spPr>
        <p:txBody>
          <a:bodyPr wrap="square">
            <a:spAutoFit/>
          </a:bodyPr>
          <a:lstStyle/>
          <a:p>
            <a:r>
              <a:rPr lang="ru-RU" b="1" i="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Эксперимент, проведённый в начале 1950-х годов и известный как эксперимент Миллера — </a:t>
            </a:r>
            <a:r>
              <a:rPr lang="ru-RU" b="1" i="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Юри</a:t>
            </a:r>
            <a:r>
              <a:rPr lang="ru-RU" b="1" i="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показал, что мы можем создать органические соединения, являющиеся первым шагов для возникновения жизни, посредством молний и правильных химических соединений</a:t>
            </a:r>
            <a:r>
              <a:rPr lang="ru-RU" b="0" i="0" dirty="0" smtClean="0">
                <a:solidFill>
                  <a:srgbClr val="000000"/>
                </a:solidFill>
                <a:effectLst/>
                <a:latin typeface="arial" panose="020B0604020202020204" pitchFamily="34" charset="0"/>
              </a:rPr>
              <a:t>.</a:t>
            </a:r>
          </a:p>
        </p:txBody>
      </p:sp>
      <p:pic>
        <p:nvPicPr>
          <p:cNvPr id="16386"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44" y="2109192"/>
            <a:ext cx="4533182" cy="30343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75225" y="1094780"/>
            <a:ext cx="7054850" cy="5632311"/>
          </a:xfrm>
          <a:prstGeom prst="rect">
            <a:avLst/>
          </a:prstGeom>
        </p:spPr>
        <p:txBody>
          <a:bodyPr wrap="square">
            <a:spAutoFit/>
          </a:bodyPr>
          <a:lstStyle/>
          <a:p>
            <a:pPr algn="ct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Эксперимент Миллера — </a:t>
            </a:r>
            <a:r>
              <a:rPr lang="ru-RU" sz="20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Юри</a:t>
            </a:r>
            <a:endPar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Учитывая эту информацию и тот факт, что Юпитер соответствует ряду требований, таких как наличие воды (на Юпитере, возможно, находится крупнейший океан жидкой воды в нашей Солнечной системе), метана, молекулярного водорода и аммиака, вполне возможно, что газовый гигант может быть колыбелью жизни.</a:t>
            </a:r>
          </a:p>
          <a:p>
            <a:pPr algn="ct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 не менее, на Юпитере атмосферное давление выше, чем на любой другой планете в Солнечной системе. Также на Юпитере дуют сильные ветры, которые гипотетически могли бы способствовать распространению соответствующих соединений. Это говорит о том, что жизни для возникновения в таких условиях потребуется немалое время, но многие полагают, что определенные формы жизни на основе аммиака могут процветать в облаках в верхних слоях атмосферы, где температура и давление способствуют подержанию воды в жидком состоянии.</a:t>
            </a:r>
            <a:endParaRPr lang="ru-RU" sz="20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02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8699" y="642938"/>
            <a:ext cx="9358313" cy="1323439"/>
          </a:xfrm>
          <a:prstGeom prst="rect">
            <a:avLst/>
          </a:prstGeom>
        </p:spPr>
        <p:txBody>
          <a:bodyPr wrap="square">
            <a:spAutoFit/>
          </a:bodyPr>
          <a:lstStyle/>
          <a:p>
            <a:pPr algn="ct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Один из сторонников этой идеи Карл Саган считает, что в атмосфере Юпитера могут существовать различные формы жизни: охотники, </a:t>
            </a:r>
            <a:r>
              <a:rPr lang="ru-RU" sz="20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падальщики</a:t>
            </a:r>
            <a:r>
              <a:rPr lang="ru-RU" sz="20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«жертвы» — все они могут играть свою роль в гипотетической пищевой цепи Юпитера.</a:t>
            </a:r>
            <a:endParaRPr lang="ru-RU"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410"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99" y="2154729"/>
            <a:ext cx="2816225" cy="404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5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1475" y="1328738"/>
            <a:ext cx="11615738" cy="923330"/>
          </a:xfrm>
          <a:prstGeom prst="rect">
            <a:avLst/>
          </a:prstGeom>
        </p:spPr>
        <p:txBody>
          <a:bodyPr wrap="square">
            <a:spAutoFit/>
          </a:bodyPr>
          <a:lstStyle/>
          <a:p>
            <a:r>
              <a:rPr lang="en-US" b="1" dirty="0">
                <a:latin typeface="Tahoma" panose="020B0604030504040204" pitchFamily="34" charset="0"/>
              </a:rPr>
              <a:t>C</a:t>
            </a:r>
            <a:r>
              <a:rPr lang="ru-RU" b="1" dirty="0" err="1">
                <a:latin typeface="Tahoma" panose="020B0604030504040204" pitchFamily="34" charset="0"/>
              </a:rPr>
              <a:t>сылка</a:t>
            </a:r>
            <a:r>
              <a:rPr lang="ru-RU" b="1" dirty="0">
                <a:latin typeface="Tahoma" panose="020B0604030504040204" pitchFamily="34" charset="0"/>
              </a:rPr>
              <a:t> оригинала</a:t>
            </a:r>
            <a:r>
              <a:rPr lang="ru-RU" b="1" dirty="0" smtClean="0">
                <a:latin typeface="Tahoma" panose="020B0604030504040204" pitchFamily="34" charset="0"/>
              </a:rPr>
              <a:t>:</a:t>
            </a:r>
          </a:p>
          <a:p>
            <a:endParaRPr lang="ru-RU" b="1" dirty="0">
              <a:solidFill>
                <a:srgbClr val="999999"/>
              </a:solidFill>
              <a:latin typeface="Tahoma" panose="020B0604030504040204" pitchFamily="34" charset="0"/>
            </a:endParaRPr>
          </a:p>
          <a:p>
            <a:r>
              <a:rPr lang="ru-RU" dirty="0">
                <a:solidFill>
                  <a:srgbClr val="999999"/>
                </a:solidFill>
                <a:latin typeface="Tahoma" panose="020B0604030504040204" pitchFamily="34" charset="0"/>
              </a:rPr>
              <a:t> </a:t>
            </a:r>
            <a:r>
              <a:rPr lang="en-US" u="sng" dirty="0">
                <a:solidFill>
                  <a:srgbClr val="999999"/>
                </a:solidFill>
                <a:latin typeface="Tahoma" panose="020B0604030504040204" pitchFamily="34" charset="0"/>
                <a:hlinkClick r:id="rId2"/>
              </a:rPr>
              <a:t>http://www.fresher.ru/2013/09/18/10-faktov-o-solnechnoj-sisteme-kotorye-vy-dolzhny-znat/</a:t>
            </a:r>
            <a:endParaRPr lang="ru-RU" dirty="0"/>
          </a:p>
        </p:txBody>
      </p:sp>
    </p:spTree>
    <p:extLst>
      <p:ext uri="{BB962C8B-B14F-4D97-AF65-F5344CB8AC3E}">
        <p14:creationId xmlns:p14="http://schemas.microsoft.com/office/powerpoint/2010/main" val="222642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63774" y="1"/>
            <a:ext cx="10251826" cy="1690688"/>
          </a:xfrm>
        </p:spPr>
        <p:txBody>
          <a:bodyPr/>
          <a:lstStyle/>
          <a:p>
            <a:pPr algn="ct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ru-RU"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Поверхность Марса</a:t>
            </a: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4529691"/>
            <a:ext cx="4286250" cy="2328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фактов о Солнечной системе, которые вы должны зн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75" y="1391420"/>
            <a:ext cx="4136775" cy="32693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57764" y="1243013"/>
            <a:ext cx="6958012" cy="6001643"/>
          </a:xfrm>
          <a:prstGeom prst="rect">
            <a:avLst/>
          </a:prstGeom>
        </p:spPr>
        <p:txBody>
          <a:bodyPr wrap="square">
            <a:spAutoFit/>
          </a:bodyPr>
          <a:lstStyle/>
          <a:p>
            <a:r>
              <a:rPr lang="ru-RU" sz="2400" b="1" i="1" dirty="0" smtClean="0">
                <a:solidFill>
                  <a:srgbClr val="0070C0"/>
                </a:solidFill>
                <a:effectLst>
                  <a:outerShdw blurRad="38100" dist="38100" dir="2700000" algn="tl">
                    <a:srgbClr val="000000">
                      <a:alpha val="43137"/>
                    </a:srgbClr>
                  </a:outerShdw>
                </a:effectLst>
                <a:latin typeface="arial" panose="020B0604020202020204" pitchFamily="34" charset="0"/>
              </a:rPr>
              <a:t>Марс сильно недооценён: современные астрономы обсуждают возможность того, что Марс мог когда-то быть домом для древних форм бактерий или океанов жидкой воды. Совсем недавно стало известно, что многие виды первых появившихся на Земле микробов возникли на Марсе и лишь потом попали на Землю с помощью астероидов.</a:t>
            </a:r>
          </a:p>
          <a:p>
            <a:r>
              <a:rPr lang="ru-RU" sz="2400" b="1" i="1" dirty="0" smtClean="0">
                <a:solidFill>
                  <a:srgbClr val="0070C0"/>
                </a:solidFill>
                <a:effectLst>
                  <a:outerShdw blurRad="38100" dist="38100" dir="2700000" algn="tl">
                    <a:srgbClr val="000000">
                      <a:alpha val="43137"/>
                    </a:srgbClr>
                  </a:outerShdw>
                </a:effectLst>
                <a:latin typeface="arial" panose="020B0604020202020204" pitchFamily="34" charset="0"/>
              </a:rPr>
              <a:t>Красной планеты, и всё это усиливает интерес к Марсу как к планете с загадочным прошлым. В 2006-м году на орбите Марса начала работать станция «</a:t>
            </a:r>
            <a:r>
              <a:rPr lang="ru-RU" sz="2400" b="1" i="1" dirty="0" err="1" smtClean="0">
                <a:solidFill>
                  <a:srgbClr val="0070C0"/>
                </a:solidFill>
                <a:effectLst>
                  <a:outerShdw blurRad="38100" dist="38100" dir="2700000" algn="tl">
                    <a:srgbClr val="000000">
                      <a:alpha val="43137"/>
                    </a:srgbClr>
                  </a:outerShdw>
                </a:effectLst>
                <a:latin typeface="arial" panose="020B0604020202020204" pitchFamily="34" charset="0"/>
              </a:rPr>
              <a:t>Mars</a:t>
            </a:r>
            <a:r>
              <a:rPr lang="ru-RU" sz="2400" b="1" i="1" dirty="0" smtClean="0">
                <a:solidFill>
                  <a:srgbClr val="0070C0"/>
                </a:solidFill>
                <a:effectLst>
                  <a:outerShdw blurRad="38100" dist="38100" dir="2700000" algn="tl">
                    <a:srgbClr val="000000">
                      <a:alpha val="43137"/>
                    </a:srgbClr>
                  </a:outerShdw>
                </a:effectLst>
                <a:latin typeface="arial" panose="020B0604020202020204" pitchFamily="34" charset="0"/>
              </a:rPr>
              <a:t> </a:t>
            </a:r>
            <a:r>
              <a:rPr lang="ru-RU" sz="2400" b="1" i="1" dirty="0" err="1" smtClean="0">
                <a:solidFill>
                  <a:srgbClr val="0070C0"/>
                </a:solidFill>
                <a:effectLst>
                  <a:outerShdw blurRad="38100" dist="38100" dir="2700000" algn="tl">
                    <a:srgbClr val="000000">
                      <a:alpha val="43137"/>
                    </a:srgbClr>
                  </a:outerShdw>
                </a:effectLst>
                <a:latin typeface="arial" panose="020B0604020202020204" pitchFamily="34" charset="0"/>
              </a:rPr>
              <a:t>Reconnaissance</a:t>
            </a:r>
            <a:r>
              <a:rPr lang="ru-RU" sz="2400" b="1" i="1" dirty="0" smtClean="0">
                <a:solidFill>
                  <a:srgbClr val="0070C0"/>
                </a:solidFill>
                <a:effectLst>
                  <a:outerShdw blurRad="38100" dist="38100" dir="2700000" algn="tl">
                    <a:srgbClr val="000000">
                      <a:alpha val="43137"/>
                    </a:srgbClr>
                  </a:outerShdw>
                </a:effectLst>
                <a:latin typeface="arial" panose="020B0604020202020204" pitchFamily="34" charset="0"/>
              </a:rPr>
              <a:t> </a:t>
            </a:r>
            <a:r>
              <a:rPr lang="ru-RU" sz="2400" b="1" i="1" dirty="0" err="1" smtClean="0">
                <a:solidFill>
                  <a:srgbClr val="0070C0"/>
                </a:solidFill>
                <a:effectLst>
                  <a:outerShdw blurRad="38100" dist="38100" dir="2700000" algn="tl">
                    <a:srgbClr val="000000">
                      <a:alpha val="43137"/>
                    </a:srgbClr>
                  </a:outerShdw>
                </a:effectLst>
                <a:latin typeface="arial" panose="020B0604020202020204" pitchFamily="34" charset="0"/>
              </a:rPr>
              <a:t>Orbiter</a:t>
            </a:r>
            <a:r>
              <a:rPr lang="ru-RU" sz="2400" b="1" i="1" dirty="0" smtClean="0">
                <a:solidFill>
                  <a:srgbClr val="0070C0"/>
                </a:solidFill>
                <a:effectLst>
                  <a:outerShdw blurRad="38100" dist="38100" dir="2700000" algn="tl">
                    <a:srgbClr val="000000">
                      <a:alpha val="43137"/>
                    </a:srgbClr>
                  </a:outerShdw>
                </a:effectLst>
                <a:latin typeface="arial" panose="020B0604020202020204" pitchFamily="34" charset="0"/>
              </a:rPr>
              <a:t>», и её камера сделала невероятные снимки многих регионов планеты.</a:t>
            </a:r>
            <a:endParaRPr lang="ru-RU" sz="2400" b="1" i="1" dirty="0">
              <a:solidFill>
                <a:srgbClr val="0070C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349960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42926"/>
            <a:ext cx="6400800" cy="48006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072313" y="214314"/>
            <a:ext cx="4643437" cy="6673943"/>
          </a:xfrm>
          <a:prstGeom prst="rect">
            <a:avLst/>
          </a:prstGeom>
        </p:spPr>
        <p:txBody>
          <a:bodyPr wrap="square">
            <a:spAutoFit/>
          </a:bodyPr>
          <a:lstStyle/>
          <a:p>
            <a:pPr algn="ctr">
              <a:lnSpc>
                <a:spcPct val="150000"/>
              </a:lnSpc>
            </a:pPr>
            <a:r>
              <a:rPr lang="ru-RU" sz="2400" b="1" i="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снимке видны «дорожки», оставленные огромными пылевыми дьяволами — марсианским эквивалентом торнадо. Они сдувают верхний слой почвы, состоящий в основном из оксида железа (вещества, как раз ответственного за красный оттенок почвы), открывая взгляду тёмно-серые слои базальта.</a:t>
            </a:r>
            <a:endParaRPr lang="ru-RU" sz="24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86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837481" y="-642937"/>
            <a:ext cx="14353082" cy="3326176"/>
          </a:xfrm>
        </p:spPr>
        <p:txBody>
          <a:bodyPr/>
          <a:lstStyle/>
          <a:p>
            <a:pPr algn="ctr"/>
            <a:r>
              <a:rPr lang="ru-RU"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Недостающая планета</a:t>
            </a: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98" y="1918960"/>
            <a:ext cx="6207278" cy="448525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655633" y="314793"/>
            <a:ext cx="5131555" cy="10802957"/>
          </a:xfrm>
          <a:prstGeom prst="rect">
            <a:avLst/>
          </a:prstGeom>
        </p:spPr>
        <p:txBody>
          <a:bodyPr wrap="square">
            <a:spAutoFit/>
          </a:bodyPr>
          <a:lstStyle/>
          <a:p>
            <a:pPr algn="ct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Астрономы давно заметили расхождения в орбитах внешних газовых гигантов, которые, в частности, противоречат большинству наших моделей, изображающих первые годы после образования Солнечной системы. Есть гипотеза, что ранее в Солнечной системе была ещё одна планета массой в несколько десятков земных.</a:t>
            </a:r>
          </a:p>
          <a:p>
            <a:pPr algn="ctr"/>
            <a:r>
              <a:rPr lang="ru-RU" sz="24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Гипотетическую планету, иногда называемую Тихо, скорее всего, выбросило из Солнечной системы миллиарды лет назад в межзвёздное пространство, где она обречена носиться между системами до конца времён.</a:t>
            </a:r>
          </a:p>
          <a:p>
            <a:r>
              <a:rPr lang="ru-RU" sz="2400" b="1" i="1" dirty="0" smtClean="0">
                <a:solidFill>
                  <a:srgbClr val="000000"/>
                </a:solidFill>
                <a:effectLst/>
                <a:latin typeface="Times New Roman" panose="02020603050405020304" pitchFamily="18" charset="0"/>
                <a:cs typeface="Times New Roman" panose="02020603050405020304" pitchFamily="18" charset="0"/>
              </a:rPr>
              <a:t>Эта планета могла быть расположена в миллиардах километров за орбитой Плутона в регионе, крайне слабо освещаемом Солнцем. Её орбита была эллиптической, и, чтобы совершить один оборот вокруг Солнца, ей требовались миллионы лет. Все вместе эти факторы объясняют, почему такую планету невозможно было бы обнаружить.</a:t>
            </a:r>
            <a:endParaRPr lang="ru-RU" sz="2400" b="1" i="1"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92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371474" y="1"/>
            <a:ext cx="10915651" cy="1690688"/>
          </a:xfrm>
        </p:spPr>
        <p:txBody>
          <a:bodyPr/>
          <a:lstStyle/>
          <a:p>
            <a:r>
              <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Алмазный дождь на Нептуне и Уране</a:t>
            </a:r>
          </a:p>
        </p:txBody>
      </p:sp>
      <p:pic>
        <p:nvPicPr>
          <p:cNvPr id="4098" name="Picture 2" descr="10 фактов о Солнечной системе, которые вы должны знать"/>
          <p:cNvPicPr>
            <a:picLocks noChangeAspect="1" noChangeArrowheads="1"/>
          </p:cNvPicPr>
          <p:nvPr/>
        </p:nvPicPr>
        <p:blipFill rotWithShape="1">
          <a:blip r:embed="rId2">
            <a:extLst>
              <a:ext uri="{28A0092B-C50C-407E-A947-70E740481C1C}">
                <a14:useLocalDpi xmlns:a14="http://schemas.microsoft.com/office/drawing/2010/main" val="0"/>
              </a:ext>
            </a:extLst>
          </a:blip>
          <a:srcRect l="8226" t="5726" r="5645" b="6451"/>
          <a:stretch/>
        </p:blipFill>
        <p:spPr bwMode="auto">
          <a:xfrm>
            <a:off x="600076" y="1471613"/>
            <a:ext cx="5086350" cy="5186362"/>
          </a:xfrm>
          <a:prstGeom prst="ellipse">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229351" y="1471613"/>
            <a:ext cx="5414962" cy="5632311"/>
          </a:xfrm>
          <a:prstGeom prst="rect">
            <a:avLst/>
          </a:prstGeom>
        </p:spPr>
        <p:txBody>
          <a:bodyPr wrap="square">
            <a:spAutoFit/>
          </a:bodyPr>
          <a:lstStyle/>
          <a:p>
            <a:pPr algn="ctr">
              <a:lnSpc>
                <a:spcPct val="150000"/>
              </a:lnSpc>
            </a:pPr>
            <a:r>
              <a:rPr lang="ru-RU" sz="2400" b="1" i="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Нептун</a:t>
            </a:r>
          </a:p>
          <a:p>
            <a:pPr algn="ctr">
              <a:lnSpc>
                <a:spcPct val="150000"/>
              </a:lnSpc>
            </a:pPr>
            <a:r>
              <a:rPr lang="ru-RU" sz="2400" b="1" i="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Кроме тайны, окутывающей странные орбиты этих планет, есть и другая: они обе имеют магнитные полюса, на целых 60° смещённые в сторону от их геологических полюсов. Одним из объяснений этого служит то, что когда-то планеты столкнулись или поглотили другую неизвестную планету.</a:t>
            </a:r>
            <a:endParaRPr lang="ru-RU" sz="24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895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 фактов о Солнечной системе, которые вы должны знать"/>
          <p:cNvPicPr>
            <a:picLocks noChangeAspect="1" noChangeArrowheads="1"/>
          </p:cNvPicPr>
          <p:nvPr/>
        </p:nvPicPr>
        <p:blipFill rotWithShape="1">
          <a:blip r:embed="rId2">
            <a:extLst>
              <a:ext uri="{28A0092B-C50C-407E-A947-70E740481C1C}">
                <a14:useLocalDpi xmlns:a14="http://schemas.microsoft.com/office/drawing/2010/main" val="0"/>
              </a:ext>
            </a:extLst>
          </a:blip>
          <a:srcRect l="10160" t="10799" r="10335" b="11086"/>
          <a:stretch/>
        </p:blipFill>
        <p:spPr bwMode="auto">
          <a:xfrm>
            <a:off x="128588" y="657225"/>
            <a:ext cx="5715000" cy="5614988"/>
          </a:xfrm>
          <a:prstGeom prst="ellipse">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86463" y="-185738"/>
            <a:ext cx="5743575" cy="6186309"/>
          </a:xfrm>
          <a:prstGeom prst="rect">
            <a:avLst/>
          </a:prstGeom>
        </p:spPr>
        <p:txBody>
          <a:bodyPr wrap="square">
            <a:spAutoFit/>
          </a:bodyPr>
          <a:lstStyle/>
          <a:p>
            <a:pPr algn="ctr">
              <a:lnSpc>
                <a:spcPct val="150000"/>
              </a:lnSpc>
            </a:pPr>
            <a:r>
              <a:rPr lang="ru-RU"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Уран</a:t>
            </a:r>
          </a:p>
          <a:p>
            <a:pPr algn="ctr">
              <a:lnSpc>
                <a:spcPct val="150000"/>
              </a:lnSpc>
            </a:pPr>
            <a:r>
              <a:rPr lang="ru-RU" sz="24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Основываясь на информации о странном наклоне Урана и Нептуна, а также большой концентрации углерода в их атмосферах, астрономы считают, что на Нептуне и Уране есть огромные океаны из жидкого углерода с дрейфующими по волнам твёрдыми алмазными айсбергами. Также на этих планетах могут идти дожди из крохотных кусочков алмазов.</a:t>
            </a:r>
            <a:endParaRPr lang="ru-RU" sz="24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919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57250" y="207962"/>
            <a:ext cx="10515600" cy="1325563"/>
          </a:xfrm>
        </p:spPr>
        <p:txBody>
          <a:bodyPr>
            <a:normAutofit fontScale="90000"/>
          </a:bodyPr>
          <a:lstStyle/>
          <a:p>
            <a:r>
              <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Земля окутана ореолом тёмной материи</a:t>
            </a:r>
            <a:br>
              <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descr="10 фактов о Солнечной системе, которые вы должны зн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67" y="1157288"/>
            <a:ext cx="6487582" cy="48656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00849" y="1157288"/>
            <a:ext cx="5172075" cy="5324535"/>
          </a:xfrm>
          <a:prstGeom prst="rect">
            <a:avLst/>
          </a:prstGeom>
        </p:spPr>
        <p:txBody>
          <a:bodyPr wrap="square">
            <a:spAutoFit/>
          </a:bodyPr>
          <a:lstStyle/>
          <a:p>
            <a:pPr algn="ctr"/>
            <a:r>
              <a:rPr lang="ru-RU" sz="2000" b="1" i="1" dirty="0" smtClean="0">
                <a:effectLst/>
                <a:latin typeface="Times New Roman" panose="02020603050405020304" pitchFamily="18" charset="0"/>
                <a:cs typeface="Times New Roman" panose="02020603050405020304" pitchFamily="18" charset="0"/>
              </a:rPr>
              <a:t>Тёмная материя — одна из самых глубоких тайн современной космологии. Астрономы знают, что мы упускаем нечто чрезвычайно важное, необходимое для расшифровки её свойств, но известно, что тёмная материя составляет огромную часть от общей массы Вселенной.</a:t>
            </a:r>
          </a:p>
          <a:p>
            <a:pPr algn="ctr"/>
            <a:r>
              <a:rPr lang="ru-RU" sz="2000" b="1" i="1" dirty="0" smtClean="0">
                <a:effectLst/>
                <a:latin typeface="Times New Roman" panose="02020603050405020304" pitchFamily="18" charset="0"/>
                <a:cs typeface="Times New Roman" panose="02020603050405020304" pitchFamily="18" charset="0"/>
              </a:rPr>
              <a:t>Сейчас мы уже кое-что знаем о свойствах тёмной материи: в частности, она служит своеобразным якорем, удерживающим галактики и солнечные системы вместе. Таким образом, тёмная материя также играет роль во внутренней работе нашей Солнечной системы, что особенно заметно при наблюдении её воздействия на космические технологии.</a:t>
            </a:r>
            <a:endParaRPr lang="ru-RU" sz="2000" b="1"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24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43700" y="628650"/>
            <a:ext cx="4872038" cy="5632311"/>
          </a:xfrm>
          <a:prstGeom prst="rect">
            <a:avLst/>
          </a:prstGeom>
        </p:spPr>
        <p:txBody>
          <a:bodyPr wrap="square">
            <a:spAutoFit/>
          </a:bodyPr>
          <a:lstStyle/>
          <a:p>
            <a:pPr algn="ctr"/>
            <a:r>
              <a:rPr lang="ru-RU" sz="2400" b="1" i="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Явление, известное как «пролётная аномалия», доказывает, что некоторые из наших космических аппаратов и спутников необъяснимым образом меняют свои орбитальные скорости во время полёта к Земле или от Земли. Косвенно это доказывает, что Земля окутана огромным гало из тёмной материи: если бы тёмная материя была видимой в оптическом диапазоне, то гало было бы по размерам сопоставимо с Юпитером.</a:t>
            </a:r>
            <a:endParaRPr lang="ru-RU" sz="24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170" name="Picture 2" descr="Тепловое излучение объяснило треть аномалии &quot;Пионер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825430"/>
            <a:ext cx="62865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10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10515600" cy="1325563"/>
          </a:xfrm>
        </p:spPr>
        <p:txBody>
          <a:bodyPr>
            <a:normAutofit fontScale="90000"/>
          </a:bodyPr>
          <a:lstStyle/>
          <a:p>
            <a:pPr algn="ctr" fontAlgn="base"/>
            <a:r>
              <a:rPr lang="ru-RU"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На Титане вы могли бы приделать на спину крылья и полететь</a:t>
            </a:r>
            <a:br>
              <a:rPr lang="ru-RU"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196" name="Picture 4" descr="Тит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4" y="1905001"/>
            <a:ext cx="6606041" cy="48053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029450" y="1690688"/>
            <a:ext cx="4757739" cy="4401205"/>
          </a:xfrm>
          <a:prstGeom prst="rect">
            <a:avLst/>
          </a:prstGeom>
        </p:spPr>
        <p:txBody>
          <a:bodyPr wrap="square">
            <a:spAutoFit/>
          </a:bodyPr>
          <a:lstStyle/>
          <a:p>
            <a:pPr algn="ctr"/>
            <a:r>
              <a:rPr lang="ru-RU" sz="2800" b="1" i="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Титан, спутник Сатурна, — одно из красивейших мест в Солнечной системе: на нём выпадают дожди из газообразной субстанции, а на его поверхности можно увидеть большую концентрацию жидкого метана и этана</a:t>
            </a:r>
            <a:r>
              <a:rPr lang="ru-RU" b="0" i="0" dirty="0" smtClean="0">
                <a:solidFill>
                  <a:srgbClr val="000000"/>
                </a:solidFill>
                <a:effectLst/>
                <a:latin typeface="Roboto"/>
              </a:rPr>
              <a:t>.</a:t>
            </a:r>
            <a:endParaRPr lang="ru-RU" dirty="0"/>
          </a:p>
        </p:txBody>
      </p:sp>
    </p:spTree>
    <p:extLst>
      <p:ext uri="{BB962C8B-B14F-4D97-AF65-F5344CB8AC3E}">
        <p14:creationId xmlns:p14="http://schemas.microsoft.com/office/powerpoint/2010/main" val="3210074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1356</Words>
  <Application>Microsoft Office PowerPoint</Application>
  <PresentationFormat>Широкоэкранный</PresentationFormat>
  <Paragraphs>53</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Arial</vt:lpstr>
      <vt:lpstr>Calibri</vt:lpstr>
      <vt:lpstr>Calibri Light</vt:lpstr>
      <vt:lpstr>Roboto</vt:lpstr>
      <vt:lpstr>Tahoma</vt:lpstr>
      <vt:lpstr>Times New Roman</vt:lpstr>
      <vt:lpstr>Тема Office</vt:lpstr>
      <vt:lpstr>10 фактов о нашей Солнечной системе, которые вы должны знатью.</vt:lpstr>
      <vt:lpstr>1.Поверхность Марса</vt:lpstr>
      <vt:lpstr>Презентация PowerPoint</vt:lpstr>
      <vt:lpstr>2. Недостающая планета</vt:lpstr>
      <vt:lpstr>3. Алмазный дождь на Нептуне и Уране</vt:lpstr>
      <vt:lpstr>Презентация PowerPoint</vt:lpstr>
      <vt:lpstr>4. Земля окутана ореолом тёмной материи </vt:lpstr>
      <vt:lpstr>Презентация PowerPoint</vt:lpstr>
      <vt:lpstr>5. На Титане вы могли бы приделать на спину крылья и полететь </vt:lpstr>
      <vt:lpstr>Презентация PowerPoint</vt:lpstr>
      <vt:lpstr>6. Наша Солнечная система имеет хвост </vt:lpstr>
      <vt:lpstr>7. Магнитное поле Солнца слегка меняется </vt:lpstr>
      <vt:lpstr>8. Мы окружены чёрными дырами </vt:lpstr>
      <vt:lpstr>Презентация PowerPoint</vt:lpstr>
      <vt:lpstr>9. Магнитосфера Юпитера могла бы поглотить Солнце </vt:lpstr>
      <vt:lpstr>10. На газовых гигантах могут существовать странные формы жизни</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Natalia</dc:creator>
  <cp:lastModifiedBy>Natalia</cp:lastModifiedBy>
  <cp:revision>43</cp:revision>
  <dcterms:created xsi:type="dcterms:W3CDTF">2014-10-11T13:46:23Z</dcterms:created>
  <dcterms:modified xsi:type="dcterms:W3CDTF">2015-04-19T13:22:23Z</dcterms:modified>
</cp:coreProperties>
</file>