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82" r:id="rId3"/>
    <p:sldId id="292" r:id="rId4"/>
    <p:sldId id="257" r:id="rId5"/>
    <p:sldId id="264" r:id="rId6"/>
    <p:sldId id="283" r:id="rId7"/>
    <p:sldId id="258" r:id="rId8"/>
    <p:sldId id="259" r:id="rId9"/>
    <p:sldId id="262" r:id="rId10"/>
    <p:sldId id="270" r:id="rId11"/>
    <p:sldId id="299" r:id="rId12"/>
    <p:sldId id="263" r:id="rId13"/>
    <p:sldId id="300" r:id="rId14"/>
    <p:sldId id="265" r:id="rId15"/>
    <p:sldId id="266" r:id="rId16"/>
    <p:sldId id="296" r:id="rId17"/>
    <p:sldId id="294" r:id="rId18"/>
    <p:sldId id="271" r:id="rId19"/>
    <p:sldId id="287" r:id="rId20"/>
    <p:sldId id="276" r:id="rId21"/>
    <p:sldId id="301" r:id="rId22"/>
    <p:sldId id="274" r:id="rId23"/>
    <p:sldId id="329" r:id="rId24"/>
    <p:sldId id="330" r:id="rId25"/>
    <p:sldId id="29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90" autoAdjust="0"/>
    <p:restoredTop sz="94903" autoAdjust="0"/>
  </p:normalViewPr>
  <p:slideViewPr>
    <p:cSldViewPr>
      <p:cViewPr varScale="1">
        <p:scale>
          <a:sx n="74" d="100"/>
          <a:sy n="74" d="100"/>
        </p:scale>
        <p:origin x="-9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B88DD-281B-44B1-BD6D-57ADE4675F7F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F0376-796E-44C4-87B1-C92AC9154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032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17964-56D2-46A8-9772-0DAB563958EE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DAD4F-11D8-4E82-A062-5DB8A2265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17964-56D2-46A8-9772-0DAB563958EE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DAD4F-11D8-4E82-A062-5DB8A2265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17964-56D2-46A8-9772-0DAB563958EE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DAD4F-11D8-4E82-A062-5DB8A2265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17964-56D2-46A8-9772-0DAB563958EE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DAD4F-11D8-4E82-A062-5DB8A2265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17964-56D2-46A8-9772-0DAB563958EE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DAD4F-11D8-4E82-A062-5DB8A2265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17964-56D2-46A8-9772-0DAB563958EE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DAD4F-11D8-4E82-A062-5DB8A2265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17964-56D2-46A8-9772-0DAB563958EE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DAD4F-11D8-4E82-A062-5DB8A2265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17964-56D2-46A8-9772-0DAB563958EE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DAD4F-11D8-4E82-A062-5DB8A2265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17964-56D2-46A8-9772-0DAB563958EE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DAD4F-11D8-4E82-A062-5DB8A2265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17964-56D2-46A8-9772-0DAB563958EE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DAD4F-11D8-4E82-A062-5DB8A2265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17964-56D2-46A8-9772-0DAB563958EE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DAD4F-11D8-4E82-A062-5DB8A2265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>
                <a:alpha val="52000"/>
              </a:srgb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17964-56D2-46A8-9772-0DAB563958EE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DAD4F-11D8-4E82-A062-5DB8A2265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7" name="Picture 9" descr="C:\Users\mimi\Desktop\Новая папка (19)\viewimage.ph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876"/>
            <a:ext cx="4187959" cy="285752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</p:pic>
      <p:pic>
        <p:nvPicPr>
          <p:cNvPr id="7170" name="Picture 2" descr="C:\Users\mimi\Desktop\Новая папка (19)\3HJ.jpg"/>
          <p:cNvPicPr>
            <a:picLocks noChangeAspect="1" noChangeArrowheads="1"/>
          </p:cNvPicPr>
          <p:nvPr/>
        </p:nvPicPr>
        <p:blipFill>
          <a:blip r:embed="rId4"/>
          <a:srcRect l="4167" t="18507" r="2778"/>
          <a:stretch>
            <a:fillRect/>
          </a:stretch>
        </p:blipFill>
        <p:spPr bwMode="auto">
          <a:xfrm>
            <a:off x="3143240" y="142852"/>
            <a:ext cx="4895043" cy="3217122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</p:pic>
      <p:sp>
        <p:nvSpPr>
          <p:cNvPr id="5" name="Багетная рамка 4"/>
          <p:cNvSpPr/>
          <p:nvPr/>
        </p:nvSpPr>
        <p:spPr>
          <a:xfrm>
            <a:off x="6215074" y="5143512"/>
            <a:ext cx="2500330" cy="1571636"/>
          </a:xfrm>
          <a:prstGeom prst="bevel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0"/>
          </a:gra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642910" y="2214554"/>
            <a:ext cx="7643866" cy="1785950"/>
          </a:xfrm>
          <a:prstGeom prst="horizontalScroll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0"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285992"/>
            <a:ext cx="7772400" cy="1541463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Arno Pro Smbd Caption" pitchFamily="18" charset="0"/>
              </a:rPr>
              <a:t>Место игры в педагогическом процессе</a:t>
            </a:r>
            <a:endParaRPr lang="ru-RU" b="1" i="1" dirty="0">
              <a:solidFill>
                <a:schemeClr val="accent4">
                  <a:lumMod val="75000"/>
                </a:schemeClr>
              </a:solidFill>
              <a:latin typeface="Arno Pro Smbd Captio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96136" y="5445224"/>
            <a:ext cx="3500462" cy="1571612"/>
          </a:xfrm>
        </p:spPr>
        <p:txBody>
          <a:bodyPr>
            <a:normAutofit/>
          </a:bodyPr>
          <a:lstStyle/>
          <a:p>
            <a:r>
              <a:rPr lang="ru-RU" sz="1400" b="1" i="1" dirty="0" smtClean="0">
                <a:solidFill>
                  <a:srgbClr val="006600"/>
                </a:solidFill>
                <a:latin typeface="Arno Pro Smbd Caption" pitchFamily="18" charset="0"/>
              </a:rPr>
              <a:t>Составитель</a:t>
            </a:r>
            <a:r>
              <a:rPr lang="ru-RU" sz="1400" b="1" i="1" dirty="0" smtClean="0">
                <a:solidFill>
                  <a:srgbClr val="006600"/>
                </a:solidFill>
                <a:latin typeface="Arno Pro Smbd Caption" pitchFamily="18" charset="0"/>
              </a:rPr>
              <a:t>:</a:t>
            </a:r>
          </a:p>
          <a:p>
            <a:r>
              <a:rPr lang="ru-RU" sz="1400" b="1" i="1" dirty="0" smtClean="0">
                <a:solidFill>
                  <a:srgbClr val="006600"/>
                </a:solidFill>
                <a:latin typeface="Arno Pro Smbd Caption" pitchFamily="18" charset="0"/>
              </a:rPr>
              <a:t>Воспитатель 3 группы </a:t>
            </a:r>
            <a:endParaRPr lang="ru-RU" sz="1400" b="1" dirty="0" smtClean="0">
              <a:solidFill>
                <a:srgbClr val="006600"/>
              </a:solidFill>
              <a:latin typeface="Arno Pro Smbd Caption" pitchFamily="18" charset="0"/>
            </a:endParaRPr>
          </a:p>
          <a:p>
            <a:r>
              <a:rPr lang="ru-RU" sz="1400" b="1" dirty="0" err="1" smtClean="0">
                <a:solidFill>
                  <a:srgbClr val="006600"/>
                </a:solidFill>
                <a:latin typeface="Arno Pro Smbd Caption" pitchFamily="18" charset="0"/>
              </a:rPr>
              <a:t>Гангур</a:t>
            </a:r>
            <a:r>
              <a:rPr lang="ru-RU" sz="1400" b="1" dirty="0" smtClean="0">
                <a:solidFill>
                  <a:srgbClr val="006600"/>
                </a:solidFill>
                <a:latin typeface="Arno Pro Smbd Caption" pitchFamily="18" charset="0"/>
              </a:rPr>
              <a:t> </a:t>
            </a:r>
            <a:r>
              <a:rPr lang="ru-RU" sz="1400" b="1" dirty="0" smtClean="0">
                <a:solidFill>
                  <a:srgbClr val="006600"/>
                </a:solidFill>
                <a:latin typeface="Arno Pro Smbd Caption" pitchFamily="18" charset="0"/>
              </a:rPr>
              <a:t>Н.В.</a:t>
            </a:r>
            <a:endParaRPr lang="ru-RU" sz="1400" b="1" dirty="0">
              <a:solidFill>
                <a:srgbClr val="006600"/>
              </a:solidFill>
              <a:latin typeface="Arno Pro Smbd Captio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4" grpId="0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mimi\Desktop\1232998623_downhouse.info_641126347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429000"/>
            <a:ext cx="3572237" cy="3143272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214282" y="2643182"/>
            <a:ext cx="8286808" cy="1428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Arno Pro Smbd Caption" pitchFamily="18" charset="0"/>
              </a:rPr>
              <a:t>Разыгрывая роли, изображая те или иные события, дети </a:t>
            </a:r>
            <a:r>
              <a:rPr lang="ru-RU" sz="2400" b="1" u="sng" dirty="0" smtClean="0">
                <a:solidFill>
                  <a:srgbClr val="002060"/>
                </a:solidFill>
                <a:latin typeface="+mj-lt"/>
              </a:rPr>
              <a:t>размышляют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Arno Pro Smbd Caption" pitchFamily="18" charset="0"/>
              </a:rPr>
              <a:t> над ними, </a:t>
            </a:r>
            <a:r>
              <a:rPr lang="ru-RU" sz="2400" b="1" u="sng" dirty="0" smtClean="0">
                <a:solidFill>
                  <a:srgbClr val="002060"/>
                </a:solidFill>
                <a:latin typeface="+mj-lt"/>
              </a:rPr>
              <a:t>устанавливают связь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Arno Pro Smbd Caption" pitchFamily="18" charset="0"/>
              </a:rPr>
              <a:t> между различны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Arno Pro Smbd Caption" pitchFamily="18" charset="0"/>
              </a:rPr>
              <a:t>ми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Arno Pro Smbd Caption" pitchFamily="18" charset="0"/>
              </a:rPr>
              <a:t>явлениями. </a:t>
            </a:r>
          </a:p>
          <a:p>
            <a:endParaRPr lang="ru-RU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14282" y="357166"/>
            <a:ext cx="8286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Arno Pro Smbd Caption" pitchFamily="18" charset="0"/>
              </a:rPr>
              <a:t>Игра имеет большое </a:t>
            </a:r>
            <a:r>
              <a:rPr lang="ru-RU" sz="2400" b="1" u="sng" dirty="0" smtClean="0">
                <a:solidFill>
                  <a:srgbClr val="002060"/>
                </a:solidFill>
              </a:rPr>
              <a:t>образовательное значение</a:t>
            </a:r>
            <a:r>
              <a:rPr lang="ru-RU" sz="2400" u="sng" dirty="0" smtClean="0">
                <a:solidFill>
                  <a:srgbClr val="002060"/>
                </a:solidFill>
                <a:latin typeface="Arno Pro Smbd Caption" pitchFamily="18" charset="0"/>
              </a:rPr>
              <a:t>,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Arno Pro Smbd Caption" pitchFamily="18" charset="0"/>
              </a:rPr>
              <a:t>она тесно связана с обучением на занятиях, с наблюдениями повседневной жизни. В творческих играх происходит важный и сложный процесс освоения знаний, который мобилизует умственные способности ребенка, его воображение, внимание, память.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4282" y="3857628"/>
            <a:ext cx="528641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Arno Pro Smbd Caption" pitchFamily="18" charset="0"/>
              </a:rPr>
              <a:t>Дети учатся </a:t>
            </a:r>
            <a:r>
              <a:rPr lang="ru-RU" sz="2400" b="1" u="sng" dirty="0" smtClean="0">
                <a:solidFill>
                  <a:srgbClr val="002060"/>
                </a:solidFill>
              </a:rPr>
              <a:t>самостоятельно решать игровые задачи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Arno Pro Smbd Caption" pitchFamily="18" charset="0"/>
              </a:rPr>
              <a:t>, находить лучший способ осуществления задуманного, пользоваться своими знаниями, выражать их словом.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build="allAtOnce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ертикальный свиток 3"/>
          <p:cNvSpPr/>
          <p:nvPr/>
        </p:nvSpPr>
        <p:spPr>
          <a:xfrm>
            <a:off x="142844" y="214290"/>
            <a:ext cx="9001156" cy="6500858"/>
          </a:xfrm>
          <a:prstGeom prst="vertic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34" y="0"/>
            <a:ext cx="7643866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no Pro Smbd Display" pitchFamily="18" charset="0"/>
              </a:rPr>
              <a:t>Игра как форма организации жизни ребёнка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no Pro Smbd Display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928662" y="1071546"/>
            <a:ext cx="7500990" cy="21431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no Pro Smbd Caption" pitchFamily="18" charset="0"/>
              </a:rPr>
              <a:t>Как форма организации жизни и деятельности детей игра должна иметь своё определённое место в распорядке дня и в педагогическом процессе в целом. </a:t>
            </a:r>
            <a:r>
              <a:rPr lang="ru-RU" dirty="0" smtClean="0">
                <a:solidFill>
                  <a:srgbClr val="7030A0"/>
                </a:solidFill>
                <a:latin typeface="Arno Pro Smbd Caption" pitchFamily="18" charset="0"/>
              </a:rPr>
              <a:t>В режиме дня должно быть время, когда дети могут спокойно развертывать игры.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no Pro Smbd Caption" pitchFamily="18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no Pro Smbd Caption" pitchFamily="18" charset="0"/>
              </a:rPr>
              <a:t>Педагог организуя жизнь и деятельность детей в форме игры, последовательно развивает активность и инициативу, формирует навыки самоорганизации в игре.</a:t>
            </a:r>
            <a:r>
              <a:rPr lang="ru-RU" dirty="0" smtClean="0">
                <a:solidFill>
                  <a:srgbClr val="7030A0"/>
                </a:solidFill>
                <a:latin typeface="Arno Pro Smbd Caption" pitchFamily="18" charset="0"/>
              </a:rPr>
              <a:t>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dirty="0" smtClean="0">
                <a:solidFill>
                  <a:srgbClr val="7030A0"/>
                </a:solidFill>
                <a:latin typeface="Arno Pro Smbd Caption" pitchFamily="18" charset="0"/>
              </a:rPr>
              <a:t>Исходя из особенностей вида игры, задач, которые можно решать с её помощью, уровня </a:t>
            </a:r>
            <a:r>
              <a:rPr lang="ru-RU" dirty="0" err="1" smtClean="0">
                <a:solidFill>
                  <a:srgbClr val="7030A0"/>
                </a:solidFill>
                <a:latin typeface="Arno Pro Smbd Caption" pitchFamily="18" charset="0"/>
              </a:rPr>
              <a:t>сформированности</a:t>
            </a:r>
            <a:r>
              <a:rPr lang="ru-RU" dirty="0" smtClean="0">
                <a:solidFill>
                  <a:srgbClr val="7030A0"/>
                </a:solidFill>
                <a:latin typeface="Arno Pro Smbd Caption" pitchFamily="18" charset="0"/>
              </a:rPr>
              <a:t> у детей игровой деятельности, педагог определяет меру своего участия в ней, приёмы руководства в каждом конкретном случае.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dirty="0" err="1" smtClean="0">
                <a:solidFill>
                  <a:srgbClr val="7030A0"/>
                </a:solidFill>
                <a:latin typeface="Arno Pro Smbd Caption" pitchFamily="18" charset="0"/>
              </a:rPr>
              <a:t>Воспитательно</a:t>
            </a:r>
            <a:r>
              <a:rPr lang="ru-RU" dirty="0" smtClean="0">
                <a:solidFill>
                  <a:srgbClr val="7030A0"/>
                </a:solidFill>
                <a:latin typeface="Arno Pro Smbd Caption" pitchFamily="18" charset="0"/>
              </a:rPr>
              <a:t> – образовательные возможности игры возрастают, если она органически соединена с каким-либо другим видом деятельности.</a:t>
            </a:r>
            <a:r>
              <a:rPr lang="ru-RU" dirty="0" smtClean="0"/>
              <a:t>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dirty="0" smtClean="0">
                <a:solidFill>
                  <a:srgbClr val="7030A0"/>
                </a:solidFill>
                <a:latin typeface="Arno Pro Smbd Caption" pitchFamily="18" charset="0"/>
              </a:rPr>
              <a:t>В режиме дня отводится значительная часть времени для игр, как самостоятельных, так и под руководством воспитателей: на занятиях – игры с правилами (обусловленные программным содержанием занятия); в самостоятельной деятельности детей – творческие игры, а так же  и игры с правилами.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no Pro Smbd Captio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5" grpId="1" uiExpand="1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340687"/>
              </p:ext>
            </p:extLst>
          </p:nvPr>
        </p:nvGraphicFramePr>
        <p:xfrm>
          <a:off x="285719" y="571481"/>
          <a:ext cx="8554641" cy="62461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5944"/>
                <a:gridCol w="1788697"/>
              </a:tblGrid>
              <a:tr h="17883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no Pro Smbd Caption" pitchFamily="18" charset="0"/>
                        </a:rPr>
                        <a:t>Первая попытка организовать жизнь детей в форме игры принадлежала Ф. </a:t>
                      </a:r>
                      <a:r>
                        <a:rPr lang="ru-RU" sz="1600" b="1" dirty="0" err="1" smtClean="0">
                          <a:solidFill>
                            <a:srgbClr val="002060"/>
                          </a:solidFill>
                          <a:latin typeface="Arno Pro Smbd Caption" pitchFamily="18" charset="0"/>
                        </a:rPr>
                        <a:t>Фребелю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no Pro Smbd Caption" pitchFamily="18" charset="0"/>
                        </a:rPr>
                        <a:t>. Он разработал  систему игр, преимущественно дидактических и подвижных, на основе которых осуществлялась воспитательная работа в детском саду. Всё время пребывани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Arno Pro Smbd Caption" pitchFamily="18" charset="0"/>
                        </a:rPr>
                        <a:t>я ребёнка в детском саду было расписано в разных видах игр. </a:t>
                      </a:r>
                      <a:endParaRPr lang="ru-RU" sz="1600" b="1" dirty="0" smtClean="0">
                        <a:solidFill>
                          <a:srgbClr val="002060"/>
                        </a:solidFill>
                        <a:latin typeface="Arno Pro Smbd Caption" pitchFamily="18" charset="0"/>
                      </a:endParaRPr>
                    </a:p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1579684">
                <a:tc>
                  <a:txBody>
                    <a:bodyPr/>
                    <a:lstStyle/>
                    <a:p>
                      <a:endParaRPr lang="ru-RU" sz="2000" b="1" dirty="0" smtClean="0">
                        <a:solidFill>
                          <a:srgbClr val="002060"/>
                        </a:solidFill>
                        <a:latin typeface="Arno Pro Smbd Caption" pitchFamily="18" charset="0"/>
                      </a:endParaRPr>
                    </a:p>
                    <a:p>
                      <a:pPr marL="0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no Pro Smbd Caption" pitchFamily="18" charset="0"/>
                        </a:rPr>
                        <a:t>Н.К. Крупская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Arno Pro Smbd Caption" pitchFamily="18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no Pro Smbd Caption" pitchFamily="18" charset="0"/>
                        </a:rPr>
                        <a:t>отмечала исключительное значение игр для дошкольников: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Arno Pro Smbd Caption" pitchFamily="18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no Pro Smbd Caption" pitchFamily="18" charset="0"/>
                        </a:rPr>
                        <a:t> «Игра – для дошкольников способ познания окружающего»,  жизнь детского сады должна быть наполнена разнообразными играми,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Arno Pro Smbd Caption" pitchFamily="18" charset="0"/>
                        </a:rPr>
                        <a:t> а задачей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no Pro Smbd Caption" pitchFamily="18" charset="0"/>
                        </a:rPr>
                        <a:t> задача педагога являлось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Arno Pro Smbd Caption" pitchFamily="18" charset="0"/>
                        </a:rPr>
                        <a:t> оказание помощи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no Pro Smbd Caption" pitchFamily="18" charset="0"/>
                        </a:rPr>
                        <a:t> детям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Arno Pro Smbd Caption" pitchFamily="18" charset="0"/>
                        </a:rPr>
                        <a:t> в организации игр, объединение их в игре.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no Pro Smbd Captio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1397136">
                <a:tc>
                  <a:txBody>
                    <a:bodyPr/>
                    <a:lstStyle/>
                    <a:p>
                      <a:endParaRPr lang="ru-RU" sz="1600" b="1" dirty="0" smtClean="0">
                        <a:solidFill>
                          <a:srgbClr val="002060"/>
                        </a:solidFill>
                        <a:latin typeface="Arno Pro Smbd Caption" pitchFamily="18" charset="0"/>
                      </a:endParaRPr>
                    </a:p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no Pro Smbd Caption" pitchFamily="18" charset="0"/>
                        </a:rPr>
                        <a:t>Идею о необходимости « пропитать всю жизнь» маленького ребёнка игрой высказал  А.С.Макаренко. Сам он блестяще реализовал эту идею,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Arno Pro Smbd Caption" pitchFamily="18" charset="0"/>
                        </a:rPr>
                        <a:t> работая с  трудными подростками.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no Pro Smbd Captio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14047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no Pro Smbd Caption" pitchFamily="18" charset="0"/>
                        </a:rPr>
                        <a:t>Научное обоснование игры как формы жизни и деятельности детей в детском саду содержится в работах  А.П.Усовой. Она считала, что воспитатель должен находиться в центре детской жизни, понимать происходящее, вникать в интересы играющих детей, умело их направлять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no Pro Smbd Caption" pitchFamily="18" charset="0"/>
                        </a:rPr>
                        <a:t>.</a:t>
                      </a:r>
                      <a:endParaRPr lang="ru-RU" sz="1600" b="1" dirty="0" smtClean="0">
                        <a:solidFill>
                          <a:srgbClr val="002060"/>
                        </a:solidFill>
                        <a:latin typeface="Arno Pro Smbd Captio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</a:tbl>
          </a:graphicData>
        </a:graphic>
      </p:graphicFrame>
      <p:pic>
        <p:nvPicPr>
          <p:cNvPr id="2050" name="Picture 2" descr="C:\Users\mimi\Desktop\istoriya-4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5286388"/>
            <a:ext cx="1000132" cy="1321760"/>
          </a:xfrm>
          <a:prstGeom prst="rect">
            <a:avLst/>
          </a:prstGeom>
          <a:noFill/>
          <a:ln w="6350">
            <a:solidFill>
              <a:schemeClr val="accent2">
                <a:lumMod val="75000"/>
              </a:schemeClr>
            </a:solidFill>
          </a:ln>
        </p:spPr>
      </p:pic>
      <p:pic>
        <p:nvPicPr>
          <p:cNvPr id="2051" name="Picture 3" descr="C:\Users\mimi\Desktop\08246712a5f8dc33a489368cbc20153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3857628"/>
            <a:ext cx="928694" cy="1238258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</a:ln>
        </p:spPr>
      </p:pic>
      <p:pic>
        <p:nvPicPr>
          <p:cNvPr id="2052" name="Picture 4" descr="C:\Users\mimi\Desktop\r=150,0_i.jpg"/>
          <p:cNvPicPr>
            <a:picLocks noChangeAspect="1" noChangeArrowheads="1"/>
          </p:cNvPicPr>
          <p:nvPr/>
        </p:nvPicPr>
        <p:blipFill>
          <a:blip r:embed="rId4"/>
          <a:srcRect r="9207"/>
          <a:stretch>
            <a:fillRect/>
          </a:stretch>
        </p:blipFill>
        <p:spPr bwMode="auto">
          <a:xfrm>
            <a:off x="7358082" y="642918"/>
            <a:ext cx="928694" cy="1322908"/>
          </a:xfrm>
          <a:prstGeom prst="rect">
            <a:avLst/>
          </a:prstGeom>
          <a:noFill/>
          <a:ln w="6350">
            <a:solidFill>
              <a:schemeClr val="accent2">
                <a:lumMod val="75000"/>
              </a:schemeClr>
            </a:solidFill>
          </a:ln>
        </p:spPr>
      </p:pic>
      <p:pic>
        <p:nvPicPr>
          <p:cNvPr id="2053" name="Picture 5" descr="C:\Users\mimi\Desktop\krupskay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8082" y="2214554"/>
            <a:ext cx="1071571" cy="1398144"/>
          </a:xfrm>
          <a:prstGeom prst="rect">
            <a:avLst/>
          </a:prstGeom>
          <a:noFill/>
          <a:ln w="6350">
            <a:solidFill>
              <a:schemeClr val="accent2">
                <a:lumMod val="75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14282" y="142852"/>
            <a:ext cx="86260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Arno Pro Smbd Caption" pitchFamily="18" charset="0"/>
              </a:rPr>
              <a:t>Ученые занимающееся проблемой игры как формы организации жизни детей.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  <a:latin typeface="Arno Pro Smbd Captio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1142976" y="285728"/>
            <a:ext cx="6643734" cy="785818"/>
          </a:xfrm>
          <a:prstGeom prst="flowChartAlternateProcess">
            <a:avLst/>
          </a:prstGeom>
          <a:gradFill flip="none" rotWithShape="1">
            <a:gsLst>
              <a:gs pos="5000">
                <a:srgbClr val="FF3399">
                  <a:alpha val="67000"/>
                </a:srgbClr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72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dirty="0" smtClean="0">
              <a:solidFill>
                <a:srgbClr val="002060"/>
              </a:solidFill>
              <a:latin typeface="Arno Pro Smbd Captio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56040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no Pro Smbd Display" pitchFamily="18" charset="0"/>
              </a:rPr>
              <a:t>Игра как метод обучения</a:t>
            </a:r>
            <a:endParaRPr lang="ru-RU" dirty="0">
              <a:solidFill>
                <a:srgbClr val="002060"/>
              </a:solidFill>
              <a:latin typeface="Arno Pro Smbd Display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001056" cy="107157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no Pro Smbd Caption" pitchFamily="18" charset="0"/>
              </a:rPr>
              <a:t>Игра вызывает у детей повышенный интерес, положительные эмоции, помогает концентрировать внимание на учебной задаче, которая становиться не навязанной извне, а желанной, личной целью.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2143116"/>
            <a:ext cx="7858180" cy="1857388"/>
          </a:xfrm>
          <a:prstGeom prst="rect">
            <a:avLst/>
          </a:prstGeom>
          <a:gradFill>
            <a:gsLst>
              <a:gs pos="0">
                <a:srgbClr val="5E9EFF">
                  <a:alpha val="55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sz="2000" u="sng" dirty="0" smtClean="0">
                <a:solidFill>
                  <a:srgbClr val="002060"/>
                </a:solidFill>
                <a:latin typeface="+mj-lt"/>
              </a:rPr>
              <a:t>Игровые методы </a:t>
            </a:r>
            <a:r>
              <a:rPr lang="ru-RU" sz="2000" dirty="0" smtClean="0">
                <a:solidFill>
                  <a:srgbClr val="002060"/>
                </a:solidFill>
                <a:latin typeface="Arno Pro Smbd Display" pitchFamily="18" charset="0"/>
              </a:rPr>
              <a:t>переносят учебное действие в условный план, который  задается  соответствующей системой правил или сценарием: </a:t>
            </a:r>
          </a:p>
          <a:p>
            <a:pPr>
              <a:buNone/>
            </a:pPr>
            <a:r>
              <a:rPr lang="ru-RU" sz="2000" i="1" dirty="0" smtClean="0">
                <a:solidFill>
                  <a:srgbClr val="002060"/>
                </a:solidFill>
                <a:latin typeface="Arno Pro Smbd Display" pitchFamily="18" charset="0"/>
              </a:rPr>
              <a:t>дидактическая игра </a:t>
            </a:r>
            <a:r>
              <a:rPr lang="ru-RU" sz="2000" dirty="0" smtClean="0">
                <a:solidFill>
                  <a:srgbClr val="002060"/>
                </a:solidFill>
                <a:latin typeface="Arno Pro Smbd Display" pitchFamily="18" charset="0"/>
              </a:rPr>
              <a:t>– помогает совершенствовать и закреплять знания; усваивать новые знания и умения разного содержания; </a:t>
            </a:r>
            <a:r>
              <a:rPr lang="ru-RU" sz="2000" i="1" dirty="0" smtClean="0">
                <a:solidFill>
                  <a:srgbClr val="002060"/>
                </a:solidFill>
                <a:latin typeface="Arno Pro Smbd Display" pitchFamily="18" charset="0"/>
              </a:rPr>
              <a:t>воображаемая ситуация в развернутом виде.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5000636"/>
            <a:ext cx="7858180" cy="1643074"/>
          </a:xfrm>
          <a:prstGeom prst="rect">
            <a:avLst/>
          </a:prstGeom>
          <a:gradFill>
            <a:gsLst>
              <a:gs pos="0">
                <a:srgbClr val="5E9EFF">
                  <a:alpha val="55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000" u="sng" dirty="0" smtClean="0">
                <a:solidFill>
                  <a:srgbClr val="002060"/>
                </a:solidFill>
                <a:latin typeface="+mj-lt"/>
              </a:rPr>
              <a:t>Игровые приёмы: </a:t>
            </a:r>
            <a:r>
              <a:rPr lang="ru-RU" sz="2000" i="1" dirty="0" smtClean="0">
                <a:solidFill>
                  <a:srgbClr val="002060"/>
                </a:solidFill>
                <a:latin typeface="Arno Pro Smbd Display" pitchFamily="18" charset="0"/>
              </a:rPr>
              <a:t>внезапное появления объектов, игрушек; выполнение воспитателем различных игровых действий; загадывание загадок;  введение элементов соревнования,; создание игровой ситуации.</a:t>
            </a:r>
            <a:endParaRPr lang="ru-RU" sz="2000" i="1" dirty="0">
              <a:solidFill>
                <a:srgbClr val="002060"/>
              </a:solidFill>
              <a:latin typeface="Arno Pro Smbd Display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000496" y="4071942"/>
            <a:ext cx="642942" cy="785818"/>
          </a:xfrm>
          <a:prstGeom prst="downArrow">
            <a:avLst/>
          </a:prstGeom>
          <a:gradFill>
            <a:gsLst>
              <a:gs pos="0">
                <a:srgbClr val="5E9EFF">
                  <a:alpha val="55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1" descr="C:\Users\mimi\Desktop\Новая папка (13)\Новая папка (22)\DSC095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3571876"/>
            <a:ext cx="2428892" cy="182166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 build="p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2928926" y="2643182"/>
            <a:ext cx="3429024" cy="2428892"/>
          </a:xfrm>
          <a:prstGeom prst="ellips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Arno Pro Smbd Caption" pitchFamily="18" charset="0"/>
              </a:rPr>
              <a:t>П.Ф. Лесгафт </a:t>
            </a:r>
            <a:r>
              <a:rPr lang="ru-RU" dirty="0" smtClean="0">
                <a:solidFill>
                  <a:srgbClr val="7030A0"/>
                </a:solidFill>
                <a:latin typeface="Arno Pro Smbd Caption" pitchFamily="18" charset="0"/>
              </a:rPr>
              <a:t>разделяет игры на:</a:t>
            </a:r>
            <a:endParaRPr lang="ru-RU" b="1" dirty="0" smtClean="0">
              <a:solidFill>
                <a:srgbClr val="7030A0"/>
              </a:solidFill>
              <a:latin typeface="Arno Pro Smbd Caption" pitchFamily="18" charset="0"/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Arno Pro Smbd Caption" pitchFamily="18" charset="0"/>
              </a:rPr>
              <a:t>1)Имитационные (подражательные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Arno Pro Smbd Caption" pitchFamily="18" charset="0"/>
              </a:rPr>
              <a:t>2) подвижные (игры с правилами)</a:t>
            </a:r>
          </a:p>
          <a:p>
            <a:pPr algn="ctr"/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1142976" y="4143380"/>
            <a:ext cx="3286148" cy="2428892"/>
          </a:xfrm>
          <a:prstGeom prst="ellips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Arno Pro Smbd Caption" pitchFamily="18" charset="0"/>
              </a:rPr>
              <a:t>Н.К. Крупская разделяет игры на:</a:t>
            </a:r>
          </a:p>
          <a:p>
            <a:pPr algn="ctr"/>
            <a:r>
              <a:rPr lang="ru-RU" dirty="0" smtClean="0">
                <a:solidFill>
                  <a:srgbClr val="7030A0"/>
                </a:solidFill>
                <a:latin typeface="Arno Pro Smbd Caption" pitchFamily="18" charset="0"/>
              </a:rPr>
              <a:t>1)Творческие (носят самостоятельный характер);</a:t>
            </a:r>
          </a:p>
          <a:p>
            <a:pPr algn="ctr"/>
            <a:r>
              <a:rPr lang="ru-RU" dirty="0" smtClean="0">
                <a:solidFill>
                  <a:srgbClr val="7030A0"/>
                </a:solidFill>
                <a:latin typeface="Arno Pro Smbd Caption" pitchFamily="18" charset="0"/>
              </a:rPr>
              <a:t>2)Игры с правилами</a:t>
            </a:r>
          </a:p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4857752" y="4143380"/>
            <a:ext cx="3286148" cy="2428892"/>
          </a:xfrm>
          <a:prstGeom prst="ellips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7030A0"/>
                </a:solidFill>
                <a:latin typeface="Arno Pro Smbd Caption" pitchFamily="18" charset="0"/>
              </a:rPr>
              <a:t>К.Грос</a:t>
            </a:r>
            <a:r>
              <a:rPr lang="ru-RU" b="1" dirty="0" smtClean="0">
                <a:solidFill>
                  <a:srgbClr val="7030A0"/>
                </a:solidFill>
                <a:latin typeface="Arno Pro Smbd Caption" pitchFamily="18" charset="0"/>
              </a:rPr>
              <a:t> </a:t>
            </a:r>
          </a:p>
          <a:p>
            <a:pPr algn="ctr"/>
            <a:r>
              <a:rPr lang="ru-RU" dirty="0" smtClean="0">
                <a:solidFill>
                  <a:srgbClr val="7030A0"/>
                </a:solidFill>
                <a:latin typeface="Arno Pro Smbd Caption" pitchFamily="18" charset="0"/>
              </a:rPr>
              <a:t>разделяет игры на:</a:t>
            </a:r>
            <a:endParaRPr lang="ru-RU" b="1" dirty="0" smtClean="0">
              <a:solidFill>
                <a:srgbClr val="7030A0"/>
              </a:solidFill>
              <a:latin typeface="Arno Pro Smbd Caption" pitchFamily="18" charset="0"/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Arno Pro Smbd Caption" pitchFamily="18" charset="0"/>
              </a:rPr>
              <a:t>1)подвижные; 2)умственные;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Arno Pro Smbd Caption" pitchFamily="18" charset="0"/>
              </a:rPr>
              <a:t>3)сенсорные;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Arno Pro Smbd Caption" pitchFamily="18" charset="0"/>
              </a:rPr>
              <a:t>4)развивающие.  </a:t>
            </a:r>
            <a:endParaRPr lang="ru-RU" b="1" dirty="0">
              <a:solidFill>
                <a:srgbClr val="7030A0"/>
              </a:solidFill>
              <a:latin typeface="Arno Pro Smbd Captio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rot="5400000">
            <a:off x="1857356" y="2714620"/>
            <a:ext cx="2143140" cy="71438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4251323" y="2320917"/>
            <a:ext cx="642942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6200000" flipH="1">
            <a:off x="5143504" y="2500306"/>
            <a:ext cx="2143140" cy="114300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Блок-схема: альтернативный процесс 18"/>
          <p:cNvSpPr/>
          <p:nvPr/>
        </p:nvSpPr>
        <p:spPr>
          <a:xfrm>
            <a:off x="1142976" y="357166"/>
            <a:ext cx="6643734" cy="1643050"/>
          </a:xfrm>
          <a:prstGeom prst="flowChartAlternateProcess">
            <a:avLst/>
          </a:prstGeom>
          <a:gradFill flip="none" rotWithShape="1">
            <a:gsLst>
              <a:gs pos="5000">
                <a:srgbClr val="FF3399">
                  <a:alpha val="67000"/>
                </a:srgbClr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72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002060"/>
                </a:solidFill>
                <a:latin typeface="Arno Pro Smbd Caption" pitchFamily="18" charset="0"/>
              </a:rPr>
              <a:t>Классификации игр</a:t>
            </a:r>
          </a:p>
        </p:txBody>
      </p:sp>
      <p:sp>
        <p:nvSpPr>
          <p:cNvPr id="22" name="Управляющая кнопка: назад 21">
            <a:hlinkClick r:id="" action="ppaction://hlinkshowjump?jump=previousslide" highlightClick="1"/>
          </p:cNvPr>
          <p:cNvSpPr/>
          <p:nvPr/>
        </p:nvSpPr>
        <p:spPr>
          <a:xfrm>
            <a:off x="7786710" y="6215082"/>
            <a:ext cx="571504" cy="500066"/>
          </a:xfrm>
          <a:prstGeom prst="actionButtonBackPrevious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далее 22">
            <a:hlinkClick r:id="" action="ppaction://hlinkshowjump?jump=nextslide" highlightClick="1"/>
          </p:cNvPr>
          <p:cNvSpPr/>
          <p:nvPr/>
        </p:nvSpPr>
        <p:spPr>
          <a:xfrm>
            <a:off x="8429652" y="6215082"/>
            <a:ext cx="571504" cy="500066"/>
          </a:xfrm>
          <a:prstGeom prst="actionButtonForwardNex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142844" y="142852"/>
            <a:ext cx="7286676" cy="3071834"/>
          </a:xfrm>
          <a:prstGeom prst="flowChartAlternateProcess">
            <a:avLst/>
          </a:prstGeom>
          <a:gradFill flip="none" rotWithShape="1">
            <a:gsLst>
              <a:gs pos="5000">
                <a:srgbClr val="FF3399">
                  <a:alpha val="67000"/>
                </a:srgbClr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72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Arno Pro Smbd Caption" pitchFamily="18" charset="0"/>
              </a:rPr>
              <a:t>                                </a:t>
            </a:r>
          </a:p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Arno Pro Smbd Caption" pitchFamily="18" charset="0"/>
              </a:rPr>
              <a:t>                                          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Arno Pro Smbd Caption" pitchFamily="18" charset="0"/>
              </a:rPr>
              <a:t>                                        Творческие игры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Arno Pro Smbd Caption" pitchFamily="18" charset="0"/>
              </a:rPr>
              <a:t/>
            </a:r>
            <a:b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Arno Pro Smbd Caption" pitchFamily="18" charset="0"/>
              </a:rPr>
            </a:b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Arno Pro Smbd Caption" pitchFamily="18" charset="0"/>
              </a:rPr>
              <a:t>В таких играх ребёнок проявляет свою выдумку инициативу, самостоятельность.</a:t>
            </a:r>
            <a:b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Arno Pro Smbd Caption" pitchFamily="18" charset="0"/>
              </a:rPr>
            </a:b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Arno Pro Smbd Caption" pitchFamily="18" charset="0"/>
              </a:rPr>
              <a:t> В зависимости от характера творчества детей игрового материала театрализованные игр делятся на: режиссерские, сюжетно– ролевые, театрализованные, игры со строительным материалом.</a:t>
            </a:r>
            <a:b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Arno Pro Smbd Caption" pitchFamily="18" charset="0"/>
              </a:rPr>
            </a:b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Arno Pro Smbd Caption" pitchFamily="18" charset="0"/>
              </a:rPr>
              <a:t>специально созданные народной и ли научной педагогикой для решения определённых задач обучения и воспитания детей.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6147" name="Picture 3" descr="C:\Users\mimi\Desktop\Новая папка (19)\deti.JPG"/>
          <p:cNvPicPr>
            <a:picLocks noChangeAspect="1" noChangeArrowheads="1"/>
          </p:cNvPicPr>
          <p:nvPr/>
        </p:nvPicPr>
        <p:blipFill>
          <a:blip r:embed="rId2"/>
          <a:srcRect r="5857"/>
          <a:stretch>
            <a:fillRect/>
          </a:stretch>
        </p:blipFill>
        <p:spPr bwMode="auto">
          <a:xfrm>
            <a:off x="5429256" y="2928934"/>
            <a:ext cx="3500462" cy="245745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</p:pic>
      <p:pic>
        <p:nvPicPr>
          <p:cNvPr id="6148" name="Picture 4" descr="C:\Users\mimi\Desktop\Новая папка (19)\index.ph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357562"/>
            <a:ext cx="2912389" cy="220977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2357422" y="5000636"/>
            <a:ext cx="6643734" cy="1643050"/>
          </a:xfrm>
          <a:prstGeom prst="flowChartAlternateProcess">
            <a:avLst/>
          </a:prstGeom>
          <a:gradFill flip="none" rotWithShape="1">
            <a:gsLst>
              <a:gs pos="5000">
                <a:srgbClr val="FF3399">
                  <a:alpha val="67000"/>
                </a:srgbClr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72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rgbClr val="C00000"/>
                </a:solidFill>
                <a:latin typeface="Arno Pro Smbd Caption" pitchFamily="18" charset="0"/>
              </a:rPr>
              <a:t>                                              Игры с правилами </a:t>
            </a:r>
          </a:p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no Pro Smbd Caption" pitchFamily="18" charset="0"/>
              </a:rPr>
              <a:t>Подразделяются в зависимости от характера обучающей задачи дидактические и подвижные, которые в свою очередь классифицируются с условием разных оснований.  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Arno Pro Smbd Caption" pitchFamily="18" charset="0"/>
            </a:endParaRPr>
          </a:p>
        </p:txBody>
      </p:sp>
      <p:pic>
        <p:nvPicPr>
          <p:cNvPr id="6149" name="Picture 5" descr="C:\Users\mimi\Desktop\Новая папка (19)\post-10738-1218099371.jpg"/>
          <p:cNvPicPr>
            <a:picLocks noChangeAspect="1" noChangeArrowheads="1"/>
          </p:cNvPicPr>
          <p:nvPr/>
        </p:nvPicPr>
        <p:blipFill>
          <a:blip r:embed="rId4" cstate="print"/>
          <a:srcRect r="20833"/>
          <a:stretch>
            <a:fillRect/>
          </a:stretch>
        </p:blipFill>
        <p:spPr bwMode="auto">
          <a:xfrm>
            <a:off x="7143768" y="285728"/>
            <a:ext cx="1857388" cy="182730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</p:pic>
      <p:sp>
        <p:nvSpPr>
          <p:cNvPr id="13" name="Управляющая кнопка: назад 12">
            <a:hlinkClick r:id="" action="ppaction://hlinkshowjump?jump=previousslide" highlightClick="1"/>
          </p:cNvPr>
          <p:cNvSpPr/>
          <p:nvPr/>
        </p:nvSpPr>
        <p:spPr>
          <a:xfrm>
            <a:off x="857224" y="6143644"/>
            <a:ext cx="571504" cy="500066"/>
          </a:xfrm>
          <a:prstGeom prst="actionButtonBackPrevious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1500166" y="6143644"/>
            <a:ext cx="571504" cy="500066"/>
          </a:xfrm>
          <a:prstGeom prst="actionButtonForwardNex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Блок-схема: альтернативный процесс 13"/>
          <p:cNvSpPr/>
          <p:nvPr/>
        </p:nvSpPr>
        <p:spPr>
          <a:xfrm>
            <a:off x="357158" y="285728"/>
            <a:ext cx="8286808" cy="571528"/>
          </a:xfrm>
          <a:prstGeom prst="flowChartAlternateProcess">
            <a:avLst/>
          </a:prstGeom>
          <a:gradFill flip="none" rotWithShape="1">
            <a:gsLst>
              <a:gs pos="5000">
                <a:srgbClr val="FF3399">
                  <a:alpha val="67000"/>
                </a:srgbClr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72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dirty="0" smtClean="0">
              <a:solidFill>
                <a:srgbClr val="002060"/>
              </a:solidFill>
              <a:latin typeface="Arno Pro Smbd Captio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571604" y="3286124"/>
            <a:ext cx="6286544" cy="2500330"/>
          </a:xfrm>
          <a:prstGeom prst="roundRect">
            <a:avLst/>
          </a:prstGeom>
          <a:gradFill>
            <a:gsLst>
              <a:gs pos="0">
                <a:srgbClr val="5E9EFF">
                  <a:alpha val="55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no Pro Smbd Caption" pitchFamily="18" charset="0"/>
              </a:rPr>
              <a:t>Способствуют развитию психических процессов (мышления, воображения, речи), развивает нравственные качества, приучает детей к сотрудничеству, налаживанию взаимоотношений.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Arno Pro Smbd Captio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no Pro Smbd Caption" pitchFamily="18" charset="0"/>
              </a:rPr>
              <a:t>Значение игр для развития ребёнка</a:t>
            </a:r>
            <a:endParaRPr lang="ru-RU" dirty="0">
              <a:solidFill>
                <a:srgbClr val="002060"/>
              </a:solidFill>
              <a:latin typeface="Arno Pro Smbd Captio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7972452" cy="614354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8000" b="1" dirty="0" smtClean="0">
                <a:solidFill>
                  <a:schemeClr val="accent2">
                    <a:lumMod val="75000"/>
                  </a:schemeClr>
                </a:solidFill>
                <a:latin typeface="Arno Pro Smbd Caption" pitchFamily="18" charset="0"/>
              </a:rPr>
              <a:t>Творческие игры</a:t>
            </a:r>
          </a:p>
          <a:p>
            <a:pPr algn="ctr">
              <a:buNone/>
            </a:pPr>
            <a:r>
              <a:rPr lang="ru-RU" sz="7200" dirty="0" smtClean="0">
                <a:solidFill>
                  <a:schemeClr val="tx2">
                    <a:lumMod val="50000"/>
                  </a:schemeClr>
                </a:solidFill>
                <a:latin typeface="Arno Pro Smbd Caption" pitchFamily="18" charset="0"/>
              </a:rPr>
              <a:t>В творческой игре фокусом, собирающим все стороны личности, служит замысел, содержание игры и связанные с ним игровые переживания. От богатства замысла, степени увлеченности им зависят сила эмоций и, в большой мере, способность к умственному и волевому усилиям.</a:t>
            </a:r>
            <a:r>
              <a:rPr lang="ru-RU" sz="6400" dirty="0" smtClean="0">
                <a:latin typeface="Arno Pro Smbd Caption" pitchFamily="18" charset="0"/>
              </a:rPr>
              <a:t/>
            </a:r>
            <a:br>
              <a:rPr lang="ru-RU" sz="6400" dirty="0" smtClean="0">
                <a:latin typeface="Arno Pro Smbd Caption" pitchFamily="18" charset="0"/>
              </a:rPr>
            </a:br>
            <a:endParaRPr lang="ru-RU" sz="6400" dirty="0" smtClean="0">
              <a:latin typeface="Arno Pro Smbd Captio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357158" y="5357826"/>
            <a:ext cx="3000396" cy="1214446"/>
          </a:xfrm>
          <a:prstGeom prst="ellipse">
            <a:avLst/>
          </a:prstGeom>
          <a:gradFill>
            <a:gsLst>
              <a:gs pos="0">
                <a:srgbClr val="5E9EFF">
                  <a:alpha val="55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no Pro Smbd Caption" pitchFamily="18" charset="0"/>
              </a:rPr>
              <a:t>Театрализованные игры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no Pro Smbd Captio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000760" y="5357826"/>
            <a:ext cx="2786082" cy="1214446"/>
          </a:xfrm>
          <a:prstGeom prst="ellipse">
            <a:avLst/>
          </a:prstGeom>
          <a:gradFill>
            <a:gsLst>
              <a:gs pos="0">
                <a:srgbClr val="5E9EFF">
                  <a:alpha val="55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no Pro Smbd Caption" pitchFamily="18" charset="0"/>
              </a:rPr>
              <a:t>Строительные игры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no Pro Smbd Captio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215074" y="2357430"/>
            <a:ext cx="2571768" cy="1214446"/>
          </a:xfrm>
          <a:prstGeom prst="ellipse">
            <a:avLst/>
          </a:prstGeom>
          <a:gradFill>
            <a:gsLst>
              <a:gs pos="0">
                <a:srgbClr val="5E9EFF">
                  <a:alpha val="55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no Pro Smbd Caption" pitchFamily="18" charset="0"/>
              </a:rPr>
              <a:t>Режиссерские игры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no Pro Smbd Captio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57158" y="2357430"/>
            <a:ext cx="3000396" cy="1214446"/>
          </a:xfrm>
          <a:prstGeom prst="ellipse">
            <a:avLst/>
          </a:prstGeom>
          <a:gradFill>
            <a:gsLst>
              <a:gs pos="0">
                <a:srgbClr val="5E9EFF">
                  <a:alpha val="55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no Pro Smbd Caption" pitchFamily="18" charset="0"/>
              </a:rPr>
              <a:t>Сюжетно – ролевые игры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no Pro Smbd Captio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2" grpId="0"/>
      <p:bldP spid="3" grpId="0" build="p"/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928826"/>
          </a:xfrm>
        </p:spPr>
        <p:txBody>
          <a:bodyPr>
            <a:normAutofit fontScale="90000"/>
          </a:bodyPr>
          <a:lstStyle/>
          <a:p>
            <a:pPr lvl="0"/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Arno Pro Smbd Caption" pitchFamily="18" charset="0"/>
              </a:rPr>
              <a:t/>
            </a:r>
            <a:b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Arno Pro Smbd Caption" pitchFamily="18" charset="0"/>
              </a:rPr>
            </a:b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Arno Pro Smbd Caption" pitchFamily="18" charset="0"/>
              </a:rPr>
              <a:t>Игры с правилами </a:t>
            </a:r>
            <a:r>
              <a:rPr lang="ru-RU" sz="1800" dirty="0" smtClean="0">
                <a:latin typeface="Arno Pro Smbd Caption" pitchFamily="18" charset="0"/>
              </a:rPr>
              <a:t/>
            </a:r>
            <a:br>
              <a:rPr lang="ru-RU" sz="1800" dirty="0" smtClean="0">
                <a:latin typeface="Arno Pro Smbd Caption" pitchFamily="18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no Pro Smbd Caption" pitchFamily="18" charset="0"/>
              </a:rPr>
              <a:t>В играх с правилами главное – решение поставленной задачи. Детей увлекают только такие игры, подвижные и дидактические, которые требуют усилия мысли и воли, преодоления трудностей. Игра занимает большое место в системе физического, нравственного, трудового и эстетического воспитания. Ребенку нужна активная деятельность, способствующая повышению его жизненного тонуса, удовлетворяющая его интересы, социальные потребности. Игры необходимы для здоровья ребенка, они делают его жизнь содержательной, полной, создают уверенность в своих силах.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00298" y="2857496"/>
            <a:ext cx="5786478" cy="1571636"/>
          </a:xfrm>
          <a:prstGeom prst="roundRect">
            <a:avLst/>
          </a:prstGeom>
          <a:gradFill>
            <a:gsLst>
              <a:gs pos="0">
                <a:srgbClr val="5E9EFF">
                  <a:alpha val="55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no Pro Smbd Caption" pitchFamily="18" charset="0"/>
              </a:rPr>
              <a:t>Помогает совершенствовать и закреплять знания; усваивать новые знания и умения разного содержания; делает процесс обучения интересным для детей.</a:t>
            </a:r>
            <a:endParaRPr lang="ru-RU" dirty="0" smtClean="0">
              <a:latin typeface="Arno Pro Smbd Captio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4348" y="4929198"/>
            <a:ext cx="5786478" cy="1571636"/>
          </a:xfrm>
          <a:prstGeom prst="roundRect">
            <a:avLst/>
          </a:prstGeom>
          <a:gradFill>
            <a:gsLst>
              <a:gs pos="0">
                <a:srgbClr val="5E9EFF">
                  <a:alpha val="55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no Pro Smbd Caption" pitchFamily="18" charset="0"/>
              </a:rPr>
              <a:t>Способствуют  улучшению общего физического здравья, развитию основных движений, умений действовать в соответствии с правилами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algn="ctr"/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85720" y="2571744"/>
            <a:ext cx="2500330" cy="928694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no Pro Smbd Caption" pitchFamily="18" charset="0"/>
              </a:rPr>
              <a:t>Д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no Pro Smbd Caption" pitchFamily="18" charset="0"/>
              </a:rPr>
              <a:t>идактические игры </a:t>
            </a:r>
            <a:endParaRPr lang="ru-RU" dirty="0">
              <a:solidFill>
                <a:schemeClr val="tx2">
                  <a:lumMod val="50000"/>
                </a:schemeClr>
              </a:solidFill>
              <a:latin typeface="Arno Pro Smbd Captio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786446" y="4357694"/>
            <a:ext cx="2143140" cy="928694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no Pro Smbd Caption" pitchFamily="18" charset="0"/>
              </a:rPr>
              <a:t>Подвижные игры </a:t>
            </a:r>
            <a:endParaRPr lang="ru-RU" dirty="0">
              <a:solidFill>
                <a:schemeClr val="tx2">
                  <a:lumMod val="50000"/>
                </a:schemeClr>
              </a:solidFill>
              <a:latin typeface="Arno Pro Smbd Captio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500034" y="4214818"/>
            <a:ext cx="3857652" cy="2500330"/>
          </a:xfrm>
          <a:prstGeom prst="roundRect">
            <a:avLst/>
          </a:prstGeom>
          <a:gradFill>
            <a:gsLst>
              <a:gs pos="0">
                <a:srgbClr val="5E9EFF">
                  <a:alpha val="55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Arno Pro Smbd Caption" pitchFamily="18" charset="0"/>
              </a:rPr>
              <a:t>Приёмы направленные на поддержание дальнейшего развития игры:</a:t>
            </a: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no Pro Smbd Caption" pitchFamily="18" charset="0"/>
              </a:rPr>
              <a:t>новое оборудование,</a:t>
            </a: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no Pro Smbd Caption" pitchFamily="18" charset="0"/>
              </a:rPr>
              <a:t>внесение новой игрушки, проблемные вопросы</a:t>
            </a: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no Pro Smbd Caption" pitchFamily="18" charset="0"/>
              </a:rPr>
              <a:t>включающие в проблемную ситуацию, </a:t>
            </a: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no Pro Smbd Caption" pitchFamily="18" charset="0"/>
              </a:rPr>
              <a:t>внесение новой игрушки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429124" y="4214818"/>
            <a:ext cx="3786214" cy="2500330"/>
          </a:xfrm>
          <a:prstGeom prst="roundRect">
            <a:avLst/>
          </a:prstGeom>
          <a:gradFill>
            <a:gsLst>
              <a:gs pos="0">
                <a:srgbClr val="5E9EFF">
                  <a:alpha val="55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Arno Pro Smbd Caption" pitchFamily="18" charset="0"/>
              </a:rPr>
              <a:t>Приёмы побуждающие к началу игры: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no Pro Smbd Caption" pitchFamily="18" charset="0"/>
              </a:rPr>
              <a:t>постройка , совместное обсуждение, создание оборудования для игры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857752" y="2071678"/>
            <a:ext cx="3786214" cy="2500330"/>
          </a:xfrm>
          <a:prstGeom prst="roundRect">
            <a:avLst/>
          </a:prstGeom>
          <a:gradFill>
            <a:gsLst>
              <a:gs pos="0">
                <a:srgbClr val="5E9EFF">
                  <a:alpha val="55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/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571472" y="214290"/>
            <a:ext cx="8286808" cy="928694"/>
          </a:xfrm>
          <a:prstGeom prst="flowChartAlternateProcess">
            <a:avLst/>
          </a:prstGeom>
          <a:gradFill flip="none" rotWithShape="1">
            <a:gsLst>
              <a:gs pos="5000">
                <a:srgbClr val="FF3399">
                  <a:alpha val="67000"/>
                </a:srgbClr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72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dirty="0" smtClean="0">
              <a:solidFill>
                <a:srgbClr val="002060"/>
              </a:solidFill>
              <a:latin typeface="Arno Pro Smbd Captio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78581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Arno Pro Smbd Caption" pitchFamily="18" charset="0"/>
              </a:rPr>
              <a:t>Процесс организации</a:t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Arno Pro Smbd Caption" pitchFamily="18" charset="0"/>
              </a:rPr>
            </a:b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Arno Pro Smbd Caption" pitchFamily="18" charset="0"/>
              </a:rPr>
              <a:t>творческих игр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Arno Pro Smbd Captio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8401080" cy="118585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no Pro Smbd Caption" pitchFamily="18" charset="0"/>
              </a:rPr>
              <a:t>Для организации творческих игр необходимы условия  (оборудование, помещение, время в режиме дня обогащение детей впечатлениями).</a:t>
            </a:r>
          </a:p>
          <a:p>
            <a:pPr algn="ctr">
              <a:buNone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no Pro Smbd Caption" pitchFamily="18" charset="0"/>
              </a:rPr>
              <a:t>Воспитатель должен продумать программное содержание, ход руководства игрой, возможные приёмы</a:t>
            </a:r>
          </a:p>
          <a:p>
            <a:endParaRPr lang="ru-RU" sz="1400" dirty="0" smtClean="0">
              <a:latin typeface="Arno Pro Smbd Caption" pitchFamily="18" charset="0"/>
            </a:endParaRPr>
          </a:p>
          <a:p>
            <a:endParaRPr lang="ru-RU" sz="1400" dirty="0">
              <a:latin typeface="Arno Pro Smbd Captio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282" y="2071678"/>
            <a:ext cx="3786214" cy="2500330"/>
          </a:xfrm>
          <a:prstGeom prst="roundRect">
            <a:avLst/>
          </a:prstGeom>
          <a:gradFill>
            <a:gsLst>
              <a:gs pos="0">
                <a:srgbClr val="5E9EFF">
                  <a:alpha val="55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Arno Pro Smbd Caption" pitchFamily="18" charset="0"/>
              </a:rPr>
              <a:t>Приёмы направленные на обогащение детей впечатлениями, для развития содержания игры :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no Pro Smbd Caption" pitchFamily="18" charset="0"/>
              </a:rPr>
              <a:t>рассказ взрослого о сюжете, 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no Pro Smbd Caption" pitchFamily="18" charset="0"/>
              </a:rPr>
              <a:t>экскурсия, 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no Pro Smbd Caption" pitchFamily="18" charset="0"/>
              </a:rPr>
              <a:t>чтение художественной литературы,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no Pro Smbd Caption" pitchFamily="18" charset="0"/>
              </a:rPr>
              <a:t>рассматривание картин, иллюстраций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86380" y="2143116"/>
            <a:ext cx="3429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Arno Pro Smbd Caption" pitchFamily="18" charset="0"/>
              </a:rPr>
              <a:t>Приемы обучающие игровым действиям:</a:t>
            </a:r>
          </a:p>
        </p:txBody>
      </p:sp>
      <p:sp>
        <p:nvSpPr>
          <p:cNvPr id="9" name="Прямоугольник с одним скругленным углом 8"/>
          <p:cNvSpPr/>
          <p:nvPr/>
        </p:nvSpPr>
        <p:spPr>
          <a:xfrm>
            <a:off x="5000628" y="2714620"/>
            <a:ext cx="1714512" cy="1643074"/>
          </a:xfrm>
          <a:prstGeom prst="round1Rect">
            <a:avLst/>
          </a:prstGeom>
          <a:gradFill>
            <a:gsLst>
              <a:gs pos="0">
                <a:srgbClr val="5E9EFF">
                  <a:alpha val="55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no Pro Smbd Caption" pitchFamily="18" charset="0"/>
              </a:rPr>
              <a:t>Младший возраст – показ взрослого, взрослый играет вместе с ребенком; взрослый берёт главную роль 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Arno Pro Smbd Caption" pitchFamily="18" charset="0"/>
            </a:endParaRPr>
          </a:p>
        </p:txBody>
      </p:sp>
      <p:sp>
        <p:nvSpPr>
          <p:cNvPr id="10" name="Прямоугольник с одним скругленным углом 9"/>
          <p:cNvSpPr/>
          <p:nvPr/>
        </p:nvSpPr>
        <p:spPr>
          <a:xfrm>
            <a:off x="6786578" y="2714620"/>
            <a:ext cx="1714512" cy="1643074"/>
          </a:xfrm>
          <a:prstGeom prst="round1Rect">
            <a:avLst/>
          </a:prstGeom>
          <a:gradFill>
            <a:gsLst>
              <a:gs pos="0">
                <a:srgbClr val="5E9EFF">
                  <a:alpha val="55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no Pro Smbd Caption" pitchFamily="18" charset="0"/>
              </a:rPr>
              <a:t>Старший возраст - использование показа действий с игрушкой, если игрушка новая или не знакомая, чаще слово как предложение побуждение к началу игры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3" grpId="0" animBg="1"/>
      <p:bldP spid="4" grpId="0" animBg="1"/>
      <p:bldP spid="2" grpId="0"/>
      <p:bldP spid="3" grpId="0" build="p"/>
      <p:bldP spid="5" grpId="0" animBg="1"/>
      <p:bldP spid="8" grpId="0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357158" y="214290"/>
            <a:ext cx="8215370" cy="928694"/>
          </a:xfrm>
          <a:prstGeom prst="flowChartAlternateProcess">
            <a:avLst/>
          </a:prstGeom>
          <a:gradFill flip="none" rotWithShape="1">
            <a:gsLst>
              <a:gs pos="5000">
                <a:srgbClr val="FF3399">
                  <a:alpha val="67000"/>
                </a:srgbClr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72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dirty="0" smtClean="0">
              <a:solidFill>
                <a:srgbClr val="002060"/>
              </a:solidFill>
              <a:latin typeface="Arno Pro Smbd Captio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7786742" cy="35719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Arno Pro Smbd Caption" pitchFamily="18" charset="0"/>
              </a:rPr>
              <a:t>Процесс организации</a:t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Arno Pro Smbd Caption" pitchFamily="18" charset="0"/>
              </a:rPr>
            </a:b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Arno Pro Smbd Caption" pitchFamily="18" charset="0"/>
              </a:rPr>
              <a:t>игр с правилами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Arno Pro Smbd Captio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4525963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no Pro Smbd Caption" pitchFamily="18" charset="0"/>
              </a:rPr>
              <a:t>Отбор программного содержания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no Pro Smbd Caption" pitchFamily="18" charset="0"/>
              </a:rPr>
              <a:t>Проектирование игры (определение задачи, правил, игровых действий)</a:t>
            </a:r>
            <a:r>
              <a:rPr lang="ru-RU" sz="2400" dirty="0" smtClean="0"/>
              <a:t>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Arno Pro Smbd Caption" pitchFamily="18" charset="0"/>
              </a:rPr>
              <a:t>Организация условий для проведения игры (подготовка инвентаря, оборудования, продумать место и время в режиме дня)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no Pro Smbd Caption" pitchFamily="18" charset="0"/>
              </a:rPr>
              <a:t>Руководство самой игрой: 1) вызвать интерес детей к предстоящей игре – загадки, стихотворения, </a:t>
            </a:r>
            <a:r>
              <a:rPr lang="ru-RU" sz="2400" dirty="0" err="1" smtClean="0">
                <a:solidFill>
                  <a:srgbClr val="002060"/>
                </a:solidFill>
                <a:latin typeface="Arno Pro Smbd Caption" pitchFamily="18" charset="0"/>
              </a:rPr>
              <a:t>сюрпризность</a:t>
            </a:r>
            <a:r>
              <a:rPr lang="ru-RU" sz="2400" dirty="0" smtClean="0">
                <a:solidFill>
                  <a:srgbClr val="002060"/>
                </a:solidFill>
                <a:latin typeface="Arno Pro Smbd Caption" pitchFamily="18" charset="0"/>
              </a:rPr>
              <a:t>, интересующий вопрос; 2)продумать ход игры (методов и приемов) – объяснение содержания правил игры, напоминание, уточнение, вопросы (в младшей группе  воспитатель показывает действия сам, в старшей подключает детей)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no Pro Smbd Caption" pitchFamily="18" charset="0"/>
              </a:rPr>
              <a:t>Оценка, подведение итогов (результат игры)</a:t>
            </a:r>
            <a:endParaRPr lang="ru-RU" sz="2400" dirty="0" smtClean="0"/>
          </a:p>
          <a:p>
            <a:endParaRPr lang="ru-RU" sz="2400" dirty="0">
              <a:solidFill>
                <a:srgbClr val="002060"/>
              </a:solidFill>
              <a:latin typeface="Arno Pro Smbd Captio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ертикальный свиток 6"/>
          <p:cNvSpPr/>
          <p:nvPr/>
        </p:nvSpPr>
        <p:spPr>
          <a:xfrm>
            <a:off x="0" y="1285860"/>
            <a:ext cx="8786842" cy="5429288"/>
          </a:xfrm>
          <a:prstGeom prst="vertic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pic>
        <p:nvPicPr>
          <p:cNvPr id="28673" name="Picture 1" descr="C:\Users\mimi\Desktop\intr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7480" y="4500570"/>
            <a:ext cx="2157937" cy="2163345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</p:pic>
      <p:sp>
        <p:nvSpPr>
          <p:cNvPr id="4" name="Блок-схема: альтернативный процесс 3"/>
          <p:cNvSpPr/>
          <p:nvPr/>
        </p:nvSpPr>
        <p:spPr>
          <a:xfrm>
            <a:off x="1000100" y="428604"/>
            <a:ext cx="7429552" cy="785818"/>
          </a:xfrm>
          <a:prstGeom prst="flowChartAlternateProcess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   </a:t>
            </a:r>
            <a:r>
              <a:rPr lang="ru-RU" b="1" i="1" dirty="0" smtClean="0">
                <a:solidFill>
                  <a:srgbClr val="7030A0"/>
                </a:solidFill>
                <a:latin typeface="Arno Pro Smbd Caption" pitchFamily="18" charset="0"/>
              </a:rPr>
              <a:t>Игра в истории человечества</a:t>
            </a:r>
            <a:endParaRPr lang="ru-RU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071678"/>
            <a:ext cx="6215106" cy="4429156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no Pro Caption" pitchFamily="18" charset="0"/>
                <a:cs typeface="Angsana New" pitchFamily="18" charset="-34"/>
              </a:rPr>
              <a:t>Большинство современных учёных объясняют игру как особый вид деятельности, сложившийся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no Pro Caption" pitchFamily="18" charset="0"/>
              </a:rPr>
              <a:t>на определённом  этапе развития общества. 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no Pro Caption" pitchFamily="18" charset="0"/>
              </a:rPr>
              <a:t>В начале 20 века у исследователей не было единодушия в решении вопросов, что является первичным в истории человечества:  труд или игра. Высказывались предположения, что игра возникла раньше труда. Впервые с противоположным утверждением о том, что «игра – это дитя труда», выступил немецкий психолог и философ – В.Вундт, а в дальнейшем эту точку зрения развивал Г.В. Плеханов в работе «Письма без адреса» (1912).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no Pro Captio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7290" y="1285860"/>
            <a:ext cx="7429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rno Pro Caption" pitchFamily="18" charset="0"/>
                <a:cs typeface="Angsana New" pitchFamily="18" charset="-34"/>
              </a:rPr>
              <a:t>Игра представляет собой особую деятельность, которая расцветает  в детские годы и сопровождает человека на протяжении всей его жизни.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2" grpId="0"/>
      <p:bldP spid="3" grpId="0" build="p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785786" y="142852"/>
            <a:ext cx="7786742" cy="1000132"/>
          </a:xfrm>
          <a:prstGeom prst="roundRect">
            <a:avLst/>
          </a:prstGeom>
          <a:gradFill>
            <a:gsLst>
              <a:gs pos="0">
                <a:srgbClr val="5E9EFF">
                  <a:alpha val="55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no Pro Smbd Caption" pitchFamily="18" charset="0"/>
              </a:rPr>
              <a:t>Задание №1: распределите программные задачи для младшего и старшего дошкольного возраста</a:t>
            </a:r>
          </a:p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929322" y="3857628"/>
            <a:ext cx="271464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8)Воспитывать настойчивость, выдержку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643306" y="3643314"/>
            <a:ext cx="214314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6)Формировать умение выполнять правила игры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85786" y="3857628"/>
            <a:ext cx="2643206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7)воспитывать организованность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857884" y="3071810"/>
            <a:ext cx="285752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5)Формировать положительные взаимоотношения между детьми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71472" y="3071810"/>
            <a:ext cx="3000396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4)Приучать к соблюдению в процессе игры элементарных правил поведения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42844" y="5572140"/>
            <a:ext cx="4143404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11)Помогать детям объединяться в маленькие группы (по двое – трое) на основе личных симпатий, воспитывать доброжелательное отношение друг к другу</a:t>
            </a:r>
          </a:p>
          <a:p>
            <a:endParaRPr lang="ru-RU" sz="1400" dirty="0" smtClean="0"/>
          </a:p>
        </p:txBody>
      </p:sp>
      <p:sp>
        <p:nvSpPr>
          <p:cNvPr id="16" name="Прямоугольник 15"/>
          <p:cNvSpPr/>
          <p:nvPr/>
        </p:nvSpPr>
        <p:spPr>
          <a:xfrm>
            <a:off x="4572000" y="5572140"/>
            <a:ext cx="4286280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12)Воспитывать умение договариваться с партнёрами по игре, совместно продумывать свои действия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500562" y="4643446"/>
            <a:ext cx="4357718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10)Активизировать мыслительную деятельность и развивать творческую активность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14282" y="4643446"/>
            <a:ext cx="4214842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9)В играх соревновательного характера воспитывать культуру честного соперничества</a:t>
            </a:r>
            <a:endParaRPr lang="ru-RU" dirty="0" smtClean="0">
              <a:solidFill>
                <a:srgbClr val="00206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00100" y="2214554"/>
            <a:ext cx="3000396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2)Формировать навыки сотрудничества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429256" y="2214554"/>
            <a:ext cx="2928958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3)Воспитывать чувство коллективизма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43108" y="1357298"/>
            <a:ext cx="521497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/>
              <a:t>1)Воспитывать справедливость в оценке поступков, учить спокойно, в вежливой форме высказывать несогласие с предложениями сверстников, их действиями.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3400420" cy="1143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no Pro Smbd Caption" pitchFamily="18" charset="0"/>
              </a:rPr>
              <a:t>Младший дошкольный возраст</a:t>
            </a:r>
            <a:endParaRPr lang="ru-RU" sz="2000" dirty="0">
              <a:solidFill>
                <a:srgbClr val="002060"/>
              </a:solidFill>
              <a:latin typeface="Arno Pro Smbd Captio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786314" y="0"/>
            <a:ext cx="34004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rgbClr val="002060"/>
                </a:solidFill>
                <a:latin typeface="Arno Pro Smbd Caption" pitchFamily="18" charset="0"/>
                <a:ea typeface="+mj-ea"/>
                <a:cs typeface="+mj-cs"/>
              </a:rPr>
              <a:t>Старший дошкольный возраст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no Pro Smbd Caption" pitchFamily="18" charset="0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5572140"/>
            <a:ext cx="4143404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12)Воспитывать умение договариваться с партнёрами по игре, совместно продумывать свои действия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1285860"/>
            <a:ext cx="4143404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1)Воспитывать справедливость в оценке поступков, учить спокойно, в вежливой форме высказывать несогласие с предложениями сверстников, их действиями</a:t>
            </a:r>
            <a:endParaRPr lang="ru-RU" sz="1200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3143248"/>
            <a:ext cx="41434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3)Воспитывать чувство коллективизма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3786190"/>
            <a:ext cx="4143404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9)В играх соревновательного характера воспитывать культуру честного соперничества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4786322"/>
            <a:ext cx="414340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10)Активизировать мыслительную деятельность и развивать творческую активность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2500306"/>
            <a:ext cx="41434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2)Формировать навыки сотрудничества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00034" y="5500702"/>
            <a:ext cx="3143272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11)Помогать детям объединяться в маленькие группы (по двое – трое) на основе личных симпатий, воспитывать доброжелательное отношение друг к другу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00034" y="1285860"/>
            <a:ext cx="314327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4)Приучать к соблюдению в процессе игры элементарных правил поведения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00034" y="3857628"/>
            <a:ext cx="314327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7)Воспитывать организованность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00034" y="4643446"/>
            <a:ext cx="3143272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8)Воспитывать настойчивость, выдержку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00034" y="2857496"/>
            <a:ext cx="3143272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6)Формировать умение выполнять правила игры, 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00034" y="2071678"/>
            <a:ext cx="314327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5)Формировать положительные взаимоотношения между детьми</a:t>
            </a:r>
            <a:endParaRPr lang="ru-RU" sz="1600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5400000">
            <a:off x="1107257" y="3464719"/>
            <a:ext cx="6500858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85720" y="928670"/>
            <a:ext cx="857256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57224" y="214290"/>
            <a:ext cx="7929618" cy="1857388"/>
          </a:xfrm>
          <a:prstGeom prst="roundRect">
            <a:avLst/>
          </a:prstGeom>
          <a:gradFill>
            <a:gsLst>
              <a:gs pos="0">
                <a:srgbClr val="5E9EFF">
                  <a:alpha val="55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8229600" cy="121444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Arno Pro Smbd Caption" pitchFamily="18" charset="0"/>
              </a:rPr>
              <a:t>Как нужно организовывать игры с правилами? Назовите действия педагога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Arno Pro Smbd Captio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8992" y="285728"/>
            <a:ext cx="2868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Arno Pro Smbd Caption" pitchFamily="18" charset="0"/>
              </a:rPr>
              <a:t>Задание № 3: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Arno Pro Smbd Captio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2500306"/>
            <a:ext cx="77867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no Pro Smbd Caption" pitchFamily="18" charset="0"/>
              </a:rPr>
              <a:t>1)Отбор программного содержания</a:t>
            </a:r>
          </a:p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3357562"/>
            <a:ext cx="77867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no Pro Smbd Caption" pitchFamily="18" charset="0"/>
              </a:rPr>
              <a:t>2)Проектирование игры (определение задачи, правил, игровых действий)</a:t>
            </a:r>
            <a:r>
              <a:rPr lang="ru-RU" dirty="0" smtClean="0"/>
              <a:t> </a:t>
            </a:r>
          </a:p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4071942"/>
            <a:ext cx="7786742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no Pro Smbd Caption" pitchFamily="18" charset="0"/>
              </a:rPr>
              <a:t>4)Организация условий для проведения игры (подготовка инвентаря, оборудования, продумать место и время в режиме дня)</a:t>
            </a:r>
          </a:p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57224" y="4929198"/>
            <a:ext cx="7786742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no Pro Smbd Caption" pitchFamily="18" charset="0"/>
              </a:rPr>
              <a:t>5)Выбор методов, приёмов руководства</a:t>
            </a:r>
          </a:p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57224" y="5857892"/>
            <a:ext cx="778674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no Pro Smbd Caption" pitchFamily="18" charset="0"/>
              </a:rPr>
              <a:t>6)Оценка, подведение итогов (результат игры)</a:t>
            </a:r>
            <a:endParaRPr lang="ru-RU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Arno Pro Smbd Caption" pitchFamily="18" charset="0"/>
              </a:rPr>
              <a:t>Тесты для закрепления:</a:t>
            </a:r>
            <a:endParaRPr lang="ru-RU" dirty="0">
              <a:solidFill>
                <a:srgbClr val="7030A0"/>
              </a:solidFill>
              <a:latin typeface="Arno Pro Smbd Captio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429684" cy="528641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8800" b="1" dirty="0" smtClean="0">
                <a:solidFill>
                  <a:schemeClr val="accent4">
                    <a:lumMod val="50000"/>
                  </a:schemeClr>
                </a:solidFill>
                <a:latin typeface="Arno Pro Smbd Caption" pitchFamily="18" charset="0"/>
              </a:rPr>
              <a:t>1)Игра для дошкольника  - это:</a:t>
            </a:r>
          </a:p>
          <a:p>
            <a:pPr>
              <a:buNone/>
            </a:pPr>
            <a:r>
              <a:rPr lang="ru-RU" sz="8800" dirty="0" smtClean="0">
                <a:solidFill>
                  <a:srgbClr val="002060"/>
                </a:solidFill>
                <a:latin typeface="Arno Pro Smbd Caption" pitchFamily="18" charset="0"/>
              </a:rPr>
              <a:t>а)ведущая деятельность; б)психический процесс; в)</a:t>
            </a:r>
            <a:r>
              <a:rPr lang="ru-RU" sz="8800" b="1" dirty="0" smtClean="0">
                <a:solidFill>
                  <a:srgbClr val="002060"/>
                </a:solidFill>
                <a:latin typeface="Arno Pro Smbd Caption" pitchFamily="18" charset="0"/>
              </a:rPr>
              <a:t>методическая рекомендация для обсуждения занятий</a:t>
            </a:r>
            <a:endParaRPr lang="ru-RU" sz="8800" dirty="0" smtClean="0">
              <a:solidFill>
                <a:srgbClr val="002060"/>
              </a:solidFill>
              <a:latin typeface="Arno Pro Smbd Caption" pitchFamily="18" charset="0"/>
            </a:endParaRPr>
          </a:p>
          <a:p>
            <a:pPr>
              <a:buNone/>
            </a:pPr>
            <a:r>
              <a:rPr lang="ru-RU" sz="8800" dirty="0" smtClean="0">
                <a:solidFill>
                  <a:schemeClr val="accent4">
                    <a:lumMod val="50000"/>
                  </a:schemeClr>
                </a:solidFill>
                <a:latin typeface="Arno Pro Smbd Caption" pitchFamily="18" charset="0"/>
              </a:rPr>
              <a:t>2)Назовите ученого, который утверждал, что</a:t>
            </a:r>
            <a:r>
              <a:rPr lang="ru-RU" sz="8800" b="1" dirty="0" smtClean="0">
                <a:solidFill>
                  <a:schemeClr val="accent4">
                    <a:lumMod val="50000"/>
                  </a:schemeClr>
                </a:solidFill>
                <a:latin typeface="Arno Pro Smbd Caption" pitchFamily="18" charset="0"/>
              </a:rPr>
              <a:t> в жизни отдельного человека  игра предшествовала труду:</a:t>
            </a:r>
          </a:p>
          <a:p>
            <a:pPr>
              <a:buNone/>
            </a:pPr>
            <a:r>
              <a:rPr lang="ru-RU" sz="8800" dirty="0" smtClean="0">
                <a:solidFill>
                  <a:srgbClr val="002060"/>
                </a:solidFill>
                <a:latin typeface="Arno Pro Smbd Caption" pitchFamily="18" charset="0"/>
              </a:rPr>
              <a:t>а)</a:t>
            </a:r>
            <a:r>
              <a:rPr lang="ru-RU" sz="8800" dirty="0" err="1" smtClean="0">
                <a:solidFill>
                  <a:srgbClr val="002060"/>
                </a:solidFill>
                <a:latin typeface="Arno Pro Smbd Caption" pitchFamily="18" charset="0"/>
              </a:rPr>
              <a:t>К.Грос</a:t>
            </a:r>
            <a:r>
              <a:rPr lang="ru-RU" sz="8800" b="1" dirty="0" smtClean="0">
                <a:solidFill>
                  <a:srgbClr val="002060"/>
                </a:solidFill>
                <a:latin typeface="Arno Pro Smbd Caption" pitchFamily="18" charset="0"/>
              </a:rPr>
              <a:t>; б</a:t>
            </a:r>
            <a:r>
              <a:rPr lang="ru-RU" sz="8800" dirty="0" smtClean="0">
                <a:solidFill>
                  <a:srgbClr val="002060"/>
                </a:solidFill>
                <a:latin typeface="Arno Pro Smbd Caption" pitchFamily="18" charset="0"/>
              </a:rPr>
              <a:t>)</a:t>
            </a:r>
            <a:r>
              <a:rPr lang="ru-RU" sz="8800" b="1" dirty="0" smtClean="0">
                <a:solidFill>
                  <a:srgbClr val="002060"/>
                </a:solidFill>
                <a:latin typeface="Arno Pro Smbd Caption" pitchFamily="18" charset="0"/>
              </a:rPr>
              <a:t>Г.В.Плеханов;</a:t>
            </a:r>
            <a:r>
              <a:rPr lang="ru-RU" sz="8800" dirty="0" smtClean="0">
                <a:solidFill>
                  <a:srgbClr val="002060"/>
                </a:solidFill>
                <a:latin typeface="Arno Pro Smbd Caption" pitchFamily="18" charset="0"/>
              </a:rPr>
              <a:t> в)В.Вундт</a:t>
            </a:r>
          </a:p>
          <a:p>
            <a:pPr>
              <a:buNone/>
            </a:pPr>
            <a:r>
              <a:rPr lang="ru-RU" sz="8800" b="1" dirty="0" smtClean="0">
                <a:solidFill>
                  <a:schemeClr val="accent4">
                    <a:lumMod val="50000"/>
                  </a:schemeClr>
                </a:solidFill>
                <a:latin typeface="Arno Pro Smbd Caption" pitchFamily="18" charset="0"/>
              </a:rPr>
              <a:t>3)Назовите ученого, который считал, что на заре существования человеческого общества детской игры не было:</a:t>
            </a:r>
          </a:p>
          <a:p>
            <a:pPr>
              <a:buNone/>
            </a:pPr>
            <a:r>
              <a:rPr lang="ru-RU" sz="8800" dirty="0" smtClean="0">
                <a:solidFill>
                  <a:srgbClr val="002060"/>
                </a:solidFill>
                <a:latin typeface="Arno Pro Smbd Caption" pitchFamily="18" charset="0"/>
              </a:rPr>
              <a:t>А) </a:t>
            </a:r>
            <a:r>
              <a:rPr lang="ru-RU" sz="8800" b="1" dirty="0" smtClean="0">
                <a:solidFill>
                  <a:srgbClr val="002060"/>
                </a:solidFill>
                <a:latin typeface="Arno Pro Smbd Caption" pitchFamily="18" charset="0"/>
              </a:rPr>
              <a:t>Г.В.Плеханов; </a:t>
            </a:r>
            <a:r>
              <a:rPr lang="ru-RU" sz="8800" dirty="0" smtClean="0">
                <a:solidFill>
                  <a:srgbClr val="002060"/>
                </a:solidFill>
                <a:latin typeface="Arno Pro Smbd Caption" pitchFamily="18" charset="0"/>
              </a:rPr>
              <a:t>Б)</a:t>
            </a:r>
            <a:r>
              <a:rPr lang="ru-RU" sz="8800" dirty="0" err="1" smtClean="0">
                <a:solidFill>
                  <a:srgbClr val="002060"/>
                </a:solidFill>
                <a:latin typeface="Arno Pro Smbd Caption" pitchFamily="18" charset="0"/>
              </a:rPr>
              <a:t>Д.Б.Эльконин</a:t>
            </a:r>
            <a:r>
              <a:rPr lang="ru-RU" sz="8800" dirty="0" smtClean="0">
                <a:solidFill>
                  <a:srgbClr val="002060"/>
                </a:solidFill>
                <a:latin typeface="Arno Pro Smbd Caption" pitchFamily="18" charset="0"/>
              </a:rPr>
              <a:t>; В)</a:t>
            </a:r>
            <a:r>
              <a:rPr lang="ru-RU" sz="8800" dirty="0" err="1" smtClean="0">
                <a:solidFill>
                  <a:srgbClr val="002060"/>
                </a:solidFill>
                <a:latin typeface="Arno Pro Smbd Caption" pitchFamily="18" charset="0"/>
              </a:rPr>
              <a:t>К.Грос</a:t>
            </a:r>
            <a:endParaRPr lang="ru-RU" sz="8800" dirty="0" smtClean="0">
              <a:solidFill>
                <a:srgbClr val="002060"/>
              </a:solidFill>
              <a:latin typeface="Arno Pro Smbd Caption" pitchFamily="18" charset="0"/>
            </a:endParaRPr>
          </a:p>
          <a:p>
            <a:pPr>
              <a:buNone/>
            </a:pPr>
            <a:r>
              <a:rPr lang="ru-RU" sz="8800" b="1" dirty="0" smtClean="0">
                <a:solidFill>
                  <a:schemeClr val="accent4">
                    <a:lumMod val="50000"/>
                  </a:schemeClr>
                </a:solidFill>
                <a:latin typeface="Arno Pro Smbd Caption" pitchFamily="18" charset="0"/>
              </a:rPr>
              <a:t>4)Какие из этих потребностей удовлетворяются ребёнком в процессе игры:</a:t>
            </a:r>
          </a:p>
          <a:p>
            <a:pPr>
              <a:buNone/>
            </a:pPr>
            <a:r>
              <a:rPr lang="ru-RU" sz="8800" dirty="0" smtClean="0">
                <a:solidFill>
                  <a:srgbClr val="002060"/>
                </a:solidFill>
                <a:latin typeface="Arno Pro Smbd Caption" pitchFamily="18" charset="0"/>
              </a:rPr>
              <a:t>а) потребность в познании окружающего мира, потребность в общении</a:t>
            </a:r>
          </a:p>
          <a:p>
            <a:pPr>
              <a:buNone/>
            </a:pPr>
            <a:r>
              <a:rPr lang="ru-RU" sz="8800" dirty="0" smtClean="0">
                <a:solidFill>
                  <a:srgbClr val="002060"/>
                </a:solidFill>
                <a:latin typeface="Arno Pro Smbd Caption" pitchFamily="18" charset="0"/>
              </a:rPr>
              <a:t>б) потребность в активных движениях; стремление к самостоятельности, активному участию в жизни взрослых;</a:t>
            </a:r>
          </a:p>
          <a:p>
            <a:pPr>
              <a:buNone/>
            </a:pPr>
            <a:r>
              <a:rPr lang="ru-RU" sz="8800" dirty="0" smtClean="0">
                <a:solidFill>
                  <a:srgbClr val="002060"/>
                </a:solidFill>
                <a:latin typeface="Arno Pro Smbd Caption" pitchFamily="18" charset="0"/>
              </a:rPr>
              <a:t>в)потребность в эмоциональном общении со взрослыми;</a:t>
            </a:r>
          </a:p>
          <a:p>
            <a:pPr>
              <a:buNone/>
            </a:pPr>
            <a:r>
              <a:rPr lang="ru-RU" sz="8800" dirty="0" smtClean="0">
                <a:solidFill>
                  <a:srgbClr val="002060"/>
                </a:solidFill>
                <a:latin typeface="Arno Pro Smbd Caption" pitchFamily="18" charset="0"/>
              </a:rPr>
              <a:t>г)потребность в обучении новыми знаниями</a:t>
            </a:r>
          </a:p>
          <a:p>
            <a:pPr>
              <a:buNone/>
            </a:pPr>
            <a:endParaRPr lang="ru-RU" sz="7200" b="1" dirty="0" smtClean="0">
              <a:solidFill>
                <a:schemeClr val="tx2">
                  <a:lumMod val="75000"/>
                </a:schemeClr>
              </a:solidFill>
              <a:latin typeface="Arno Pro Caption" pitchFamily="18" charset="0"/>
            </a:endParaRPr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  <a:latin typeface="Arno Pro Caption" pitchFamily="18" charset="0"/>
            </a:endParaRPr>
          </a:p>
          <a:p>
            <a:pPr>
              <a:buNone/>
            </a:pPr>
            <a:endParaRPr lang="ru-RU" b="1" dirty="0" smtClean="0">
              <a:solidFill>
                <a:schemeClr val="tx2">
                  <a:lumMod val="75000"/>
                </a:schemeClr>
              </a:solidFill>
              <a:latin typeface="Arno Pro Caption" pitchFamily="18" charset="0"/>
            </a:endParaRPr>
          </a:p>
          <a:p>
            <a:endParaRPr lang="ru-RU" b="1" dirty="0">
              <a:solidFill>
                <a:schemeClr val="tx2">
                  <a:lumMod val="75000"/>
                </a:schemeClr>
              </a:solidFill>
              <a:latin typeface="Arno Pro Captio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52"/>
            <a:ext cx="8543956" cy="591187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  <a:latin typeface="Arno Pro Smbd Caption" pitchFamily="18" charset="0"/>
              </a:rPr>
              <a:t>5)Какие отношения складываются между детьми в процессе игровой деятельности:</a:t>
            </a:r>
          </a:p>
          <a:p>
            <a:pPr>
              <a:buNone/>
            </a:pPr>
            <a:r>
              <a:rPr lang="ru-RU" sz="2200" dirty="0" smtClean="0">
                <a:solidFill>
                  <a:srgbClr val="002060"/>
                </a:solidFill>
                <a:latin typeface="Arno Pro Smbd Caption" pitchFamily="18" charset="0"/>
              </a:rPr>
              <a:t>а) общественные отношения; б)</a:t>
            </a:r>
            <a:r>
              <a:rPr lang="ru-RU" sz="2200" b="1" dirty="0" smtClean="0">
                <a:solidFill>
                  <a:srgbClr val="002060"/>
                </a:solidFill>
                <a:latin typeface="Arno Pro Smbd Caption" pitchFamily="18" charset="0"/>
              </a:rPr>
              <a:t>отношения которые определяются содержанием, и правилами  игры; в</a:t>
            </a:r>
            <a:r>
              <a:rPr lang="ru-RU" sz="2200" dirty="0" smtClean="0">
                <a:solidFill>
                  <a:srgbClr val="002060"/>
                </a:solidFill>
                <a:latin typeface="Arno Pro Smbd Caption" pitchFamily="18" charset="0"/>
              </a:rPr>
              <a:t>)реальные отношения, которые проявляются по поводу игры</a:t>
            </a:r>
          </a:p>
          <a:p>
            <a:pPr>
              <a:buNone/>
            </a:pP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  <a:latin typeface="Arno Pro Smbd Caption" pitchFamily="18" charset="0"/>
              </a:rPr>
              <a:t>6)Выберете методы и приёмы относящиеся к игровым:</a:t>
            </a:r>
          </a:p>
          <a:p>
            <a:pPr>
              <a:buNone/>
            </a:pPr>
            <a:r>
              <a:rPr lang="ru-RU" sz="2200" dirty="0" smtClean="0">
                <a:solidFill>
                  <a:srgbClr val="002060"/>
                </a:solidFill>
                <a:latin typeface="Arno Pro Smbd Caption" pitchFamily="18" charset="0"/>
              </a:rPr>
              <a:t>а)загадывание загадок; б)беседа; в)создание игровой ситуации; г)экскурсия</a:t>
            </a:r>
            <a:endParaRPr lang="ru-RU" sz="2200" b="1" dirty="0" smtClean="0">
              <a:solidFill>
                <a:srgbClr val="002060"/>
              </a:solidFill>
              <a:latin typeface="Arno Pro Smbd Caption" pitchFamily="18" charset="0"/>
            </a:endParaRPr>
          </a:p>
          <a:p>
            <a:pPr>
              <a:buNone/>
            </a:pP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  <a:latin typeface="Arno Pro Smbd Caption" pitchFamily="18" charset="0"/>
              </a:rPr>
              <a:t>7)Какие игры можно отнести к творческим:</a:t>
            </a:r>
          </a:p>
          <a:p>
            <a:pPr>
              <a:buNone/>
            </a:pPr>
            <a:r>
              <a:rPr lang="ru-RU" sz="2200" dirty="0" smtClean="0">
                <a:solidFill>
                  <a:srgbClr val="002060"/>
                </a:solidFill>
                <a:latin typeface="Arno Pro Smbd Caption" pitchFamily="18" charset="0"/>
              </a:rPr>
              <a:t>а)дидактические; б)подвижные; в)театрализованные; г)режиссерские; </a:t>
            </a:r>
            <a:r>
              <a:rPr lang="ru-RU" sz="2200" dirty="0" err="1" smtClean="0">
                <a:solidFill>
                  <a:srgbClr val="002060"/>
                </a:solidFill>
                <a:latin typeface="Arno Pro Smbd Caption" pitchFamily="18" charset="0"/>
              </a:rPr>
              <a:t>д</a:t>
            </a:r>
            <a:r>
              <a:rPr lang="ru-RU" sz="2200" dirty="0" smtClean="0">
                <a:solidFill>
                  <a:srgbClr val="002060"/>
                </a:solidFill>
                <a:latin typeface="Arno Pro Smbd Caption" pitchFamily="18" charset="0"/>
              </a:rPr>
              <a:t>)строительные</a:t>
            </a:r>
            <a:endParaRPr lang="ru-RU" sz="2200" b="1" dirty="0" smtClean="0">
              <a:solidFill>
                <a:srgbClr val="002060"/>
              </a:solidFill>
              <a:latin typeface="Arno Pro Smbd Caption" pitchFamily="18" charset="0"/>
            </a:endParaRPr>
          </a:p>
          <a:p>
            <a:pPr>
              <a:buNone/>
            </a:pP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  <a:latin typeface="Arno Pro Smbd Caption" pitchFamily="18" charset="0"/>
              </a:rPr>
              <a:t>8)Какие игры можно отнести к играм  с правилами:</a:t>
            </a:r>
          </a:p>
          <a:p>
            <a:pPr>
              <a:buNone/>
            </a:pPr>
            <a:r>
              <a:rPr lang="ru-RU" sz="2200" dirty="0" smtClean="0">
                <a:solidFill>
                  <a:srgbClr val="002060"/>
                </a:solidFill>
                <a:latin typeface="Arno Pro Smbd Caption" pitchFamily="18" charset="0"/>
              </a:rPr>
              <a:t>а)строительные; б)подвижные;  в)подвижные; г)сюжетно – ролевые</a:t>
            </a:r>
            <a:endParaRPr lang="ru-RU" sz="2200" b="1" dirty="0" smtClean="0">
              <a:solidFill>
                <a:srgbClr val="002060"/>
              </a:solidFill>
              <a:latin typeface="Arno Pro Smbd Caption" pitchFamily="18" charset="0"/>
            </a:endParaRPr>
          </a:p>
          <a:p>
            <a:pPr>
              <a:buNone/>
            </a:pP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  <a:latin typeface="Arno Pro Smbd Caption" pitchFamily="18" charset="0"/>
              </a:rPr>
              <a:t>9)Что должен продумать воспитатель при организации условий для проведения игры:</a:t>
            </a:r>
          </a:p>
          <a:p>
            <a:pPr>
              <a:buNone/>
            </a:pPr>
            <a:r>
              <a:rPr lang="ru-RU" sz="2200" dirty="0" smtClean="0">
                <a:solidFill>
                  <a:srgbClr val="002060"/>
                </a:solidFill>
                <a:latin typeface="Arno Pro Smbd Caption" pitchFamily="18" charset="0"/>
              </a:rPr>
              <a:t>а)оборудование, место для игры; б)дидактическую задачу; в)методы и приемы руководства.</a:t>
            </a:r>
          </a:p>
          <a:p>
            <a:endParaRPr lang="ru-RU" sz="2000" dirty="0">
              <a:latin typeface="Arno Pro Smbd Captio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1214414" y="428604"/>
            <a:ext cx="6786610" cy="785818"/>
          </a:xfrm>
          <a:prstGeom prst="flowChartAlternateProcess">
            <a:avLst/>
          </a:prstGeom>
          <a:gradFill flip="none" rotWithShape="1">
            <a:gsLst>
              <a:gs pos="5000">
                <a:srgbClr val="FF3399">
                  <a:alpha val="67000"/>
                </a:srgbClr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72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dirty="0" smtClean="0">
              <a:solidFill>
                <a:srgbClr val="002060"/>
              </a:solidFill>
              <a:latin typeface="Arno Pro Smbd Captio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no Pro Smbd Caption" pitchFamily="18" charset="0"/>
              </a:rPr>
              <a:t>Литература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Arno Pro Smbd Captio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no Pro Smbd Caption" pitchFamily="18" charset="0"/>
              </a:rPr>
              <a:t>Аникеева Н. П. Воспитание игрой: кн. Для учителя. – М.: Просвещение, 1999. – 144с.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Arno Pro Smbd Captio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no Pro Smbd Caption" pitchFamily="18" charset="0"/>
              </a:rPr>
              <a:t>Выготский Л. С. Игра и её роль в психологическом развитии ребёнка // Вопросы психологии. – 1996, № 6.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no Pro Smbd Caption" pitchFamily="18" charset="0"/>
              </a:rPr>
              <a:t>Козлова С.А., Куликова Т.А. Дошкольная педагогика: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Arno Pro Smbd Caption" pitchFamily="18" charset="0"/>
              </a:rPr>
              <a:t>Учеб.пособие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no Pro Smbd Caption" pitchFamily="18" charset="0"/>
              </a:rPr>
              <a:t> для студ.сред.пед.учеб.заведений.-2-е изд.,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Arno Pro Smbd Caption" pitchFamily="18" charset="0"/>
              </a:rPr>
              <a:t>перераб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no Pro Smbd Caption" pitchFamily="18" charset="0"/>
              </a:rPr>
              <a:t> и доп. –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Arno Pro Smbd Caption" pitchFamily="18" charset="0"/>
              </a:rPr>
              <a:t>М.:Издательсикй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no Pro Smbd Caption" pitchFamily="18" charset="0"/>
              </a:rPr>
              <a:t> центр «Академия», 2000.-416 с.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no Pro Smbd Caption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Arno Pro Smbd Caption" pitchFamily="18" charset="0"/>
              </a:rPr>
              <a:t>Эльконин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no Pro Smbd Caption" pitchFamily="18" charset="0"/>
              </a:rPr>
              <a:t> Д. Б. Психология игры. – М., 1999.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  <a:latin typeface="Arno Pro Smbd Captio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5072074"/>
            <a:ext cx="8143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no Pro Caption" pitchFamily="18" charset="0"/>
              </a:rPr>
              <a:t>Современная отечественная теория игры базируется на положениях об её историческом происхождении, социальной природе, содержании и назначении в человеческом обществе.</a:t>
            </a:r>
            <a:endParaRPr lang="ru-RU" sz="2400" b="1" dirty="0">
              <a:solidFill>
                <a:srgbClr val="002060"/>
              </a:solidFill>
              <a:latin typeface="Arno Pro Captio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28762" y="357166"/>
            <a:ext cx="7215238" cy="2214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no Pro Caption" pitchFamily="18" charset="0"/>
              </a:rPr>
              <a:t>Г.В.Плеханов говорил о том, что игра имеет многовековую историю и возникла в первобытном обществе вместе с разными видами искусства. По мнению Плеханова, в истории человечества труд предшествовал игре, определял её содержание. Но в жизни отдельного человека  игра предшествовала труду. В этом заключается социальное назначение игры: она служит средством передачи «культурных приобретений из рода в род», подготавливает детей к труду.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2601722"/>
            <a:ext cx="7429552" cy="24703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2">
                  <a:lumMod val="75000"/>
                </a:schemeClr>
              </a:solidFill>
              <a:latin typeface="Arno Pro Caption" pitchFamily="18" charset="0"/>
            </a:endParaRPr>
          </a:p>
          <a:p>
            <a:pPr algn="ctr"/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Arno Pro Caption" pitchFamily="18" charset="0"/>
              </a:rPr>
              <a:t>Б.Д.Эльконин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no Pro Caption" pitchFamily="18" charset="0"/>
              </a:rPr>
              <a:t> 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no Pro Caption" pitchFamily="18" charset="0"/>
              </a:rPr>
              <a:t>считал, что на заре существования человеческого общества детской игры не было. Усложнение орудий труда, переход к охоте, привели к изменению положения о ребёнке в обществе: игрушки становиться образами орудий. Взрослые способствуют распространению детской игры с помощью специально созданных игрушек, правил, игровой техники, которые передаются из поколения в поколение, превращая саму  игру  в часть культуры общества.</a:t>
            </a:r>
          </a:p>
          <a:p>
            <a:pPr algn="ctr"/>
            <a:endParaRPr lang="ru-RU" dirty="0"/>
          </a:p>
        </p:txBody>
      </p:sp>
      <p:pic>
        <p:nvPicPr>
          <p:cNvPr id="27649" name="Picture 1" descr="C:\Users\mimi\Desktop\61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1684314" cy="188222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27650" name="Picture 2" descr="C:\Users\mimi\Desktop\1628961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2786058"/>
            <a:ext cx="1571636" cy="2324905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Вертикальный свиток 10"/>
          <p:cNvSpPr/>
          <p:nvPr/>
        </p:nvSpPr>
        <p:spPr>
          <a:xfrm>
            <a:off x="428596" y="142852"/>
            <a:ext cx="7858180" cy="6500858"/>
          </a:xfrm>
          <a:prstGeom prst="vertic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 rot="20331619">
            <a:off x="252338" y="286437"/>
            <a:ext cx="531934" cy="7064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800" b="1" i="1" dirty="0" smtClean="0">
                <a:solidFill>
                  <a:srgbClr val="7030A0"/>
                </a:solidFill>
                <a:latin typeface="Constantia" pitchFamily="18" charset="0"/>
                <a:ea typeface="+mj-ea"/>
                <a:cs typeface="+mj-cs"/>
              </a:rPr>
              <a:t>!</a:t>
            </a:r>
            <a:endParaRPr kumimoji="0" lang="ru-RU" sz="8800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nstantia" pitchFamily="18" charset="0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85728"/>
            <a:ext cx="6966516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  <a:latin typeface="Arno Pro Smbd Caption" pitchFamily="18" charset="0"/>
              </a:rPr>
              <a:t>Игра – ведущий вид деятельности ребёнка  дошкольника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no Pro Smbd Caption" pitchFamily="18" charset="0"/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Arno Pro Smbd Caption" pitchFamily="18" charset="0"/>
              </a:rPr>
            </a:br>
            <a:endParaRPr lang="ru-RU" dirty="0">
              <a:solidFill>
                <a:schemeClr val="tx2">
                  <a:lumMod val="75000"/>
                </a:schemeClr>
              </a:solidFill>
              <a:latin typeface="Arno Pro Smbd Caption" pitchFamily="18" charset="0"/>
            </a:endParaRPr>
          </a:p>
        </p:txBody>
      </p:sp>
      <p:sp>
        <p:nvSpPr>
          <p:cNvPr id="29" name="Содержимое 2"/>
          <p:cNvSpPr>
            <a:spLocks noGrp="1"/>
          </p:cNvSpPr>
          <p:nvPr>
            <p:ph idx="1"/>
          </p:nvPr>
        </p:nvSpPr>
        <p:spPr>
          <a:xfrm>
            <a:off x="1357290" y="4500570"/>
            <a:ext cx="6000792" cy="1857388"/>
          </a:xfrm>
        </p:spPr>
        <p:txBody>
          <a:bodyPr>
            <a:noAutofit/>
          </a:bodyPr>
          <a:lstStyle/>
          <a:p>
            <a:pPr indent="0" algn="ctr"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no Pro Smbd Caption" pitchFamily="18" charset="0"/>
              </a:rPr>
              <a:t>Являясь ведущей деятельностью, игра в наибольшей степени способствует формированию новообразований ребёнка, его психических процессов, в том числе воображения.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Arno Pro Smbd Caption" pitchFamily="18" charset="0"/>
            </a:endParaRPr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1357290" y="1071546"/>
            <a:ext cx="6429420" cy="41544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14400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no Pro Smbd Caption" pitchFamily="18" charset="0"/>
                <a:ea typeface="+mj-ea"/>
                <a:cs typeface="+mj-cs"/>
              </a:rPr>
              <a:t>Игра удовлетворяет основные потребности ребенка</a:t>
            </a:r>
          </a:p>
          <a:p>
            <a:pPr marL="14400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no Pro Smbd Caption" pitchFamily="18" charset="0"/>
                <a:ea typeface="+mj-ea"/>
                <a:cs typeface="+mj-cs"/>
              </a:rPr>
              <a:t>В недрах игры зарождаются и развиваются другие виды деятельности</a:t>
            </a:r>
          </a:p>
          <a:p>
            <a:pPr marL="14400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no Pro Smbd Caption" pitchFamily="18" charset="0"/>
                <a:ea typeface="+mj-ea"/>
                <a:cs typeface="+mj-cs"/>
              </a:rPr>
              <a:t>Игра в наибольшей</a:t>
            </a:r>
            <a:r>
              <a:rPr kumimoji="0" lang="ru-RU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no Pro Smbd Caption" pitchFamily="18" charset="0"/>
                <a:ea typeface="+mj-ea"/>
                <a:cs typeface="+mj-cs"/>
              </a:rPr>
              <a:t> степени способствует психическому развитию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no Pro Smbd Caption" pitchFamily="18" charset="0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no Pro Smbd Caption" pitchFamily="18" charset="0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 rot="21351180">
            <a:off x="8396271" y="215000"/>
            <a:ext cx="531934" cy="7064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800" b="1" i="1" dirty="0" smtClean="0">
                <a:solidFill>
                  <a:srgbClr val="7030A0"/>
                </a:solidFill>
                <a:latin typeface="Constantia" pitchFamily="18" charset="0"/>
                <a:ea typeface="+mj-ea"/>
                <a:cs typeface="+mj-cs"/>
              </a:rPr>
              <a:t>!</a:t>
            </a:r>
            <a:endParaRPr kumimoji="0" lang="ru-RU" sz="8800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nstantia" pitchFamily="18" charset="0"/>
              <a:ea typeface="+mj-ea"/>
              <a:cs typeface="+mj-cs"/>
            </a:endParaRPr>
          </a:p>
        </p:txBody>
      </p:sp>
      <p:sp>
        <p:nvSpPr>
          <p:cNvPr id="33" name="Управляющая кнопка: назад 32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571504" cy="500066"/>
          </a:xfrm>
          <a:prstGeom prst="actionButtonBackPrevious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далее 33">
            <a:hlinkClick r:id="" action="ppaction://hlinkshowjump?jump=nextslide" highlightClick="1"/>
          </p:cNvPr>
          <p:cNvSpPr/>
          <p:nvPr/>
        </p:nvSpPr>
        <p:spPr>
          <a:xfrm>
            <a:off x="8358214" y="6215082"/>
            <a:ext cx="571504" cy="500066"/>
          </a:xfrm>
          <a:prstGeom prst="actionButtonForwardNex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  <p:bldP spid="29" grpId="0" build="p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imi\Desktop\gr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286256"/>
            <a:ext cx="3357586" cy="238989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</p:pic>
      <p:pic>
        <p:nvPicPr>
          <p:cNvPr id="15" name="Picture 5" descr="C:\Users\mimi\Desktop\Новая папка (19)\1265273292_things_we_do_for_lov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4286256"/>
            <a:ext cx="3176143" cy="237647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</p:pic>
      <p:sp>
        <p:nvSpPr>
          <p:cNvPr id="14" name="Блок-схема: альтернативный процесс 13"/>
          <p:cNvSpPr/>
          <p:nvPr/>
        </p:nvSpPr>
        <p:spPr>
          <a:xfrm>
            <a:off x="1071538" y="2285992"/>
            <a:ext cx="6786610" cy="642942"/>
          </a:xfrm>
          <a:prstGeom prst="flowChartAlternateProcess">
            <a:avLst/>
          </a:prstGeom>
          <a:gradFill flip="none" rotWithShape="1">
            <a:gsLst>
              <a:gs pos="5000">
                <a:srgbClr val="FF3399">
                  <a:alpha val="67000"/>
                </a:srgbClr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72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31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no Pro Smbd Caption" pitchFamily="18" charset="0"/>
              </a:rPr>
              <a:t>В процессе игры между детьми складывается два вида отношений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214282" y="214290"/>
            <a:ext cx="7215238" cy="1928826"/>
          </a:xfrm>
          <a:prstGeom prst="homePlate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no Pro Smbd Caption" pitchFamily="18" charset="0"/>
              </a:rPr>
              <a:t>Именно в игре наиболее полно активизируется </a:t>
            </a:r>
            <a:r>
              <a:rPr lang="ru-RU" sz="2000" b="1" i="1" dirty="0" smtClean="0">
                <a:solidFill>
                  <a:srgbClr val="002060"/>
                </a:solidFill>
                <a:latin typeface="Arno Pro Smbd Caption" pitchFamily="18" charset="0"/>
              </a:rPr>
              <a:t>общественная жизнь детей. </a:t>
            </a:r>
            <a:r>
              <a:rPr lang="ru-RU" sz="2000" b="1" dirty="0" smtClean="0">
                <a:solidFill>
                  <a:srgbClr val="002060"/>
                </a:solidFill>
                <a:latin typeface="Arno Pro Smbd Captio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Arno Pro Smbd Captio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Arno Pro Smbd Caption" pitchFamily="18" charset="0"/>
              </a:rPr>
              <a:t>Игра позволяет детым уже в первые годы жизни самостоятельно использовать те или иные формы общения.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Arno Pro Smbd Caption" pitchFamily="18" charset="0"/>
              </a:rPr>
              <a:t>Качества общественности позволяют ребёнку успешно взаимодействовать с другими детьми.</a:t>
            </a:r>
            <a:endParaRPr lang="ru-RU" sz="2000" b="1" dirty="0">
              <a:solidFill>
                <a:srgbClr val="002060"/>
              </a:solidFill>
              <a:latin typeface="Arno Pro Smbd Caption" pitchFamily="18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1000100" y="3143248"/>
            <a:ext cx="3500462" cy="1357322"/>
          </a:xfrm>
          <a:prstGeom prst="flowChartAlternateProcess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Arno Pro Smbd Caption" pitchFamily="18" charset="0"/>
              </a:rPr>
              <a:t>Отношения которые определяются содержанием, и правилами  игры</a:t>
            </a:r>
            <a:endParaRPr lang="ru-RU" sz="2000" b="1" dirty="0">
              <a:solidFill>
                <a:schemeClr val="accent4">
                  <a:lumMod val="75000"/>
                </a:schemeClr>
              </a:solidFill>
              <a:latin typeface="Arno Pro Smbd Caption" pitchFamily="18" charset="0"/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4786314" y="3143248"/>
            <a:ext cx="3500462" cy="1357322"/>
          </a:xfrm>
          <a:prstGeom prst="flowChartAlternateProcess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no Pro Smbd Caption" pitchFamily="18" charset="0"/>
              </a:rPr>
              <a:t>Реальные отношения, которые проявляются по поводу игры (сговор на игру, распределение ролей)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Arno Pro Smbd Caption" pitchFamily="18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 rot="21317434">
            <a:off x="6903006" y="217869"/>
            <a:ext cx="1696903" cy="15489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800" b="1" i="1" dirty="0" smtClean="0">
                <a:solidFill>
                  <a:srgbClr val="7030A0"/>
                </a:solidFill>
                <a:latin typeface="Constantia" pitchFamily="18" charset="0"/>
                <a:ea typeface="+mj-ea"/>
                <a:cs typeface="+mj-cs"/>
              </a:rPr>
              <a:t>!</a:t>
            </a:r>
            <a:endParaRPr kumimoji="0" lang="ru-RU" sz="8800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nstantia" pitchFamily="18" charset="0"/>
              <a:ea typeface="+mj-ea"/>
              <a:cs typeface="+mj-cs"/>
            </a:endParaRPr>
          </a:p>
        </p:txBody>
      </p:sp>
      <p:sp>
        <p:nvSpPr>
          <p:cNvPr id="19" name="Стрелка вправо с вырезом 18"/>
          <p:cNvSpPr/>
          <p:nvPr/>
        </p:nvSpPr>
        <p:spPr>
          <a:xfrm rot="5400000">
            <a:off x="4572000" y="2071678"/>
            <a:ext cx="285752" cy="285752"/>
          </a:xfrm>
          <a:prstGeom prst="notchedRightArrow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с вырезом 19"/>
          <p:cNvSpPr/>
          <p:nvPr/>
        </p:nvSpPr>
        <p:spPr>
          <a:xfrm rot="5400000">
            <a:off x="6429388" y="2786058"/>
            <a:ext cx="428628" cy="285752"/>
          </a:xfrm>
          <a:prstGeom prst="notchedRightArrow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с вырезом 20"/>
          <p:cNvSpPr/>
          <p:nvPr/>
        </p:nvSpPr>
        <p:spPr>
          <a:xfrm rot="5400000">
            <a:off x="3143240" y="2786058"/>
            <a:ext cx="428628" cy="285752"/>
          </a:xfrm>
          <a:prstGeom prst="notchedRightArrow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назад 21">
            <a:hlinkClick r:id="" action="ppaction://hlinkshowjump?jump=previousslide" highlightClick="1"/>
          </p:cNvPr>
          <p:cNvSpPr/>
          <p:nvPr/>
        </p:nvSpPr>
        <p:spPr>
          <a:xfrm>
            <a:off x="214282" y="6215082"/>
            <a:ext cx="571504" cy="500066"/>
          </a:xfrm>
          <a:prstGeom prst="actionButtonBackPrevious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далее 22">
            <a:hlinkClick r:id="" action="ppaction://hlinkshowjump?jump=nextslide" highlightClick="1"/>
          </p:cNvPr>
          <p:cNvSpPr/>
          <p:nvPr/>
        </p:nvSpPr>
        <p:spPr>
          <a:xfrm>
            <a:off x="857224" y="6215082"/>
            <a:ext cx="571504" cy="500066"/>
          </a:xfrm>
          <a:prstGeom prst="actionButtonForwardNex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/>
      <p:bldP spid="4" grpId="0" animBg="1"/>
      <p:bldP spid="8" grpId="0" animBg="1"/>
      <p:bldP spid="9" grpId="0" animBg="1"/>
      <p:bldP spid="17" grpId="0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нутый угол 4"/>
          <p:cNvSpPr/>
          <p:nvPr/>
        </p:nvSpPr>
        <p:spPr>
          <a:xfrm>
            <a:off x="357158" y="1428736"/>
            <a:ext cx="8429684" cy="5214974"/>
          </a:xfrm>
          <a:prstGeom prst="foldedCorner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928662" y="285728"/>
            <a:ext cx="7215238" cy="1000132"/>
          </a:xfrm>
          <a:prstGeom prst="flowChartAlternateProcess">
            <a:avLst/>
          </a:prstGeom>
          <a:gradFill flip="none" rotWithShape="1">
            <a:gsLst>
              <a:gs pos="5000">
                <a:srgbClr val="FF3399">
                  <a:alpha val="67000"/>
                </a:srgbClr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72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rno Pro Smbd Display" pitchFamily="18" charset="0"/>
              </a:rPr>
              <a:t>Социальный характер игры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Arno Pro Smbd Display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900633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no Pro Caption" pitchFamily="18" charset="0"/>
              </a:rPr>
              <a:t>Игра имеет социальную основу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no Pro Caption" pitchFamily="18" charset="0"/>
              </a:rPr>
              <a:t>Детские игры отражают окружающую социальную среду (сферу человеческой деятельности, труда, отношений между людьми) дающих «материал, гораздо разнообразнее и </a:t>
            </a:r>
            <a:r>
              <a:rPr lang="ru-RU" b="1" dirty="0" err="1" smtClean="0">
                <a:solidFill>
                  <a:srgbClr val="002060"/>
                </a:solidFill>
                <a:latin typeface="Arno Pro Caption" pitchFamily="18" charset="0"/>
              </a:rPr>
              <a:t>действительнее</a:t>
            </a:r>
            <a:r>
              <a:rPr lang="ru-RU" b="1" dirty="0" smtClean="0">
                <a:solidFill>
                  <a:srgbClr val="002060"/>
                </a:solidFill>
                <a:latin typeface="Arno Pro Caption" pitchFamily="18" charset="0"/>
              </a:rPr>
              <a:t> того, который предлагается игрушечной лавкой» К.Д.Ушинский.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no Pro Caption" pitchFamily="18" charset="0"/>
              </a:rPr>
              <a:t>Игра социальна по способам её осуществления. Усваивая в общении со взрослым технику различных игр, ребёнок затем обогащает игровые способы и переносит на другие ситуации.</a:t>
            </a:r>
            <a:endParaRPr lang="ru-RU" b="1" dirty="0">
              <a:solidFill>
                <a:srgbClr val="002060"/>
              </a:solidFill>
              <a:latin typeface="Arno Pro Captio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2" grpId="0"/>
      <p:bldP spid="2" grpId="1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/>
          <p:cNvCxnSpPr>
            <a:stCxn id="2" idx="2"/>
            <a:endCxn id="5" idx="0"/>
          </p:cNvCxnSpPr>
          <p:nvPr/>
        </p:nvCxnSpPr>
        <p:spPr>
          <a:xfrm rot="16200000" flipH="1">
            <a:off x="4143368" y="2071674"/>
            <a:ext cx="2428900" cy="14287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endCxn id="8" idx="0"/>
          </p:cNvCxnSpPr>
          <p:nvPr/>
        </p:nvCxnSpPr>
        <p:spPr>
          <a:xfrm rot="5400000">
            <a:off x="2821769" y="2178835"/>
            <a:ext cx="2428892" cy="121444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C:\Users\mimi\Desktop\Новая папка (19)\detsad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46724"/>
            <a:ext cx="3429024" cy="2436934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3075" name="Picture 3" descr="C:\Users\mimi\Desktop\Новая папка (19)\bc1e3c96d8c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1643050"/>
            <a:ext cx="2857520" cy="2169930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3074" name="Picture 2" descr="C:\Users\mimi\Desktop\Новая папка (19)\softplay-front-pa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643050"/>
            <a:ext cx="3071833" cy="214314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pic>
        <p:nvPicPr>
          <p:cNvPr id="3077" name="Picture 5" descr="C:\Users\mimi\Desktop\54457023832947.jpg"/>
          <p:cNvPicPr>
            <a:picLocks noChangeAspect="1" noChangeArrowheads="1"/>
          </p:cNvPicPr>
          <p:nvPr/>
        </p:nvPicPr>
        <p:blipFill>
          <a:blip r:embed="rId5"/>
          <a:srcRect l="7895" t="23897" r="10526" b="18677"/>
          <a:stretch>
            <a:fillRect/>
          </a:stretch>
        </p:blipFill>
        <p:spPr bwMode="auto">
          <a:xfrm>
            <a:off x="5572132" y="4286256"/>
            <a:ext cx="3379017" cy="2357454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4" name="Овал 3"/>
          <p:cNvSpPr/>
          <p:nvPr/>
        </p:nvSpPr>
        <p:spPr>
          <a:xfrm>
            <a:off x="642910" y="142852"/>
            <a:ext cx="7643866" cy="1428784"/>
          </a:xfrm>
          <a:prstGeom prst="ellipse">
            <a:avLst/>
          </a:prstGeom>
          <a:gradFill>
            <a:gsLst>
              <a:gs pos="0">
                <a:srgbClr val="FF3399">
                  <a:alpha val="52000"/>
                </a:srgbClr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100000" b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571480"/>
            <a:ext cx="7572428" cy="100012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no Pro Smbd Caption" pitchFamily="18" charset="0"/>
              </a:rPr>
              <a:t>В игре находят выражение основные потребности ребёнка дошкольника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4857752" y="4000504"/>
            <a:ext cx="2428892" cy="1071570"/>
          </a:xfrm>
          <a:prstGeom prst="flowChartAlternateProcess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>
              <a:solidFill>
                <a:srgbClr val="002060"/>
              </a:solidFill>
              <a:latin typeface="Arno Pro Smbd Caption" pitchFamily="18" charset="0"/>
            </a:endParaRP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Arno Pro Smbd Caption" pitchFamily="18" charset="0"/>
              </a:rPr>
              <a:t>Стремление к самостоятельности, активному участию в жизни взрослых</a:t>
            </a:r>
          </a:p>
          <a:p>
            <a:pPr algn="ctr"/>
            <a:endParaRPr lang="ru-RU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4857752" y="2714620"/>
            <a:ext cx="2428892" cy="1071570"/>
          </a:xfrm>
          <a:prstGeom prst="flowChartAlternateProcess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no Pro Smbd Caption" pitchFamily="18" charset="0"/>
              </a:rPr>
              <a:t>Потребность в общении</a:t>
            </a:r>
          </a:p>
          <a:p>
            <a:pPr algn="ctr"/>
            <a:endParaRPr lang="ru-RU" dirty="0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2214546" y="2714620"/>
            <a:ext cx="2428892" cy="1071570"/>
          </a:xfrm>
          <a:prstGeom prst="flowChartAlternateProcess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2060"/>
              </a:solidFill>
              <a:latin typeface="Arno Pro Smbd Caption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Arno Pro Smbd Caption" pitchFamily="18" charset="0"/>
              </a:rPr>
              <a:t>Потребность в познании окружающего мира</a:t>
            </a:r>
          </a:p>
          <a:p>
            <a:pPr algn="ctr"/>
            <a:endParaRPr lang="ru-RU" dirty="0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2214546" y="4000504"/>
            <a:ext cx="2428892" cy="1071570"/>
          </a:xfrm>
          <a:prstGeom prst="flowChartAlternateProcess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no Pro Smbd Caption" pitchFamily="18" charset="0"/>
              </a:rPr>
              <a:t>Потребность в активных движениях</a:t>
            </a:r>
          </a:p>
          <a:p>
            <a:pPr algn="ctr"/>
            <a:endParaRPr lang="ru-RU" dirty="0"/>
          </a:p>
        </p:txBody>
      </p:sp>
      <p:cxnSp>
        <p:nvCxnSpPr>
          <p:cNvPr id="15" name="Прямая соединительная линия 14"/>
          <p:cNvCxnSpPr>
            <a:stCxn id="2" idx="2"/>
            <a:endCxn id="6" idx="0"/>
          </p:cNvCxnSpPr>
          <p:nvPr/>
        </p:nvCxnSpPr>
        <p:spPr>
          <a:xfrm rot="16200000" flipH="1">
            <a:off x="4786310" y="1428732"/>
            <a:ext cx="1143016" cy="14287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2" idx="2"/>
            <a:endCxn id="7" idx="0"/>
          </p:cNvCxnSpPr>
          <p:nvPr/>
        </p:nvCxnSpPr>
        <p:spPr>
          <a:xfrm rot="5400000">
            <a:off x="3464707" y="1535889"/>
            <a:ext cx="1143016" cy="121444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Управляющая кнопка: назад 30">
            <a:hlinkClick r:id="" action="ppaction://hlinkshowjump?jump=previousslide" highlightClick="1"/>
          </p:cNvPr>
          <p:cNvSpPr/>
          <p:nvPr/>
        </p:nvSpPr>
        <p:spPr>
          <a:xfrm>
            <a:off x="4071934" y="6215082"/>
            <a:ext cx="571504" cy="500066"/>
          </a:xfrm>
          <a:prstGeom prst="actionButtonBackPrevious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далее 31">
            <a:hlinkClick r:id="" action="ppaction://hlinkshowjump?jump=nextslide" highlightClick="1"/>
          </p:cNvPr>
          <p:cNvSpPr/>
          <p:nvPr/>
        </p:nvSpPr>
        <p:spPr>
          <a:xfrm>
            <a:off x="4714876" y="6215082"/>
            <a:ext cx="571504" cy="500066"/>
          </a:xfrm>
          <a:prstGeom prst="actionButtonForwardNex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mimi\Desktop\316f0b368d78.jpg"/>
          <p:cNvPicPr>
            <a:picLocks noChangeAspect="1" noChangeArrowheads="1"/>
          </p:cNvPicPr>
          <p:nvPr/>
        </p:nvPicPr>
        <p:blipFill>
          <a:blip r:embed="rId2"/>
          <a:srcRect l="54390" t="46957" r="1726"/>
          <a:stretch>
            <a:fillRect/>
          </a:stretch>
        </p:blipFill>
        <p:spPr bwMode="auto">
          <a:xfrm>
            <a:off x="6357950" y="4500570"/>
            <a:ext cx="2349400" cy="2111363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</p:pic>
      <p:sp>
        <p:nvSpPr>
          <p:cNvPr id="6" name="Блок-схема: альтернативный процесс 5"/>
          <p:cNvSpPr/>
          <p:nvPr/>
        </p:nvSpPr>
        <p:spPr>
          <a:xfrm>
            <a:off x="1214414" y="0"/>
            <a:ext cx="6643734" cy="1643050"/>
          </a:xfrm>
          <a:prstGeom prst="flowChartAlternateProcess">
            <a:avLst/>
          </a:prstGeom>
          <a:gradFill flip="none" rotWithShape="1">
            <a:gsLst>
              <a:gs pos="5000">
                <a:srgbClr val="FF3399">
                  <a:alpha val="67000"/>
                </a:srgbClr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72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нутый угол 4"/>
          <p:cNvSpPr/>
          <p:nvPr/>
        </p:nvSpPr>
        <p:spPr>
          <a:xfrm>
            <a:off x="214282" y="1928802"/>
            <a:ext cx="4714908" cy="4214842"/>
          </a:xfrm>
          <a:prstGeom prst="foldedCorner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7943848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Arno Pro Smbd Caption" pitchFamily="18" charset="0"/>
              </a:rPr>
              <a:t>В недрах игры зарождаются и дифференцируются другие виды деятельности</a:t>
            </a:r>
            <a:endParaRPr lang="ru-RU" sz="3200" b="1" dirty="0">
              <a:solidFill>
                <a:schemeClr val="accent4">
                  <a:lumMod val="50000"/>
                </a:schemeClr>
              </a:solidFill>
              <a:latin typeface="Arno Pro Smbd Captio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28802"/>
            <a:ext cx="4857752" cy="4572032"/>
          </a:xfrm>
        </p:spPr>
        <p:txBody>
          <a:bodyPr>
            <a:normAutofit fontScale="92500" lnSpcReduction="10000"/>
          </a:bodyPr>
          <a:lstStyle/>
          <a:p>
            <a:pPr marL="252000" indent="0">
              <a:spcBef>
                <a:spcPts val="1800"/>
              </a:spcBef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no Pro Smbd Caption" pitchFamily="18" charset="0"/>
              </a:rPr>
              <a:t>По мере развития игры ребенок овладевает  компонентами, присущими любой деятельности: учиться ставить цель, планировать, добиваться  результата. Затем он переносит эти умения в другие виды деятельности.</a:t>
            </a:r>
          </a:p>
          <a:p>
            <a:pPr marL="252000">
              <a:buNone/>
            </a:pPr>
            <a:endParaRPr lang="ru-RU" dirty="0">
              <a:latin typeface="Arno Pro Smbd Caption" pitchFamily="18" charset="0"/>
            </a:endParaRPr>
          </a:p>
        </p:txBody>
      </p:sp>
      <p:pic>
        <p:nvPicPr>
          <p:cNvPr id="4098" name="Picture 2" descr="C:\Users\mimi\Desktop\Новая папка (19)\s096681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2000240"/>
            <a:ext cx="1857388" cy="2788871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</p:pic>
      <p:sp>
        <p:nvSpPr>
          <p:cNvPr id="10" name="Стрелка вправо с вырезом 9"/>
          <p:cNvSpPr/>
          <p:nvPr/>
        </p:nvSpPr>
        <p:spPr>
          <a:xfrm rot="5400000">
            <a:off x="7536677" y="2178835"/>
            <a:ext cx="714380" cy="642942"/>
          </a:xfrm>
          <a:prstGeom prst="notchedRightArrow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285720" y="6215082"/>
            <a:ext cx="571504" cy="500066"/>
          </a:xfrm>
          <a:prstGeom prst="actionButtonBackPrevious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928662" y="6215082"/>
            <a:ext cx="571504" cy="500066"/>
          </a:xfrm>
          <a:prstGeom prst="actionButtonForwardNex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2" grpId="0"/>
      <p:bldP spid="3" grpId="1" build="p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928662" y="285728"/>
            <a:ext cx="7215238" cy="1000132"/>
          </a:xfrm>
          <a:prstGeom prst="flowChartAlternateProcess">
            <a:avLst/>
          </a:prstGeom>
          <a:gradFill flip="none" rotWithShape="1">
            <a:gsLst>
              <a:gs pos="5000">
                <a:srgbClr val="FF3399">
                  <a:alpha val="67000"/>
                </a:srgbClr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72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Arno Pro Smbd Caption" pitchFamily="18" charset="0"/>
              </a:rPr>
              <a:t>Игра как средство воспитания и обучения</a:t>
            </a:r>
            <a:endParaRPr lang="ru-RU" sz="4000" dirty="0">
              <a:solidFill>
                <a:srgbClr val="002060"/>
              </a:solidFill>
              <a:latin typeface="Arno Pro Smbd Captio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736"/>
            <a:ext cx="5857916" cy="4697427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Arno Pro Smbd Caption" pitchFamily="18" charset="0"/>
              </a:rPr>
              <a:t>Игра является тем видом деятельности, в котором </a:t>
            </a:r>
            <a:r>
              <a:rPr lang="ru-RU" sz="2400" b="1" u="sng" dirty="0" smtClean="0">
                <a:solidFill>
                  <a:srgbClr val="002060"/>
                </a:solidFill>
              </a:rPr>
              <a:t>формируется личность</a:t>
            </a:r>
            <a:r>
              <a:rPr lang="ru-RU" sz="2400" dirty="0" smtClean="0">
                <a:latin typeface="Arno Pro Smbd Caption" pitchFamily="18" charset="0"/>
              </a:rPr>
              <a:t>,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Arno Pro Smbd Caption" pitchFamily="18" charset="0"/>
              </a:rPr>
              <a:t>обогащается её внутренне содержание. </a:t>
            </a:r>
          </a:p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Arno Pro Smbd Caption" pitchFamily="18" charset="0"/>
              </a:rPr>
              <a:t>Основное значение игры, связанной с деятельность воображения – у ребенка </a:t>
            </a:r>
            <a:r>
              <a:rPr lang="ru-RU" sz="2400" b="1" u="sng" dirty="0" smtClean="0">
                <a:solidFill>
                  <a:srgbClr val="002060"/>
                </a:solidFill>
                <a:latin typeface="+mj-lt"/>
              </a:rPr>
              <a:t>развивается  потребность  в преобразовании окружающей действительности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Arno Pro Smbd Caption" pitchFamily="18" charset="0"/>
              </a:rPr>
              <a:t>, способность к созданию нового. Он соединяет в сюжете игры реальные и вымышленные явления, наделяет новыми свойствами и функциями знакомые предметы</a:t>
            </a:r>
            <a:r>
              <a:rPr lang="ru-RU" sz="2400" dirty="0" smtClean="0">
                <a:latin typeface="Arno Pro Smbd Caption" pitchFamily="18" charset="0"/>
              </a:rPr>
              <a:t>.</a:t>
            </a:r>
            <a:endParaRPr lang="ru-RU" sz="2400" dirty="0">
              <a:latin typeface="Arno Pro Smbd Caption" pitchFamily="18" charset="0"/>
            </a:endParaRPr>
          </a:p>
        </p:txBody>
      </p:sp>
      <p:pic>
        <p:nvPicPr>
          <p:cNvPr id="5123" name="Picture 3" descr="C:\Users\mimi\Desktop\092b577062d8eb381eccac93e9cad5b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3929066"/>
            <a:ext cx="2129106" cy="2805097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</p:pic>
      <p:pic>
        <p:nvPicPr>
          <p:cNvPr id="10" name="Picture 6" descr="C:\Users\mimi\Desktop\Новая папка (19)\4c517a5230d74b387967c454e9e0ff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5" y="1785926"/>
            <a:ext cx="2497059" cy="2535763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</p:pic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786710" y="6215082"/>
            <a:ext cx="571504" cy="500066"/>
          </a:xfrm>
          <a:prstGeom prst="actionButtonBackPrevious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429652" y="6215082"/>
            <a:ext cx="571504" cy="500066"/>
          </a:xfrm>
          <a:prstGeom prst="actionButtonForwardNex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1719</TotalTime>
  <Words>2145</Words>
  <Application>Microsoft Office PowerPoint</Application>
  <PresentationFormat>Экран (4:3)</PresentationFormat>
  <Paragraphs>178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Место игры в педагогическом процессе</vt:lpstr>
      <vt:lpstr>   Игра в истории человечества</vt:lpstr>
      <vt:lpstr>Презентация PowerPoint</vt:lpstr>
      <vt:lpstr>Игра – ведущий вид деятельности ребёнка  дошкольника </vt:lpstr>
      <vt:lpstr> В процессе игры между детьми складывается два вида отношений  </vt:lpstr>
      <vt:lpstr>Социальный характер игры</vt:lpstr>
      <vt:lpstr>В игре находят выражение основные потребности ребёнка дошкольника </vt:lpstr>
      <vt:lpstr>В недрах игры зарождаются и дифференцируются другие виды деятельности</vt:lpstr>
      <vt:lpstr>Игра как средство воспитания и обучения</vt:lpstr>
      <vt:lpstr>Презентация PowerPoint</vt:lpstr>
      <vt:lpstr>Игра как форма организации жизни ребёнка</vt:lpstr>
      <vt:lpstr>Презентация PowerPoint</vt:lpstr>
      <vt:lpstr>Игра как метод обучения</vt:lpstr>
      <vt:lpstr>Презентация PowerPoint</vt:lpstr>
      <vt:lpstr>Презентация PowerPoint</vt:lpstr>
      <vt:lpstr>Значение игр для развития ребёнка</vt:lpstr>
      <vt:lpstr> Игры с правилами  В играх с правилами главное – решение поставленной задачи. Детей увлекают только такие игры, подвижные и дидактические, которые требуют усилия мысли и воли, преодоления трудностей. Игра занимает большое место в системе физического, нравственного, трудового и эстетического воспитания. Ребенку нужна активная деятельность, способствующая повышению его жизненного тонуса, удовлетворяющая его интересы, социальные потребности. Игры необходимы для здоровья ребенка, они делают его жизнь содержательной, полной, создают уверенность в своих силах. </vt:lpstr>
      <vt:lpstr>Процесс организации творческих игр</vt:lpstr>
      <vt:lpstr>Процесс организации игр с правилами</vt:lpstr>
      <vt:lpstr>Презентация PowerPoint</vt:lpstr>
      <vt:lpstr>Младший дошкольный возраст</vt:lpstr>
      <vt:lpstr>Как нужно организовывать игры с правилами? Назовите действия педагога</vt:lpstr>
      <vt:lpstr>Тесты для закрепления:</vt:lpstr>
      <vt:lpstr>Презентация PowerPoint</vt:lpstr>
      <vt:lpstr>Литература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как форма организации жизнедеятельности детей</dc:title>
  <dc:creator>hp</dc:creator>
  <cp:lastModifiedBy>Администратор</cp:lastModifiedBy>
  <cp:revision>151</cp:revision>
  <dcterms:created xsi:type="dcterms:W3CDTF">2010-05-14T09:14:26Z</dcterms:created>
  <dcterms:modified xsi:type="dcterms:W3CDTF">2015-04-11T18:52:36Z</dcterms:modified>
</cp:coreProperties>
</file>