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4"/>
  </p:notesMasterIdLst>
  <p:handoutMasterIdLst>
    <p:handoutMasterId r:id="rId25"/>
  </p:handoutMasterIdLst>
  <p:sldIdLst>
    <p:sldId id="257" r:id="rId2"/>
    <p:sldId id="260" r:id="rId3"/>
    <p:sldId id="258" r:id="rId4"/>
    <p:sldId id="283" r:id="rId5"/>
    <p:sldId id="281" r:id="rId6"/>
    <p:sldId id="261" r:id="rId7"/>
    <p:sldId id="262" r:id="rId8"/>
    <p:sldId id="263" r:id="rId9"/>
    <p:sldId id="259" r:id="rId10"/>
    <p:sldId id="264" r:id="rId11"/>
    <p:sldId id="269" r:id="rId12"/>
    <p:sldId id="270" r:id="rId13"/>
    <p:sldId id="271" r:id="rId14"/>
    <p:sldId id="273" r:id="rId15"/>
    <p:sldId id="274" r:id="rId16"/>
    <p:sldId id="256" r:id="rId17"/>
    <p:sldId id="284" r:id="rId18"/>
    <p:sldId id="272" r:id="rId19"/>
    <p:sldId id="276" r:id="rId20"/>
    <p:sldId id="277" r:id="rId21"/>
    <p:sldId id="278" r:id="rId22"/>
    <p:sldId id="27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22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050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2BF593-422E-4281-AB0D-C9DB9E46885C}" type="datetimeFigureOut">
              <a:rPr lang="ru-RU" smtClean="0"/>
              <a:pPr/>
              <a:t>04.04.2015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450D96-9DBD-4227-BE72-27480EC311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7608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CF1B4D-8DA8-4748-8593-F7D961EDF24A}" type="datetimeFigureOut">
              <a:rPr lang="ru-RU" smtClean="0"/>
              <a:pPr/>
              <a:t>04.04.2015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C91066-4438-411F-ABD5-6C7A51B9A1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6217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1556932"/>
            <a:ext cx="7632000" cy="1260000"/>
          </a:xfrm>
        </p:spPr>
        <p:txBody>
          <a:bodyPr/>
          <a:lstStyle>
            <a:lvl1pPr>
              <a:defRPr sz="4800" b="1">
                <a:solidFill>
                  <a:srgbClr val="005DA2"/>
                </a:solidFill>
                <a:effectLst/>
                <a:latin typeface="+mj-lt"/>
                <a:ea typeface="Arial Unicode MS" pitchFamily="34" charset="-128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7220" y="3528591"/>
            <a:ext cx="6400800" cy="12600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5DA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  <p:transition spd="slow" advClick="0" advTm="5000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4476" y="296653"/>
            <a:ext cx="7632000" cy="900113"/>
          </a:xfrm>
        </p:spPr>
        <p:txBody>
          <a:bodyPr/>
          <a:lstStyle>
            <a:lvl1pPr>
              <a:defRPr>
                <a:solidFill>
                  <a:srgbClr val="005DA2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23831" y="1593342"/>
            <a:ext cx="7632000" cy="4248000"/>
          </a:xfrm>
        </p:spPr>
        <p:txBody>
          <a:bodyPr/>
          <a:lstStyle>
            <a:lvl1pPr>
              <a:defRPr>
                <a:solidFill>
                  <a:srgbClr val="005DA2"/>
                </a:solidFill>
                <a:latin typeface="+mj-lt"/>
              </a:defRPr>
            </a:lvl1pPr>
            <a:lvl2pPr>
              <a:defRPr>
                <a:solidFill>
                  <a:srgbClr val="005DA2"/>
                </a:solidFill>
                <a:latin typeface="+mj-lt"/>
              </a:defRPr>
            </a:lvl2pPr>
            <a:lvl3pPr>
              <a:defRPr>
                <a:solidFill>
                  <a:srgbClr val="005DA2"/>
                </a:solidFill>
                <a:latin typeface="+mj-lt"/>
              </a:defRPr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</p:cSld>
  <p:clrMapOvr>
    <a:masterClrMapping/>
  </p:clrMapOvr>
  <p:transition spd="slow" advClick="0" advTm="5000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4476" y="296653"/>
            <a:ext cx="7632000" cy="900113"/>
          </a:xfrm>
        </p:spPr>
        <p:txBody>
          <a:bodyPr/>
          <a:lstStyle>
            <a:lvl1pPr>
              <a:defRPr>
                <a:solidFill>
                  <a:srgbClr val="005DA2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1224476" y="1593342"/>
            <a:ext cx="7632000" cy="4248000"/>
          </a:xfrm>
        </p:spPr>
        <p:txBody>
          <a:bodyPr/>
          <a:lstStyle>
            <a:lvl1pPr marL="108000" indent="0">
              <a:buNone/>
              <a:defRPr>
                <a:solidFill>
                  <a:srgbClr val="005DA2"/>
                </a:solidFill>
                <a:latin typeface="+mj-lt"/>
              </a:defRPr>
            </a:lvl1pPr>
            <a:lvl2pPr marL="108000" indent="0">
              <a:buNone/>
              <a:defRPr/>
            </a:lvl2pPr>
            <a:lvl3pPr marL="108000" indent="0">
              <a:buNone/>
              <a:defRPr/>
            </a:lvl3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 advClick="0" advTm="5000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спис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4476" y="296653"/>
            <a:ext cx="7632000" cy="900113"/>
          </a:xfrm>
        </p:spPr>
        <p:txBody>
          <a:bodyPr/>
          <a:lstStyle>
            <a:lvl1pPr>
              <a:defRPr>
                <a:solidFill>
                  <a:srgbClr val="005DA2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1224476" y="1593342"/>
            <a:ext cx="7632000" cy="4248000"/>
          </a:xfrm>
        </p:spPr>
        <p:txBody>
          <a:bodyPr/>
          <a:lstStyle>
            <a:lvl1pPr marL="342000" indent="-342000">
              <a:buSzPct val="60000"/>
              <a:buFont typeface="Wingdings 2" pitchFamily="18" charset="2"/>
              <a:buChar char="Þ"/>
              <a:defRPr>
                <a:solidFill>
                  <a:srgbClr val="005DA2"/>
                </a:solidFill>
                <a:latin typeface="+mj-lt"/>
              </a:defRPr>
            </a:lvl1pPr>
            <a:lvl2pPr marL="741600" indent="-284400">
              <a:buFont typeface="Arial" pitchFamily="34" charset="0"/>
              <a:buChar char="•"/>
              <a:defRPr>
                <a:solidFill>
                  <a:srgbClr val="005DA2"/>
                </a:solidFill>
                <a:latin typeface="+mj-lt"/>
              </a:defRPr>
            </a:lvl2pPr>
            <a:lvl3pPr marL="1144800" indent="-230400">
              <a:buFont typeface="Courier New" pitchFamily="49" charset="0"/>
              <a:buChar char="o"/>
              <a:defRPr>
                <a:solidFill>
                  <a:srgbClr val="005DA2"/>
                </a:solidFill>
                <a:latin typeface="+mj-lt"/>
              </a:defRPr>
            </a:lvl3pPr>
            <a:lvl4pPr>
              <a:defRPr>
                <a:solidFill>
                  <a:srgbClr val="005DA2"/>
                </a:solidFill>
              </a:defRPr>
            </a:lvl4pPr>
            <a:lvl5pPr>
              <a:defRPr>
                <a:solidFill>
                  <a:srgbClr val="005DA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</p:cSld>
  <p:clrMapOvr>
    <a:masterClrMapping/>
  </p:clrMapOvr>
  <p:transition spd="slow" advClick="0" advTm="5000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4476" y="296653"/>
            <a:ext cx="7632000" cy="900113"/>
          </a:xfrm>
        </p:spPr>
        <p:txBody>
          <a:bodyPr/>
          <a:lstStyle>
            <a:lvl1pPr>
              <a:defRPr>
                <a:solidFill>
                  <a:srgbClr val="005DA2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23628" y="1592796"/>
            <a:ext cx="3600000" cy="4248000"/>
          </a:xfrm>
        </p:spPr>
        <p:txBody>
          <a:bodyPr/>
          <a:lstStyle>
            <a:lvl1pPr>
              <a:defRPr sz="3200">
                <a:solidFill>
                  <a:srgbClr val="005DA2"/>
                </a:solidFill>
                <a:latin typeface="+mj-lt"/>
              </a:defRPr>
            </a:lvl1pPr>
            <a:lvl2pPr>
              <a:defRPr sz="2800">
                <a:solidFill>
                  <a:srgbClr val="005DA2"/>
                </a:solidFill>
                <a:latin typeface="+mj-lt"/>
              </a:defRPr>
            </a:lvl2pPr>
            <a:lvl3pPr>
              <a:defRPr sz="2400">
                <a:solidFill>
                  <a:srgbClr val="005DA2"/>
                </a:solidFill>
                <a:latin typeface="+mj-lt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56476" y="1592796"/>
            <a:ext cx="3600000" cy="4248000"/>
          </a:xfrm>
        </p:spPr>
        <p:txBody>
          <a:bodyPr/>
          <a:lstStyle>
            <a:lvl1pPr>
              <a:defRPr sz="3200">
                <a:solidFill>
                  <a:srgbClr val="005DA2"/>
                </a:solidFill>
                <a:latin typeface="+mj-lt"/>
              </a:defRPr>
            </a:lvl1pPr>
            <a:lvl2pPr>
              <a:defRPr sz="2800">
                <a:solidFill>
                  <a:srgbClr val="005DA2"/>
                </a:solidFill>
                <a:latin typeface="+mj-lt"/>
              </a:defRPr>
            </a:lvl2pPr>
            <a:lvl3pPr>
              <a:defRPr sz="2400">
                <a:solidFill>
                  <a:srgbClr val="005DA2"/>
                </a:solidFill>
                <a:latin typeface="+mj-lt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</p:cSld>
  <p:clrMapOvr>
    <a:masterClrMapping/>
  </p:clrMapOvr>
  <p:transition spd="slow" advClick="0" advTm="5000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5000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1223963" y="296864"/>
            <a:ext cx="7632700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1223963" y="1631950"/>
            <a:ext cx="763270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</p:sldLayoutIdLst>
  <p:transition spd="slow" advClick="0" advTm="5000">
    <p:wheel spokes="8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kern="1200">
          <a:solidFill>
            <a:srgbClr val="005DA2"/>
          </a:solidFill>
          <a:latin typeface="+mj-lt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5DA2"/>
          </a:solidFill>
          <a:latin typeface="Calibri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5DA2"/>
          </a:solidFill>
          <a:latin typeface="Calibri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5DA2"/>
          </a:solidFill>
          <a:latin typeface="Calibri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5DA2"/>
          </a:solidFill>
          <a:latin typeface="Calibri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60000"/>
        <a:buFont typeface="Wingdings 2" pitchFamily="18" charset="2"/>
        <a:buChar char="Þ"/>
        <a:defRPr sz="3200" kern="1200">
          <a:solidFill>
            <a:srgbClr val="005DA2"/>
          </a:solidFill>
          <a:latin typeface="+mj-lt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rgbClr val="005DA2"/>
          </a:solidFill>
          <a:latin typeface="+mj-lt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50000"/>
        <a:buFont typeface="Courier New" pitchFamily="49" charset="0"/>
        <a:buChar char="o"/>
        <a:defRPr sz="2400" kern="1200">
          <a:solidFill>
            <a:srgbClr val="005DA2"/>
          </a:solidFill>
          <a:latin typeface="+mj-lt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17375E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17375E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C:\Users\&#1040;&#1076;&#1084;&#1080;&#1085;&#1080;&#1089;&#1090;&#1088;&#1072;&#1090;&#1086;&#1088;\Desktop\Pesni_iz_multfilmov_-_CHto_takoe_ptichki_(iPlayer.fm).mp3" TargetMode="Externa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00497" y="2786058"/>
            <a:ext cx="4714908" cy="3143272"/>
          </a:xfrm>
        </p:spPr>
        <p:txBody>
          <a:bodyPr/>
          <a:lstStyle/>
          <a:p>
            <a:pPr marL="342900" lvl="0" indent="-34290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</a:pPr>
            <a:r>
              <a:rPr lang="ru-RU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МБОУ СОШ №4</a:t>
            </a:r>
          </a:p>
          <a:p>
            <a:pPr marL="342900" lvl="0" indent="-34290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</a:pPr>
            <a:r>
              <a:rPr lang="ru-RU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Авторы:</a:t>
            </a:r>
          </a:p>
          <a:p>
            <a:pPr marL="342900" lvl="0" indent="-34290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</a:pPr>
            <a:r>
              <a:rPr lang="ru-RU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b="1" dirty="0" smtClean="0"/>
              <a:t>Шестопалова Т.В.</a:t>
            </a:r>
            <a:endParaRPr lang="ru-RU" b="1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</a:pPr>
            <a:r>
              <a:rPr lang="ru-RU" b="1" dirty="0" smtClean="0">
                <a:solidFill>
                  <a:srgbClr val="000000"/>
                </a:solidFill>
              </a:rPr>
              <a:t>  </a:t>
            </a:r>
            <a:r>
              <a:rPr lang="ru-RU" b="1" dirty="0" smtClean="0"/>
              <a:t>Козлова О.Н.</a:t>
            </a:r>
            <a:endParaRPr lang="ru-RU" b="1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</a:pPr>
            <a:r>
              <a:rPr lang="ru-RU" sz="24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г. </a:t>
            </a:r>
            <a:r>
              <a:rPr lang="ru-RU" sz="2400" b="1" dirty="0" smtClean="0"/>
              <a:t>Льгов </a:t>
            </a:r>
            <a:endParaRPr lang="ru-RU" sz="2400" b="1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lang="ru-RU" dirty="0"/>
          </a:p>
        </p:txBody>
      </p:sp>
      <p:sp>
        <p:nvSpPr>
          <p:cNvPr id="4" name="Shape 56"/>
          <p:cNvSpPr>
            <a:spLocks noGrp="1"/>
          </p:cNvSpPr>
          <p:nvPr>
            <p:ph type="ctrTitle"/>
          </p:nvPr>
        </p:nvSpPr>
        <p:spPr>
          <a:xfrm>
            <a:off x="1428728" y="500043"/>
            <a:ext cx="7390896" cy="1643074"/>
          </a:xfrm>
          <a:prstGeom prst="rect">
            <a:avLst/>
          </a:prstGeom>
          <a:gradFill>
            <a:gsLst>
              <a:gs pos="0">
                <a:srgbClr val="FFE701"/>
              </a:gs>
              <a:gs pos="100000">
                <a:srgbClr val="FE3E02"/>
              </a:gs>
            </a:gsLst>
            <a:lin ang="5400000" scaled="0"/>
          </a:gradFill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0">
              <a:buNone/>
            </a:pPr>
            <a:r>
              <a:rPr lang="ru-RU" sz="3600" dirty="0" smtClean="0"/>
              <a:t>Презентация экологического </a:t>
            </a:r>
            <a:r>
              <a:rPr lang="en-US" sz="3600" dirty="0" err="1" smtClean="0"/>
              <a:t>проект</a:t>
            </a:r>
            <a:r>
              <a:rPr lang="ru-RU" sz="3600" dirty="0" smtClean="0"/>
              <a:t>а</a:t>
            </a:r>
            <a:endParaRPr lang="en-US" sz="3600" dirty="0"/>
          </a:p>
          <a:p>
            <a:pPr algn="ctr">
              <a:buNone/>
            </a:pPr>
            <a:r>
              <a:rPr lang="en-US" sz="3600" dirty="0"/>
              <a:t>"</a:t>
            </a:r>
            <a:r>
              <a:rPr lang="en-US" sz="3600" dirty="0" err="1"/>
              <a:t>Покормите</a:t>
            </a:r>
            <a:r>
              <a:rPr lang="en-US" sz="3600" dirty="0"/>
              <a:t> </a:t>
            </a:r>
            <a:r>
              <a:rPr lang="en-US" sz="3600" dirty="0" err="1"/>
              <a:t>птиц</a:t>
            </a:r>
            <a:r>
              <a:rPr lang="en-US" sz="3600" dirty="0"/>
              <a:t> </a:t>
            </a:r>
            <a:r>
              <a:rPr lang="en-US" sz="3600" dirty="0" err="1"/>
              <a:t>зимой</a:t>
            </a:r>
            <a:r>
              <a:rPr lang="en-US" sz="3600" dirty="0"/>
              <a:t>"</a:t>
            </a:r>
          </a:p>
        </p:txBody>
      </p:sp>
      <p:sp>
        <p:nvSpPr>
          <p:cNvPr id="5" name="Shape 57"/>
          <p:cNvSpPr/>
          <p:nvPr/>
        </p:nvSpPr>
        <p:spPr>
          <a:xfrm>
            <a:off x="1428729" y="2643183"/>
            <a:ext cx="3098051" cy="316865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pic>
        <p:nvPicPr>
          <p:cNvPr id="7" name="Pesni_iz_multfilmov_-_CHto_takoe_ptichki_(iPlayer.fm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/>
          <a:stretch>
            <a:fillRect/>
          </a:stretch>
        </p:blipFill>
        <p:spPr>
          <a:xfrm>
            <a:off x="1428728" y="2285992"/>
            <a:ext cx="304800" cy="304800"/>
          </a:xfrm>
          <a:prstGeom prst="rect">
            <a:avLst/>
          </a:prstGeom>
        </p:spPr>
      </p:pic>
      <p:pic>
        <p:nvPicPr>
          <p:cNvPr id="9" name="Звук с компакт-диска 8">
            <a:hlinkClick r:id="" action="ppaction://media"/>
          </p:cNvPr>
          <p:cNvPicPr>
            <a:picLocks noRot="1" noChangeAspect="1"/>
          </p:cNvPicPr>
          <p:nvPr>
            <a:audioCd>
              <a:st track="1" time="4"/>
              <a:end track="20" time="4"/>
            </a:audioCd>
          </p:nvPr>
        </p:nvPicPr>
        <p:blipFill>
          <a:blip r:embed="rId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Click="0" advTm="5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showWhenStopped="0">
                <p:cTn id="11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85729"/>
            <a:ext cx="7927815" cy="1357322"/>
          </a:xfrm>
        </p:spPr>
        <p:txBody>
          <a:bodyPr/>
          <a:lstStyle/>
          <a:p>
            <a:r>
              <a:rPr lang="ru-RU" sz="280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Зимуют в нашей местности, только те птицы, которые приспособились к выживанию в наших зимах, поэтому надо делать кормушки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  <p:pic>
        <p:nvPicPr>
          <p:cNvPr id="5" name="Содержимое 4" descr="DSC01928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282" y="2500306"/>
            <a:ext cx="4426527" cy="3358342"/>
          </a:xfrm>
        </p:spPr>
      </p:pic>
      <p:pic>
        <p:nvPicPr>
          <p:cNvPr id="7" name="Содержимое 6" descr="DSC01926.JPG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6315" y="1857364"/>
            <a:ext cx="4168833" cy="3287684"/>
          </a:xfrm>
        </p:spPr>
      </p:pic>
      <p:pic>
        <p:nvPicPr>
          <p:cNvPr id="9" name="Picture 2" descr="C:\Users\Администратор\Desktop\дети\DSC019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7786775" y="-8143956"/>
            <a:ext cx="5080000" cy="3810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Лента лицом вверх 7"/>
          <p:cNvSpPr/>
          <p:nvPr/>
        </p:nvSpPr>
        <p:spPr>
          <a:xfrm>
            <a:off x="357158" y="428604"/>
            <a:ext cx="8072495" cy="1500198"/>
          </a:xfrm>
          <a:prstGeom prst="ribbon2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Содержимое 5" descr="DSC01930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00167">
            <a:off x="214283" y="2366170"/>
            <a:ext cx="4610131" cy="3277409"/>
          </a:xfrm>
        </p:spPr>
      </p:pic>
      <p:pic>
        <p:nvPicPr>
          <p:cNvPr id="7" name="Содержимое 6" descr="DSC01931.JPG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545426">
            <a:off x="4890239" y="2820881"/>
            <a:ext cx="4385900" cy="3026047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" y="357168"/>
            <a:ext cx="8846415" cy="3740408"/>
          </a:xfrm>
          <a:prstGeom prst="ribbon2">
            <a:avLst>
              <a:gd name="adj1" fmla="val 31959"/>
              <a:gd name="adj2" fmla="val 50000"/>
            </a:avLst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 развешиваем кормушки.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slow" advClick="0" advTm="5000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DSC01946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508963" y="848699"/>
            <a:ext cx="5840850" cy="4714908"/>
          </a:xfr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42976" y="500042"/>
            <a:ext cx="2857520" cy="5357850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</a:rPr>
              <a:t>Чтоб весною птичек слушать, дай зимою им покушать!</a:t>
            </a:r>
            <a:endParaRPr lang="ru-RU" sz="36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 advClick="0" advTm="5000"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Лента лицом вверх 6"/>
          <p:cNvSpPr/>
          <p:nvPr/>
        </p:nvSpPr>
        <p:spPr>
          <a:xfrm>
            <a:off x="500033" y="428604"/>
            <a:ext cx="8501123" cy="1643074"/>
          </a:xfrm>
          <a:prstGeom prst="ribbon2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Содержимое 7" descr="DSC01932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787" y="2366398"/>
            <a:ext cx="4038627" cy="3562933"/>
          </a:xfr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786051" y="1357298"/>
            <a:ext cx="4143404" cy="642942"/>
          </a:xfrm>
        </p:spPr>
        <p:txBody>
          <a:bodyPr>
            <a:normAutofit fontScale="90000"/>
          </a:bodyPr>
          <a:lstStyle/>
          <a:p>
            <a:r>
              <a:rPr lang="ru-RU" sz="3600" i="1" dirty="0" smtClean="0">
                <a:solidFill>
                  <a:schemeClr val="accent1">
                    <a:lumMod val="75000"/>
                  </a:schemeClr>
                </a:solidFill>
              </a:rPr>
              <a:t>Прилетайте, птички, мы стараемся для вас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!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3" name="Содержимое 12" descr="DSC01941.JPG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6213" y="2366170"/>
            <a:ext cx="3600451" cy="3563161"/>
          </a:xfrm>
        </p:spPr>
      </p:pic>
    </p:spTree>
  </p:cSld>
  <p:clrMapOvr>
    <a:masterClrMapping/>
  </p:clrMapOvr>
  <p:transition spd="slow" advClick="0" advTm="5000"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Лента лицом вверх 4"/>
          <p:cNvSpPr/>
          <p:nvPr/>
        </p:nvSpPr>
        <p:spPr>
          <a:xfrm>
            <a:off x="1285852" y="357167"/>
            <a:ext cx="7429552" cy="1857388"/>
          </a:xfrm>
          <a:prstGeom prst="ribbon2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4613" y="357166"/>
            <a:ext cx="4643471" cy="1060646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Расклеиваем листовки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Содержимое 5" descr="Фото-0048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05978">
            <a:off x="1223963" y="2366169"/>
            <a:ext cx="3600451" cy="3348847"/>
          </a:xfrm>
          <a:ln w="38100">
            <a:solidFill>
              <a:srgbClr val="00B0F0"/>
            </a:solidFill>
          </a:ln>
        </p:spPr>
      </p:pic>
      <p:pic>
        <p:nvPicPr>
          <p:cNvPr id="7" name="Содержимое 6" descr="Фото-0050.jpg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8660">
            <a:off x="5300325" y="2407932"/>
            <a:ext cx="3600451" cy="3348847"/>
          </a:xfrm>
          <a:ln w="38100">
            <a:solidFill>
              <a:srgbClr val="00B0F0"/>
            </a:solidFill>
          </a:ln>
        </p:spPr>
      </p:pic>
    </p:spTree>
  </p:cSld>
  <p:clrMapOvr>
    <a:masterClrMapping/>
  </p:clrMapOvr>
  <p:transition spd="slow" advClick="0" advTm="5000"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sz="3600" dirty="0" smtClean="0"/>
              <a:t>На экскурсии в краеведческом музее</a:t>
            </a:r>
            <a:endParaRPr lang="ru-RU" sz="3600" dirty="0"/>
          </a:p>
        </p:txBody>
      </p:sp>
      <p:pic>
        <p:nvPicPr>
          <p:cNvPr id="6" name="Содержимое 5" descr="P1050071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4546" y="3857628"/>
            <a:ext cx="2812873" cy="2500331"/>
          </a:xfrm>
        </p:spPr>
      </p:pic>
      <p:pic>
        <p:nvPicPr>
          <p:cNvPr id="7" name="Содержимое 6" descr="P1050066.JPG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9322" y="3429000"/>
            <a:ext cx="2386004" cy="2935183"/>
          </a:xfrm>
        </p:spPr>
      </p:pic>
      <p:pic>
        <p:nvPicPr>
          <p:cNvPr id="7169" name="Picture 1" descr="C:\Users\Администратор\Desktop\дети\P1050068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8794" y="1428736"/>
            <a:ext cx="2286016" cy="2247748"/>
          </a:xfrm>
          <a:prstGeom prst="rect">
            <a:avLst/>
          </a:prstGeom>
          <a:noFill/>
        </p:spPr>
      </p:pic>
      <p:pic>
        <p:nvPicPr>
          <p:cNvPr id="7170" name="Picture 2" descr="C:\Users\Администратор\Desktop\дети\P1050070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3570" y="1643050"/>
            <a:ext cx="3000396" cy="1590637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Содержимое 13" descr="File0166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4545" y="1928802"/>
            <a:ext cx="5664200" cy="4248150"/>
          </a:xfrm>
        </p:spPr>
      </p:pic>
      <p:sp>
        <p:nvSpPr>
          <p:cNvPr id="15" name="Shape 140"/>
          <p:cNvSpPr>
            <a:spLocks noGrp="1"/>
          </p:cNvSpPr>
          <p:nvPr>
            <p:ph type="title"/>
          </p:nvPr>
        </p:nvSpPr>
        <p:spPr>
          <a:xfrm>
            <a:off x="714349" y="142853"/>
            <a:ext cx="8429652" cy="2500330"/>
          </a:xfrm>
          <a:prstGeom prst="ellipseRibbon2">
            <a:avLst>
              <a:gd name="adj1" fmla="val 35761"/>
              <a:gd name="adj2" fmla="val 72461"/>
              <a:gd name="adj3" fmla="val 12500"/>
            </a:avLst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 baseline="0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Много</a:t>
            </a:r>
            <a:r>
              <a:rPr lang="en-US" sz="2400" b="1" i="0" u="none" strike="noStrike" cap="none" baseline="0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 baseline="0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ласковых</a:t>
            </a:r>
            <a:r>
              <a:rPr lang="en-US" sz="2400" b="1" i="0" u="none" strike="noStrike" cap="none" baseline="0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00" b="1" i="0" u="none" strike="noStrike" cap="none" baseline="0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хороших</a:t>
            </a:r>
            <a:r>
              <a:rPr lang="en-US" sz="2400" b="1" i="0" u="none" strike="noStrike" cap="none" baseline="0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400" b="1" i="0" u="none" strike="noStrike" cap="none" baseline="0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 i="0" u="none" strike="noStrike" cap="none" baseline="0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Прилетает</a:t>
            </a:r>
            <a:r>
              <a:rPr lang="en-US" sz="2400" b="1" i="0" u="none" strike="noStrike" cap="none" baseline="0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к </a:t>
            </a:r>
            <a:r>
              <a:rPr lang="en-US" sz="2400" b="1" i="0" u="none" strike="noStrike" cap="none" baseline="0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нам</a:t>
            </a:r>
            <a:r>
              <a:rPr lang="en-US" sz="2400" b="1" i="0" u="none" strike="noStrike" cap="none" baseline="0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 baseline="0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друзей</a:t>
            </a:r>
            <a:r>
              <a:rPr lang="en-US" sz="2400" b="1" i="0" u="none" strike="noStrike" cap="none" baseline="0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 baseline="0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Нарисуем</a:t>
            </a:r>
            <a:r>
              <a:rPr lang="en-US" sz="2400" b="1" i="0" u="none" strike="noStrike" cap="none" baseline="0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 baseline="0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мы</a:t>
            </a:r>
            <a:r>
              <a:rPr lang="en-US" sz="2400" b="1" i="0" u="none" strike="noStrike" cap="none" baseline="0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 baseline="0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красивых</a:t>
            </a:r>
            <a:r>
              <a:rPr lang="en-US" sz="2400" b="1" i="0" u="none" strike="noStrike" cap="none" baseline="0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 baseline="0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Воробьёв</a:t>
            </a:r>
            <a:r>
              <a:rPr lang="en-US" sz="2400" b="1" i="0" u="none" strike="noStrike" cap="none" baseline="0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US" sz="2400" b="1" i="0" u="none" strike="noStrike" cap="none" baseline="0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снегирей</a:t>
            </a:r>
            <a:r>
              <a:rPr lang="en-US" sz="2400" b="1" i="0" u="none" strike="noStrike" cap="none" baseline="0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</a:p>
        </p:txBody>
      </p:sp>
    </p:spTree>
  </p:cSld>
  <p:clrMapOvr>
    <a:masterClrMapping/>
  </p:clrMapOvr>
  <p:transition spd="slow" advClick="0" advTm="5000"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Лента лицом вверх 3"/>
          <p:cNvSpPr/>
          <p:nvPr/>
        </p:nvSpPr>
        <p:spPr>
          <a:xfrm>
            <a:off x="1285852" y="357166"/>
            <a:ext cx="7429552" cy="1643073"/>
          </a:xfrm>
          <a:prstGeom prst="ribbon2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Конкурс стенгазет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Picture 2" descr="C:\Users\Администратор\Desktop\дети\File016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8860" y="2214554"/>
            <a:ext cx="4857785" cy="3643338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5" y="285729"/>
            <a:ext cx="7632000" cy="900113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i="1" dirty="0" smtClean="0"/>
              <a:t>Пернатые из цветной бумаги</a:t>
            </a:r>
            <a:endParaRPr lang="ru-RU" i="1" dirty="0"/>
          </a:p>
        </p:txBody>
      </p:sp>
      <p:pic>
        <p:nvPicPr>
          <p:cNvPr id="5" name="Содержимое 4" descr="DSC01943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472" y="1357299"/>
            <a:ext cx="3967189" cy="3243284"/>
          </a:xfrm>
        </p:spPr>
      </p:pic>
      <p:pic>
        <p:nvPicPr>
          <p:cNvPr id="6" name="Содержимое 5" descr="DSC01944.JPG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2053" y="1268760"/>
            <a:ext cx="4070348" cy="3286148"/>
          </a:xfrm>
        </p:spPr>
      </p:pic>
      <p:sp>
        <p:nvSpPr>
          <p:cNvPr id="8" name="Лента лицом вверх 7"/>
          <p:cNvSpPr/>
          <p:nvPr/>
        </p:nvSpPr>
        <p:spPr>
          <a:xfrm>
            <a:off x="571473" y="4786323"/>
            <a:ext cx="8143932" cy="1357322"/>
          </a:xfrm>
          <a:prstGeom prst="ribbon2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Наши руки не знают скуки</a:t>
            </a: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5000629" y="1928803"/>
            <a:ext cx="71439" cy="71438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Click="0" advTm="5000"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sz="4400" dirty="0" smtClean="0"/>
              <a:t>«</a:t>
            </a:r>
            <a:r>
              <a:rPr lang="ru-RU" sz="4400" dirty="0" err="1" smtClean="0"/>
              <a:t>Птицы-наши</a:t>
            </a:r>
            <a:r>
              <a:rPr lang="ru-RU" sz="4400" dirty="0" smtClean="0"/>
              <a:t> друзья»</a:t>
            </a:r>
            <a:endParaRPr lang="ru-RU" sz="4400" dirty="0"/>
          </a:p>
        </p:txBody>
      </p:sp>
      <p:pic>
        <p:nvPicPr>
          <p:cNvPr id="5" name="Содержимое 4" descr="File015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285860"/>
            <a:ext cx="4824415" cy="3991788"/>
          </a:xfrm>
        </p:spPr>
      </p:pic>
      <p:pic>
        <p:nvPicPr>
          <p:cNvPr id="6" name="Содержимое 5" descr="File015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0" y="3000372"/>
            <a:ext cx="4369879" cy="3634599"/>
          </a:xfrm>
        </p:spPr>
      </p:pic>
    </p:spTree>
  </p:cSld>
  <p:clrMapOvr>
    <a:masterClrMapping/>
  </p:clrMapOvr>
  <p:transition spd="slow" advClick="0" advTm="5000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0167" y="1071547"/>
            <a:ext cx="6572296" cy="390876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4800" dirty="0" smtClean="0"/>
              <a:t>Цель:</a:t>
            </a:r>
          </a:p>
          <a:p>
            <a:r>
              <a:rPr lang="ru-RU" sz="4000" dirty="0" smtClean="0"/>
              <a:t>Закрепить представления школьников о зимующих птицах, их образе жизни, о связи с окружающей средой, роли человека в жизни птиц. </a:t>
            </a:r>
            <a:endParaRPr lang="ru-RU" sz="4000" dirty="0"/>
          </a:p>
        </p:txBody>
      </p:sp>
    </p:spTree>
  </p:cSld>
  <p:clrMapOvr>
    <a:masterClrMapping/>
  </p:clrMapOvr>
  <p:transition spd="slow" advClick="0" advTm="5000"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Лента лицом вверх 4"/>
          <p:cNvSpPr/>
          <p:nvPr/>
        </p:nvSpPr>
        <p:spPr>
          <a:xfrm>
            <a:off x="1142976" y="214290"/>
            <a:ext cx="7643866" cy="1571636"/>
          </a:xfrm>
          <a:prstGeom prst="ribbon2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Наши награды</a:t>
            </a:r>
            <a:endParaRPr lang="ru-RU" dirty="0"/>
          </a:p>
        </p:txBody>
      </p:sp>
      <p:pic>
        <p:nvPicPr>
          <p:cNvPr id="6" name="Содержимое 5" descr="DSC02802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539781">
            <a:off x="305754" y="2692298"/>
            <a:ext cx="3960905" cy="3039194"/>
          </a:xfrm>
        </p:spPr>
      </p:pic>
      <p:pic>
        <p:nvPicPr>
          <p:cNvPr id="7" name="Содержимое 6" descr="DSC02801.JPG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603547">
            <a:off x="4720832" y="2634852"/>
            <a:ext cx="3972591" cy="3095473"/>
          </a:xfrm>
        </p:spPr>
      </p:pic>
    </p:spTree>
  </p:cSld>
  <p:clrMapOvr>
    <a:masterClrMapping/>
  </p:clrMapOvr>
  <p:transition spd="slow" advClick="0" advTm="5000">
    <p:wheel spokes="8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Лента лицом вверх 3"/>
          <p:cNvSpPr/>
          <p:nvPr/>
        </p:nvSpPr>
        <p:spPr>
          <a:xfrm>
            <a:off x="1071538" y="142852"/>
            <a:ext cx="7643866" cy="2000264"/>
          </a:xfrm>
          <a:prstGeom prst="ribbon2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8926" y="214290"/>
            <a:ext cx="3786214" cy="1571636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i="1" dirty="0" smtClean="0"/>
              <a:t>А это </a:t>
            </a:r>
            <a:r>
              <a:rPr lang="ru-RU" b="1" i="1" dirty="0" err="1" smtClean="0">
                <a:solidFill>
                  <a:schemeClr val="accent2">
                    <a:lumMod val="75000"/>
                  </a:schemeClr>
                </a:solidFill>
              </a:rPr>
              <a:t>мы-</a:t>
            </a:r>
            <a:r>
              <a:rPr lang="ru-RU" i="1" dirty="0" err="1" smtClean="0"/>
              <a:t>участники</a:t>
            </a:r>
            <a:r>
              <a:rPr lang="ru-RU" i="1" dirty="0" smtClean="0"/>
              <a:t> проекта</a:t>
            </a:r>
            <a:endParaRPr lang="ru-RU" i="1" dirty="0"/>
          </a:p>
        </p:txBody>
      </p:sp>
      <p:pic>
        <p:nvPicPr>
          <p:cNvPr id="5" name="Содержимое 4" descr="DSC01935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538" y="2500306"/>
            <a:ext cx="3714776" cy="2786082"/>
          </a:xfrm>
          <a:ln w="38100">
            <a:solidFill>
              <a:srgbClr val="00B0F0"/>
            </a:solidFill>
          </a:ln>
        </p:spPr>
      </p:pic>
      <p:pic>
        <p:nvPicPr>
          <p:cNvPr id="6" name="Picture 2" descr="C:\Users\Администратор\Desktop\дети\DSC0193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2066" y="2418450"/>
            <a:ext cx="3357585" cy="2867938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Click="0" advTm="5000">
    <p:wheel spokes="8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5" name="Picture 4" descr="http://img-fotki.yandex.ru/get/1/viktor-gaev.1/0_133d_49c3bfe3_L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7864" y="1593850"/>
            <a:ext cx="5983310" cy="4248150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Click="0" advTm="5000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67"/>
          <p:cNvSpPr/>
          <p:nvPr/>
        </p:nvSpPr>
        <p:spPr>
          <a:xfrm>
            <a:off x="1546808" y="145167"/>
            <a:ext cx="6264696" cy="889705"/>
          </a:xfrm>
          <a:prstGeom prst="horizontalScroll">
            <a:avLst>
              <a:gd name="adj" fmla="val 1250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1" i="0" u="none" strike="noStrike" cap="none" baseline="0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Задачи</a:t>
            </a:r>
            <a:r>
              <a:rPr lang="en-US" sz="2800" b="1" i="0" u="none" strike="noStrike" cap="none" baseline="0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0" u="none" strike="noStrike" cap="none" baseline="0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проекта</a:t>
            </a:r>
            <a:endParaRPr lang="en-US" sz="2800" b="1" i="0" u="none" strike="noStrike" cap="none" baseline="0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Shape 69"/>
          <p:cNvSpPr/>
          <p:nvPr/>
        </p:nvSpPr>
        <p:spPr>
          <a:xfrm>
            <a:off x="611189" y="1014413"/>
            <a:ext cx="8135999" cy="2128835"/>
          </a:xfrm>
          <a:prstGeom prst="rightArrow">
            <a:avLst>
              <a:gd name="adj1" fmla="val 58372"/>
              <a:gd name="adj2" fmla="val 50000"/>
            </a:avLst>
          </a:prstGeom>
          <a:gradFill>
            <a:gsLst>
              <a:gs pos="0">
                <a:srgbClr val="FF9C86"/>
              </a:gs>
              <a:gs pos="35000">
                <a:srgbClr val="FFB9AB"/>
              </a:gs>
              <a:gs pos="100000">
                <a:srgbClr val="FFE2DC"/>
              </a:gs>
            </a:gsLst>
            <a:lin ang="5400000" scaled="0"/>
          </a:gradFill>
          <a:ln w="9525" cap="rnd">
            <a:solidFill>
              <a:srgbClr val="E35208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Обобщить</a:t>
            </a:r>
            <a:r>
              <a:rPr lang="en-US" sz="20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US" sz="20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расширить</a:t>
            </a:r>
            <a:r>
              <a:rPr lang="en-US" sz="20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представления</a:t>
            </a:r>
            <a:r>
              <a:rPr lang="en-US" sz="20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детей</a:t>
            </a:r>
            <a:r>
              <a:rPr lang="en-US" sz="20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о </a:t>
            </a:r>
            <a:r>
              <a:rPr lang="en-US" sz="20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зимующих</a:t>
            </a:r>
            <a:r>
              <a:rPr lang="en-US" sz="20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20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птицах</a:t>
            </a:r>
            <a:r>
              <a:rPr lang="en-US" sz="20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; </a:t>
            </a:r>
            <a:r>
              <a:rPr lang="en-US" sz="20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развивать</a:t>
            </a:r>
            <a:r>
              <a:rPr lang="en-US" sz="20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в </a:t>
            </a:r>
            <a:r>
              <a:rPr lang="en-US" sz="20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детях</a:t>
            </a:r>
            <a:r>
              <a:rPr lang="en-US" sz="20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ответственность</a:t>
            </a:r>
            <a:r>
              <a:rPr lang="en-US" sz="20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за</a:t>
            </a:r>
            <a:r>
              <a:rPr lang="en-US" sz="20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«</a:t>
            </a:r>
            <a:r>
              <a:rPr lang="en-US" sz="20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братьев</a:t>
            </a:r>
            <a:r>
              <a:rPr lang="en-US" sz="20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наших</a:t>
            </a:r>
            <a:r>
              <a:rPr lang="en-US" sz="20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меньших</a:t>
            </a:r>
            <a:r>
              <a:rPr lang="en-US" sz="20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», </a:t>
            </a:r>
            <a:r>
              <a:rPr lang="en-US" sz="20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воспитывать</a:t>
            </a:r>
            <a:r>
              <a:rPr lang="en-US" sz="20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заботливое</a:t>
            </a:r>
            <a:r>
              <a:rPr lang="en-US" sz="20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отношение</a:t>
            </a:r>
            <a:r>
              <a:rPr lang="en-US" sz="20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к </a:t>
            </a:r>
            <a:r>
              <a:rPr lang="en-US" sz="20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ним</a:t>
            </a:r>
            <a:r>
              <a:rPr lang="en-US" sz="20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желание</a:t>
            </a:r>
            <a:r>
              <a:rPr lang="en-US" sz="20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помогать</a:t>
            </a:r>
            <a:r>
              <a:rPr lang="en-US" sz="20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в </a:t>
            </a:r>
            <a:r>
              <a:rPr lang="en-US" sz="20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трудных</a:t>
            </a:r>
            <a:r>
              <a:rPr lang="en-US" sz="20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зимних</a:t>
            </a:r>
            <a:r>
              <a:rPr lang="en-US" sz="20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условиях</a:t>
            </a:r>
            <a:r>
              <a:rPr lang="en-US" sz="20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sp>
        <p:nvSpPr>
          <p:cNvPr id="4" name="Shape 68"/>
          <p:cNvSpPr/>
          <p:nvPr/>
        </p:nvSpPr>
        <p:spPr>
          <a:xfrm>
            <a:off x="646113" y="3143248"/>
            <a:ext cx="8101012" cy="1928826"/>
          </a:xfrm>
          <a:prstGeom prst="rightArrow">
            <a:avLst>
              <a:gd name="adj1" fmla="val 62863"/>
              <a:gd name="adj2" fmla="val 50000"/>
            </a:avLst>
          </a:prstGeom>
          <a:gradFill>
            <a:gsLst>
              <a:gs pos="0">
                <a:srgbClr val="FF9C86"/>
              </a:gs>
              <a:gs pos="35000">
                <a:srgbClr val="FFB9AB"/>
              </a:gs>
              <a:gs pos="100000">
                <a:srgbClr val="FFE2DC"/>
              </a:gs>
            </a:gsLst>
            <a:lin ang="5400000" scaled="0"/>
          </a:gradFill>
          <a:ln w="9525" cap="rnd">
            <a:solidFill>
              <a:srgbClr val="E35208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
</a:t>
            </a:r>
            <a:r>
              <a:rPr lang="en-US" sz="20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Формирование</a:t>
            </a:r>
            <a:r>
              <a:rPr lang="en-US" sz="20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у  </a:t>
            </a:r>
            <a:r>
              <a:rPr lang="en-US" sz="20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обучающихся</a:t>
            </a:r>
            <a:r>
              <a:rPr lang="en-US" sz="20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ценностного</a:t>
            </a:r>
            <a:r>
              <a:rPr lang="en-US" sz="20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представления</a:t>
            </a:r>
            <a:r>
              <a:rPr lang="en-US" sz="20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US" sz="20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устойчивого</a:t>
            </a:r>
            <a:r>
              <a:rPr lang="en-US" sz="20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интереса</a:t>
            </a:r>
            <a:r>
              <a:rPr lang="en-US" sz="20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к </a:t>
            </a:r>
            <a:r>
              <a:rPr lang="en-US" sz="20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практической</a:t>
            </a:r>
            <a:r>
              <a:rPr lang="en-US" sz="20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деятельности</a:t>
            </a:r>
            <a:r>
              <a:rPr lang="en-US" sz="20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</a:t>
            </a:r>
            <a:r>
              <a:rPr lang="en-US" sz="20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охране</a:t>
            </a:r>
            <a:r>
              <a:rPr lang="en-US" sz="20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US" sz="20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защите</a:t>
            </a:r>
            <a:r>
              <a:rPr lang="en-US" sz="20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зимующих</a:t>
            </a:r>
            <a:r>
              <a:rPr lang="en-US" sz="20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птиц</a:t>
            </a:r>
            <a:r>
              <a:rPr lang="en-US" sz="20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родного</a:t>
            </a:r>
            <a:r>
              <a:rPr lang="en-US" sz="20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края</a:t>
            </a:r>
            <a:r>
              <a:rPr lang="en-US" sz="20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endParaRPr/>
          </a:p>
        </p:txBody>
      </p:sp>
      <p:sp>
        <p:nvSpPr>
          <p:cNvPr id="5" name="Shape 70"/>
          <p:cNvSpPr/>
          <p:nvPr/>
        </p:nvSpPr>
        <p:spPr>
          <a:xfrm>
            <a:off x="611187" y="5000638"/>
            <a:ext cx="7993063" cy="1843076"/>
          </a:xfrm>
          <a:prstGeom prst="rightArrow">
            <a:avLst>
              <a:gd name="adj1" fmla="val 54386"/>
              <a:gd name="adj2" fmla="val 50000"/>
            </a:avLst>
          </a:prstGeom>
          <a:gradFill>
            <a:gsLst>
              <a:gs pos="0">
                <a:srgbClr val="FF9C86"/>
              </a:gs>
              <a:gs pos="35000">
                <a:srgbClr val="FFB9AB"/>
              </a:gs>
              <a:gs pos="100000">
                <a:srgbClr val="FFE2DC"/>
              </a:gs>
            </a:gsLst>
            <a:lin ang="5400000" scaled="0"/>
          </a:gradFill>
          <a:ln w="9525" cap="rnd">
            <a:solidFill>
              <a:srgbClr val="E35208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Развивать</a:t>
            </a:r>
            <a:r>
              <a:rPr lang="en-US" sz="20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наблюдательность</a:t>
            </a:r>
            <a:r>
              <a:rPr lang="en-US" sz="20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US" sz="20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образное</a:t>
            </a:r>
            <a:r>
              <a:rPr lang="en-US" sz="20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восприятие</a:t>
            </a:r>
            <a:r>
              <a:rPr lang="en-US" sz="20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мира</a:t>
            </a:r>
            <a:r>
              <a:rPr lang="en-US" sz="20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</p:spTree>
  </p:cSld>
  <p:clrMapOvr>
    <a:masterClrMapping/>
  </p:clrMapOvr>
  <p:transition spd="slow" advClick="0" advTm="5000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1224476" y="1000108"/>
            <a:ext cx="7348052" cy="3429024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400" dirty="0" smtClean="0"/>
              <a:t>Задача взрослых  - воспитывать интерес у детей к нашим соседям по планете - птицам, желание узнавать новые факты их жизни, заботиться о них, радоваться от сознания того, что делясь крохами, можно спасти птиц  зимой от гибели. Дать детям элементарные знания о том, чем кормить птиц зимой.</a:t>
            </a:r>
            <a:br>
              <a:rPr lang="ru-RU" sz="2400" dirty="0" smtClean="0"/>
            </a:br>
            <a:r>
              <a:rPr lang="ru-RU" sz="2400" dirty="0" smtClean="0"/>
              <a:t>В совместной работе с родителями, создать условия для общения ребенка с миром природы и для посильной помощи нашим пернатым друзьям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  <p:sp>
        <p:nvSpPr>
          <p:cNvPr id="6" name="Лента лицом вверх 5"/>
          <p:cNvSpPr/>
          <p:nvPr/>
        </p:nvSpPr>
        <p:spPr>
          <a:xfrm>
            <a:off x="1428728" y="357166"/>
            <a:ext cx="7500990" cy="1071570"/>
          </a:xfrm>
          <a:prstGeom prst="ribbon2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</a:rPr>
              <a:t>Актуальность проекта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ransition spd="slow" advClick="0" advTm="5000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857232"/>
            <a:ext cx="3929090" cy="911038"/>
          </a:xfrm>
        </p:spPr>
        <p:txBody>
          <a:bodyPr/>
          <a:lstStyle/>
          <a:p>
            <a:r>
              <a:rPr lang="ru-RU" sz="3200" b="1" dirty="0" smtClean="0"/>
              <a:t>Проблемы проекта: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1142976" y="1214422"/>
            <a:ext cx="7632000" cy="4248000"/>
          </a:xfrm>
        </p:spPr>
        <p:txBody>
          <a:bodyPr/>
          <a:lstStyle/>
          <a:p>
            <a:r>
              <a:rPr lang="ru-RU" sz="2400" dirty="0" smtClean="0"/>
              <a:t>-Что мы знаем о птицах нашего края?</a:t>
            </a:r>
          </a:p>
          <a:p>
            <a:r>
              <a:rPr lang="ru-RU" sz="2400" dirty="0" smtClean="0"/>
              <a:t>- Нужна ли помощь птицам зимой, живущих рядом с человеком?</a:t>
            </a:r>
          </a:p>
          <a:p>
            <a:r>
              <a:rPr lang="ru-RU" b="1" dirty="0" smtClean="0"/>
              <a:t> Тип </a:t>
            </a:r>
            <a:r>
              <a:rPr lang="ru-RU" b="1" dirty="0" err="1" smtClean="0"/>
              <a:t>проекта:</a:t>
            </a:r>
            <a:r>
              <a:rPr lang="ru-RU" dirty="0" err="1" smtClean="0"/>
              <a:t>исследовательский</a:t>
            </a:r>
            <a:r>
              <a:rPr lang="ru-RU" dirty="0" smtClean="0"/>
              <a:t>,</a:t>
            </a:r>
          </a:p>
          <a:p>
            <a:r>
              <a:rPr lang="ru-RU" dirty="0" err="1" smtClean="0"/>
              <a:t>долгосрочный,групповой</a:t>
            </a:r>
            <a:r>
              <a:rPr lang="ru-RU" dirty="0" smtClean="0"/>
              <a:t>.</a:t>
            </a:r>
          </a:p>
          <a:p>
            <a:r>
              <a:rPr lang="ru-RU" b="1" dirty="0" smtClean="0"/>
              <a:t>Участники проекта:</a:t>
            </a:r>
            <a:r>
              <a:rPr lang="ru-RU" dirty="0" smtClean="0"/>
              <a:t>2 «А» </a:t>
            </a:r>
            <a:r>
              <a:rPr lang="ru-RU" dirty="0" err="1" smtClean="0"/>
              <a:t>кл</a:t>
            </a:r>
            <a:r>
              <a:rPr lang="ru-RU" dirty="0" smtClean="0"/>
              <a:t>. и 2 «Б» </a:t>
            </a:r>
            <a:r>
              <a:rPr lang="ru-RU" dirty="0" err="1" smtClean="0"/>
              <a:t>кл</a:t>
            </a:r>
            <a:r>
              <a:rPr lang="ru-RU" dirty="0" smtClean="0"/>
              <a:t>.</a:t>
            </a:r>
          </a:p>
          <a:p>
            <a:r>
              <a:rPr lang="ru-RU" sz="3600" b="1" dirty="0" smtClean="0"/>
              <a:t>Сроки </a:t>
            </a:r>
            <a:r>
              <a:rPr lang="ru-RU" sz="3600" b="1" dirty="0" err="1" smtClean="0"/>
              <a:t>реализации:</a:t>
            </a:r>
            <a:r>
              <a:rPr lang="ru-RU" sz="3600" dirty="0" err="1" smtClean="0"/>
              <a:t>ноябрь</a:t>
            </a:r>
            <a:r>
              <a:rPr lang="ru-RU" sz="3600" dirty="0" smtClean="0"/>
              <a:t> – март</a:t>
            </a:r>
            <a:endParaRPr lang="ru-RU" sz="3600" dirty="0"/>
          </a:p>
        </p:txBody>
      </p:sp>
    </p:spTree>
  </p:cSld>
  <p:clrMapOvr>
    <a:masterClrMapping/>
  </p:clrMapOvr>
  <p:transition spd="slow" advClick="0" advTm="5000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78"/>
          <p:cNvSpPr/>
          <p:nvPr/>
        </p:nvSpPr>
        <p:spPr>
          <a:xfrm>
            <a:off x="1714481" y="285729"/>
            <a:ext cx="6737972" cy="1000132"/>
          </a:xfrm>
          <a:prstGeom prst="horizontalScroll">
            <a:avLst>
              <a:gd name="adj" fmla="val 1250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1" i="0" u="none" strike="noStrike" cap="none" baseline="0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Этапы</a:t>
            </a:r>
            <a:r>
              <a:rPr lang="en-US" sz="2800" b="1" i="0" u="none" strike="noStrike" cap="none" baseline="0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85853" y="1785926"/>
            <a:ext cx="721523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dirty="0" smtClean="0">
                <a:solidFill>
                  <a:schemeClr val="accent6">
                    <a:lumMod val="50000"/>
                  </a:schemeClr>
                </a:solidFill>
              </a:rPr>
              <a:t>I этап – подготовительный 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• Обсуждение цели и задачи с детьми, родителями 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• Создание необходимых условий для реализации проекта 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• Разработка маршрута для участников проекта 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 advClick="0" advTm="5000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0233" y="714357"/>
            <a:ext cx="614366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dirty="0" smtClean="0">
                <a:solidFill>
                  <a:schemeClr val="accent6">
                    <a:lumMod val="50000"/>
                  </a:schemeClr>
                </a:solidFill>
              </a:rPr>
              <a:t>2 этап – основной(практический) 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• Внедрение в </a:t>
            </a:r>
            <a:r>
              <a:rPr lang="ru-RU" sz="2400" dirty="0" err="1" smtClean="0">
                <a:solidFill>
                  <a:srgbClr val="002060"/>
                </a:solidFill>
              </a:rPr>
              <a:t>воспитательно</a:t>
            </a:r>
            <a:r>
              <a:rPr lang="ru-RU" sz="2400" dirty="0" smtClean="0">
                <a:solidFill>
                  <a:srgbClr val="002060"/>
                </a:solidFill>
              </a:rPr>
              <a:t>- образовательный процесс эффективных методов и приемов по расширению знаний школьников о зимующих птицах 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• Заготовка корма для птиц 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• Изготовление кормушек 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• Развешивание листовок «Покормите птиц зимой» 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• Подкормка и наблюдение за птицами 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• Выставка детских работ 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 advClick="0" advTm="5000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85919" y="474346"/>
            <a:ext cx="6572296" cy="56092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dirty="0">
                <a:solidFill>
                  <a:schemeClr val="accent6">
                    <a:lumMod val="50000"/>
                  </a:schemeClr>
                </a:solidFill>
              </a:rPr>
              <a:t>3</a:t>
            </a:r>
            <a:r>
              <a:rPr lang="ru-RU" sz="3600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600" i="1" dirty="0" err="1" smtClean="0">
                <a:solidFill>
                  <a:schemeClr val="accent6">
                    <a:lumMod val="50000"/>
                  </a:schemeClr>
                </a:solidFill>
              </a:rPr>
              <a:t>этап-заключительный</a:t>
            </a:r>
            <a:r>
              <a:rPr lang="ru-RU" sz="3600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r>
              <a:rPr lang="ru-RU" sz="2400" dirty="0" smtClean="0"/>
              <a:t>• Обработка результатов по реализации проекта </a:t>
            </a:r>
          </a:p>
          <a:p>
            <a:r>
              <a:rPr lang="ru-RU" sz="2400" dirty="0" smtClean="0"/>
              <a:t>• Презентация проекта </a:t>
            </a:r>
          </a:p>
          <a:p>
            <a:r>
              <a:rPr lang="ru-RU" sz="2400" dirty="0" smtClean="0"/>
              <a:t>• Участие в общешкольном мероприятии «</a:t>
            </a:r>
            <a:r>
              <a:rPr lang="ru-RU" sz="2400" dirty="0" err="1" smtClean="0"/>
              <a:t>Птицы-наши</a:t>
            </a:r>
            <a:r>
              <a:rPr lang="ru-RU" sz="2400" dirty="0" smtClean="0"/>
              <a:t> друзья»</a:t>
            </a:r>
          </a:p>
          <a:p>
            <a:r>
              <a:rPr lang="ru-RU" sz="2400" dirty="0" smtClean="0"/>
              <a:t>•  Заинтересованность детей совместно с родителями в заботе о птицах, желание помогать им в зимний период (изготовление кормушек, подкормка птиц зимой) . </a:t>
            </a:r>
          </a:p>
          <a:p>
            <a:r>
              <a:rPr lang="ru-RU" sz="2400" dirty="0" smtClean="0"/>
              <a:t>• Развитие у детей любознательности, творческих способностей, познавательной активности, коммуникативных навыков. </a:t>
            </a:r>
          </a:p>
          <a:p>
            <a:r>
              <a:rPr lang="ru-RU" sz="2400" dirty="0" smtClean="0"/>
              <a:t>• Активное участие родителей в реализации проекта </a:t>
            </a:r>
            <a:endParaRPr lang="ru-RU" sz="2400" dirty="0"/>
          </a:p>
        </p:txBody>
      </p:sp>
    </p:spTree>
  </p:cSld>
  <p:clrMapOvr>
    <a:masterClrMapping/>
  </p:clrMapOvr>
  <p:transition spd="slow" advClick="0" advTm="5000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Лента лицом вверх 3"/>
          <p:cNvSpPr/>
          <p:nvPr/>
        </p:nvSpPr>
        <p:spPr>
          <a:xfrm>
            <a:off x="928661" y="357167"/>
            <a:ext cx="8215339" cy="1214446"/>
          </a:xfrm>
          <a:prstGeom prst="ribbon2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928926" y="428605"/>
            <a:ext cx="46434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Эмблема проекта: </a:t>
            </a:r>
            <a:endParaRPr lang="ru-RU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3314" name="Picture 2" descr="http://im3-tub-ru.yandex.net/i?id=119536697-26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1928802"/>
            <a:ext cx="3929090" cy="34290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p:transition spd="slow" advClick="0" advTm="5000">
    <p:wheel spokes="8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"/>
</p:tagLst>
</file>

<file path=ppt/theme/theme1.xml><?xml version="1.0" encoding="utf-8"?>
<a:theme xmlns:a="http://schemas.openxmlformats.org/drawingml/2006/main" name="проект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проект</Template>
  <TotalTime>166</TotalTime>
  <Words>370</Words>
  <Application>Microsoft Office PowerPoint</Application>
  <PresentationFormat>Экран (4:3)</PresentationFormat>
  <Paragraphs>58</Paragraphs>
  <Slides>22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проект</vt:lpstr>
      <vt:lpstr>Презентация экологического проекта "Покормите птиц зимой"</vt:lpstr>
      <vt:lpstr>Презентация PowerPoint</vt:lpstr>
      <vt:lpstr>Презентация PowerPoint</vt:lpstr>
      <vt:lpstr>Презентация PowerPoint</vt:lpstr>
      <vt:lpstr>Проблемы проекта: </vt:lpstr>
      <vt:lpstr>Презентация PowerPoint</vt:lpstr>
      <vt:lpstr>Презентация PowerPoint</vt:lpstr>
      <vt:lpstr>Презентация PowerPoint</vt:lpstr>
      <vt:lpstr>Презентация PowerPoint</vt:lpstr>
      <vt:lpstr> Зимуют в нашей местности, только те птицы, которые приспособились к выживанию в наших зимах, поэтому надо делать кормушки.</vt:lpstr>
      <vt:lpstr>Мы развешиваем кормушки.   </vt:lpstr>
      <vt:lpstr>Чтоб весною птичек слушать, дай зимою им покушать!</vt:lpstr>
      <vt:lpstr>Прилетайте, птички, мы стараемся для вас!   </vt:lpstr>
      <vt:lpstr>Расклеиваем листовки</vt:lpstr>
      <vt:lpstr>На экскурсии в краеведческом музее</vt:lpstr>
      <vt:lpstr>Много ласковых, хороших Прилетает к нам друзей. Нарисуем мы красивых  Воробьёв и снегирей!</vt:lpstr>
      <vt:lpstr>Презентация PowerPoint</vt:lpstr>
      <vt:lpstr>Пернатые из цветной бумаги</vt:lpstr>
      <vt:lpstr>«Птицы-наши друзья»</vt:lpstr>
      <vt:lpstr>Наши награды</vt:lpstr>
      <vt:lpstr>А это мы-участники проекта</vt:lpstr>
      <vt:lpstr>Спасибо за внимание!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"Покормите птиц зимой"</dc:title>
  <dc:creator>DNA7 X86</dc:creator>
  <cp:lastModifiedBy>оксана</cp:lastModifiedBy>
  <cp:revision>17</cp:revision>
  <dcterms:created xsi:type="dcterms:W3CDTF">2013-12-11T18:17:14Z</dcterms:created>
  <dcterms:modified xsi:type="dcterms:W3CDTF">2015-04-04T19:36:48Z</dcterms:modified>
</cp:coreProperties>
</file>