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3" r:id="rId2"/>
    <p:sldId id="259" r:id="rId3"/>
    <p:sldId id="266" r:id="rId4"/>
    <p:sldId id="258" r:id="rId5"/>
    <p:sldId id="260" r:id="rId6"/>
    <p:sldId id="261" r:id="rId7"/>
    <p:sldId id="272" r:id="rId8"/>
    <p:sldId id="262" r:id="rId9"/>
    <p:sldId id="263" r:id="rId10"/>
    <p:sldId id="267" r:id="rId11"/>
    <p:sldId id="264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C6F90-E395-4946-8F3C-EF933A4FDDBF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FF2D2-30A4-4490-B4AF-3DA8A18F0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7023EC-B54C-439D-B478-54EC904ABA3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C6BD-F775-4363-9CA0-14A6BCBF4BCC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8D325-251B-421E-8C00-E1C4F7462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C6BD-F775-4363-9CA0-14A6BCBF4BCC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8D325-251B-421E-8C00-E1C4F7462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C6BD-F775-4363-9CA0-14A6BCBF4BCC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8D325-251B-421E-8C00-E1C4F7462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C6BD-F775-4363-9CA0-14A6BCBF4BCC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8D325-251B-421E-8C00-E1C4F7462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C6BD-F775-4363-9CA0-14A6BCBF4BCC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8D325-251B-421E-8C00-E1C4F7462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C6BD-F775-4363-9CA0-14A6BCBF4BCC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8D325-251B-421E-8C00-E1C4F7462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C6BD-F775-4363-9CA0-14A6BCBF4BCC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8D325-251B-421E-8C00-E1C4F7462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C6BD-F775-4363-9CA0-14A6BCBF4BCC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8D325-251B-421E-8C00-E1C4F7462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C6BD-F775-4363-9CA0-14A6BCBF4BCC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8D325-251B-421E-8C00-E1C4F7462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C6BD-F775-4363-9CA0-14A6BCBF4BCC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8D325-251B-421E-8C00-E1C4F7462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C6BD-F775-4363-9CA0-14A6BCBF4BCC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8D325-251B-421E-8C00-E1C4F7462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FC6BD-F775-4363-9CA0-14A6BCBF4BCC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8D325-251B-421E-8C00-E1C4F7462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7;&#1082;\Desktop\&#1064;&#1084;&#1072;&#1082;&#1086;&#1074;&#1072;%20&#1053;.&#1042;.%20%20&#1069;&#1054;&#1056;\&#1059;&#1053;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Дубровина наталь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42852"/>
            <a:ext cx="2846387" cy="3617913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600076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</a:t>
            </a:r>
            <a:r>
              <a:rPr kumimoji="0" lang="ru-RU" sz="2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09499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C00CC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CC00CC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C00CC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CC00CC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C00CC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CC00CC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C00CC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CC00CC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C00CC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CC00CC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C00CC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CC00CC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C00CC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CC00CC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C00CC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CC00CC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Учитель 3 "Г" класса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8613833" cy="714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C00CC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CC00CC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C00CC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CC00CC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C00CC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CC00CC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C00CC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CC00CC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C00CC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CC00CC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C00CC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CC00CC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C00CC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CC00CC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C00CC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CC00CC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C00CC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CC00CC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C00CC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CC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C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CC00CC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CC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МАОУ СОШ №3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C00CC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CC00CC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C00CC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CC00CC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C00CC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CC00CC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C00CC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CC00CC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C00CC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CC00CC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C00CC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CC00CC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C00CC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CC00CC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C00CC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CC00CC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C00CC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CC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C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г.Железнодорожный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sng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sng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sng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sng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ДУБРОВИНА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428728" y="2071678"/>
            <a:ext cx="771527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НАТАЛЬЯ    АЛЕКСАНДРОВНА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12866900_0.t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0"/>
            <a:ext cx="4857784" cy="66437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1142984"/>
            <a:ext cx="3829048" cy="4983179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Гимн – торжественная песня или просто мелодия – символ государства. Он исполняется в особых, торжественных случаях: в дни торжественных праздников, собраний, когда проходят парады, в случаях победы наших спортсменов на соревнованиях. При исполнении гимна встают, слушают молча или подпевают.</a:t>
            </a:r>
            <a:endParaRPr lang="ru-RU" sz="2400" b="1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786050" y="214290"/>
            <a:ext cx="8229600" cy="1071570"/>
          </a:xfrm>
          <a:noFill/>
          <a:ln/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kern="1200" cap="all" dirty="0">
                <a:solidFill>
                  <a:srgbClr val="FF0066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Гимн </a:t>
            </a:r>
            <a:r>
              <a:rPr lang="ru-RU" sz="3600" b="1" kern="1200" cap="all" dirty="0" err="1">
                <a:solidFill>
                  <a:srgbClr val="FF0066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россии</a:t>
            </a:r>
            <a:endParaRPr lang="ru-RU" sz="3600" b="1" kern="1200" cap="all" dirty="0">
              <a:solidFill>
                <a:srgbClr val="FF0066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285728"/>
            <a:ext cx="4500562" cy="622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5730875"/>
            <a:ext cx="550386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ru-RU" b="1" dirty="0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33400" y="1066800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4000" b="1" dirty="0"/>
          </a:p>
        </p:txBody>
      </p:sp>
      <p:pic>
        <p:nvPicPr>
          <p:cNvPr id="10242" name="Picture 2" descr="http://gimn-rossii.narod.ru/gim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7643866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785926"/>
            <a:ext cx="4186238" cy="4097335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dirty="0" smtClean="0"/>
              <a:t>Наш флаг имеет прямоугольную форму и состоит из трех горизонтальных полос, сверху вниз: белой, синей, красной.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dirty="0" smtClean="0"/>
              <a:t>Белый цвет означает мир, чистоту. Синий - небо, верность и правду. Красный – храбрость. Государственный флаг России утвержден 22 августа 1991 года.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28794" y="357166"/>
            <a:ext cx="8229600" cy="1143000"/>
          </a:xfrm>
          <a:noFill/>
          <a:ln/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kern="1200" cap="all" dirty="0">
                <a:solidFill>
                  <a:srgbClr val="FF0066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Флаг </a:t>
            </a:r>
            <a:r>
              <a:rPr lang="ru-RU" sz="3600" b="1" kern="1200" cap="all" dirty="0" smtClean="0">
                <a:solidFill>
                  <a:srgbClr val="FF0066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России</a:t>
            </a:r>
            <a:endParaRPr lang="ru-RU" sz="3600" b="1" kern="1200" cap="all" dirty="0">
              <a:solidFill>
                <a:srgbClr val="FF0066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3000372"/>
            <a:ext cx="432957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f016aade_0.t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428604"/>
            <a:ext cx="3048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10"/>
          <p:cNvSpPr>
            <a:spLocks noGrp="1"/>
          </p:cNvSpPr>
          <p:nvPr>
            <p:ph idx="1"/>
          </p:nvPr>
        </p:nvSpPr>
        <p:spPr>
          <a:xfrm>
            <a:off x="4000496" y="1214422"/>
            <a:ext cx="5143504" cy="53832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 dirty="0" smtClean="0"/>
              <a:t>Герб </a:t>
            </a:r>
            <a:r>
              <a:rPr lang="ru-RU" sz="2800" b="1" dirty="0"/>
              <a:t>– отличительный знак (эмблема) государства, города, рода. </a:t>
            </a:r>
            <a:endParaRPr lang="ru-RU" sz="28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 smtClean="0"/>
              <a:t>Герб </a:t>
            </a:r>
            <a:r>
              <a:rPr lang="ru-RU" sz="2800" b="1" dirty="0"/>
              <a:t>России – золотой двуглавый орел на фоне красного щита. </a:t>
            </a:r>
            <a:endParaRPr lang="ru-RU" sz="28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 smtClean="0"/>
              <a:t>В </a:t>
            </a:r>
            <a:r>
              <a:rPr lang="ru-RU" sz="2800" b="1" dirty="0"/>
              <a:t>лапах у орла – скипетр и держава. </a:t>
            </a:r>
            <a:endParaRPr lang="ru-RU" sz="28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 smtClean="0"/>
              <a:t>Скипетр </a:t>
            </a:r>
            <a:r>
              <a:rPr lang="ru-RU" sz="2800" b="1" dirty="0"/>
              <a:t>– это жезл, символ власти. Он украшен драгоценными камнями. Держава – это золотой шар с крестом на верху. 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57422" y="285728"/>
            <a:ext cx="8229600" cy="1143000"/>
          </a:xfrm>
          <a:noFill/>
          <a:ln/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kern="1200" cap="all" dirty="0">
                <a:solidFill>
                  <a:srgbClr val="FF0066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Герб </a:t>
            </a:r>
            <a:r>
              <a:rPr lang="ru-RU" sz="3600" b="1" kern="1200" cap="all" dirty="0" smtClean="0">
                <a:solidFill>
                  <a:srgbClr val="FF0066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России</a:t>
            </a:r>
            <a:endParaRPr lang="ru-RU" sz="3600" b="1" kern="1200" cap="all" dirty="0">
              <a:solidFill>
                <a:srgbClr val="FF0066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121" name="Picture 1" descr="C:\Users\Наталья\Desktop\gerb_r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71934" cy="5581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50056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143240" y="1785926"/>
            <a:ext cx="6000760" cy="271464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Согласно статье 82 Конституции РФ при вступлении в должность Президент РФ приносит народу следующую присягу: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"Клянусь при осуществлении полномочий Президента Российской Федерации уважать и охранять права и свободы человека и гражданина, соблюдать и защищать Конституцию Российской Федерации, защищать суверенитет и независимость, безопасность и целостность государства, верно служить народу".</a:t>
            </a:r>
            <a:br>
              <a:rPr lang="ru-RU" sz="2400" b="1" dirty="0" smtClean="0"/>
            </a:br>
            <a:r>
              <a:rPr lang="ru-RU" sz="2400" b="1" dirty="0" smtClean="0"/>
              <a:t>Присяга приносится в торжественной обстановке в присутствии членов Совета Федерации, депутатов Государственной Думы и судей Конституционного Суда Российской Федерации.</a:t>
            </a:r>
            <a:endParaRPr lang="ru-RU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3429000"/>
            <a:ext cx="5214942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Для детей информация о Конституции РФ доступно изложена </a:t>
            </a:r>
            <a:br>
              <a:rPr lang="ru-RU" sz="3200" b="1" dirty="0" smtClean="0"/>
            </a:br>
            <a:r>
              <a:rPr lang="ru-RU" sz="3200" b="1" dirty="0" smtClean="0"/>
              <a:t> в специальном справочнике для школьника. Его легко можно найти в интернете.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3328982" cy="257164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1082668">
            <a:off x="812347" y="1007117"/>
            <a:ext cx="3357586" cy="537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00562" y="0"/>
            <a:ext cx="464343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/>
              <a:t>20-летие </a:t>
            </a:r>
          </a:p>
          <a:p>
            <a:pPr algn="ctr"/>
            <a:r>
              <a:rPr lang="ru-RU" sz="6000" b="1" dirty="0" smtClean="0"/>
              <a:t>со дня принятия </a:t>
            </a:r>
            <a:r>
              <a:rPr lang="ru-RU" sz="4800" b="1" dirty="0" smtClean="0"/>
              <a:t>Конституции РФ </a:t>
            </a:r>
            <a:endParaRPr lang="ru-RU" sz="8000" b="1" dirty="0"/>
          </a:p>
        </p:txBody>
      </p:sp>
      <p:pic>
        <p:nvPicPr>
          <p:cNvPr id="15362" name="Picture 2" descr="C:\Users\Наталья\Desktop\den_kontitu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4857751" cy="6858000"/>
          </a:xfrm>
          <a:prstGeom prst="rect">
            <a:avLst/>
          </a:prstGeom>
          <a:noFill/>
        </p:spPr>
      </p:pic>
      <p:pic>
        <p:nvPicPr>
          <p:cNvPr id="15364" name="Picture 4" descr="http://static.newsland.ru/news_images/730/big_7302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643314"/>
            <a:ext cx="3714776" cy="3214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12866900_0.t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8194" name="Picture 2" descr="http://www.kommersant.ru/factbook/picture/1847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0"/>
            <a:ext cx="4857752" cy="3786190"/>
          </a:xfrm>
          <a:prstGeom prst="rect">
            <a:avLst/>
          </a:prstGeom>
          <a:noFill/>
        </p:spPr>
      </p:pic>
      <p:pic>
        <p:nvPicPr>
          <p:cNvPr id="8196" name="Picture 4" descr="http://states-world.ru/flags/rus-f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857628"/>
            <a:ext cx="4857752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1371600" y="533400"/>
            <a:ext cx="6629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Конституция РФ</a:t>
            </a:r>
          </a:p>
        </p:txBody>
      </p:sp>
      <p:pic>
        <p:nvPicPr>
          <p:cNvPr id="11269" name="Picture 5" descr="img12290952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895600"/>
            <a:ext cx="3159125" cy="3752850"/>
          </a:xfrm>
          <a:prstGeom prst="rect">
            <a:avLst/>
          </a:prstGeom>
          <a:noFill/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09600" y="1524000"/>
            <a:ext cx="53340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500" b="1"/>
              <a:t>Конституция РФ</a:t>
            </a:r>
            <a:r>
              <a:rPr lang="ru-RU" sz="2500"/>
              <a:t> - это основной закон государства, то есть список самых главных правил, которые установили для себя граждане России.</a:t>
            </a:r>
          </a:p>
          <a:p>
            <a:endParaRPr lang="ru-RU" sz="2500"/>
          </a:p>
          <a:p>
            <a:r>
              <a:rPr lang="ru-RU" sz="2500"/>
              <a:t>Все другие законы и правила, действующие в нашей стране, даже правила перехода улицы, не должны противоречить главным правилам, записанным в Конституции.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447800" y="914400"/>
            <a:ext cx="75438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500"/>
              <a:t>Сначала Конституцию придумали и записали учёные, потом граждане государства прочли её и обсудили друг с другом, в газетах, по телевидению. Некоторые правила из Конституции вычеркнули, другие - добавили, третьи - переписали по-другому. </a:t>
            </a:r>
          </a:p>
          <a:p>
            <a:r>
              <a:rPr lang="ru-RU" sz="2500"/>
              <a:t>Потом состоялся </a:t>
            </a:r>
            <a:r>
              <a:rPr lang="ru-RU" sz="2500" i="1"/>
              <a:t>референдум</a:t>
            </a:r>
            <a:r>
              <a:rPr lang="ru-RU" sz="2500"/>
              <a:t>. Каждый гражданин имел возможность прийти в специальное место и заявить, согласен он с такой Конституцией или не согласен. Оказалось, что большинство граждан согласно. </a:t>
            </a:r>
          </a:p>
          <a:p>
            <a:r>
              <a:rPr lang="ru-RU" sz="2500"/>
              <a:t>Так, </a:t>
            </a:r>
            <a:r>
              <a:rPr lang="ru-RU" sz="2500" b="1"/>
              <a:t>12 декабря 1993 года</a:t>
            </a:r>
            <a:r>
              <a:rPr lang="ru-RU" sz="2500"/>
              <a:t> была принята наша </a:t>
            </a:r>
            <a:r>
              <a:rPr lang="ru-RU" sz="2500" b="1" i="1"/>
              <a:t>Конституция</a:t>
            </a:r>
            <a:r>
              <a:rPr lang="ru-RU" sz="2500"/>
              <a:t>. </a:t>
            </a:r>
          </a:p>
          <a:p>
            <a:r>
              <a:rPr lang="ru-RU" sz="2500" b="1" i="1"/>
              <a:t>Этот день стал всенародным праздником.</a:t>
            </a:r>
          </a:p>
        </p:txBody>
      </p:sp>
      <p:pic>
        <p:nvPicPr>
          <p:cNvPr id="12293" name="Picture 5" descr="1191269251_c4133 - коп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1169988" cy="1676400"/>
          </a:xfrm>
          <a:prstGeom prst="rect">
            <a:avLst/>
          </a:prstGeom>
          <a:noFill/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524000" y="304800"/>
            <a:ext cx="7391400" cy="482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500" b="1" dirty="0">
                <a:solidFill>
                  <a:srgbClr val="FF0066"/>
                </a:solidFill>
              </a:rPr>
              <a:t>Когда и как была принята Конституция РФ?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57200" y="914400"/>
            <a:ext cx="7239000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200"/>
              <a:t>В Конституции сказано: </a:t>
            </a:r>
            <a:r>
              <a:rPr lang="ru-RU" sz="2200" b="1" i="1"/>
              <a:t>человек, его права и свободы являются высшей ценностью</a:t>
            </a:r>
            <a:r>
              <a:rPr lang="ru-RU" sz="2200"/>
              <a:t>. </a:t>
            </a:r>
          </a:p>
          <a:p>
            <a:r>
              <a:rPr lang="ru-RU" sz="2200" b="1" i="1"/>
              <a:t>Это значит, что не человек существует для государства, а государство для человека. </a:t>
            </a:r>
          </a:p>
          <a:p>
            <a:r>
              <a:rPr lang="ru-RU" sz="2200"/>
              <a:t>Во-вторых, объявляется, что </a:t>
            </a:r>
            <a:r>
              <a:rPr lang="ru-RU" sz="2200" b="1" i="1"/>
              <a:t>наше государство считает своей обязанностью защищать не только права своих граждан</a:t>
            </a:r>
            <a:r>
              <a:rPr lang="ru-RU" sz="2200"/>
              <a:t>, но и права любого человека, даже если он не гражданин РФ. </a:t>
            </a:r>
          </a:p>
          <a:p>
            <a:r>
              <a:rPr lang="ru-RU" sz="2200"/>
              <a:t>В-третьих, в Конституции </a:t>
            </a:r>
            <a:r>
              <a:rPr lang="ru-RU" sz="2200" b="1" i="1"/>
              <a:t>перечислены основные права и обязанности человека и гражданина</a:t>
            </a:r>
            <a:r>
              <a:rPr lang="ru-RU" sz="2200"/>
              <a:t>, то есть, сказано, что можно делать человеку и гражданину РФ, а что - нельзя.</a:t>
            </a:r>
          </a:p>
          <a:p>
            <a:r>
              <a:rPr lang="ru-RU" sz="2200"/>
              <a:t>В Конституции записано, что </a:t>
            </a:r>
            <a:r>
              <a:rPr lang="ru-RU" sz="2200" b="1" i="1"/>
              <a:t>все взрослые имеют право выбирать главу государства, обязаны защищать страну</a:t>
            </a:r>
            <a:r>
              <a:rPr lang="ru-RU" sz="2200"/>
              <a:t>, если ей грозит опасность, что </a:t>
            </a:r>
            <a:r>
              <a:rPr lang="ru-RU" sz="2200" b="1" i="1"/>
              <a:t>Россия — дружная семья равноправных народов</a:t>
            </a:r>
            <a:r>
              <a:rPr lang="ru-RU" sz="2200"/>
              <a:t>.</a:t>
            </a:r>
          </a:p>
        </p:txBody>
      </p:sp>
      <p:pic>
        <p:nvPicPr>
          <p:cNvPr id="13317" name="Picture 5" descr="1191269251_c41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304800"/>
            <a:ext cx="1222375" cy="1752600"/>
          </a:xfrm>
          <a:prstGeom prst="rect">
            <a:avLst/>
          </a:prstGeom>
          <a:noFill/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371600" y="304800"/>
            <a:ext cx="6248400" cy="4857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500" b="1" dirty="0">
                <a:solidFill>
                  <a:srgbClr val="FF0066"/>
                </a:solidFill>
              </a:rPr>
              <a:t>Что сказано в нашей Конституции?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66"/>
                </a:solidFill>
              </a:rPr>
              <a:t>Структура Конституции</a:t>
            </a:r>
            <a:endParaRPr lang="ru-RU" sz="2800" b="1" dirty="0">
              <a:solidFill>
                <a:srgbClr val="FF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9113" y="981075"/>
            <a:ext cx="4681537" cy="7191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CC66">
                    <a:lumMod val="20000"/>
                    <a:lumOff val="80000"/>
                  </a:srgbClr>
                </a:solidFill>
              </a:rPr>
              <a:t>Конституция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13500" y="2276475"/>
            <a:ext cx="2706688" cy="8651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000000"/>
                </a:solidFill>
              </a:rPr>
              <a:t>Конституционные поправки и пересмотр Конституции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63938" y="2266950"/>
            <a:ext cx="2706687" cy="863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</a:rPr>
              <a:t>II </a:t>
            </a:r>
            <a:r>
              <a:rPr lang="ru-RU" dirty="0" smtClean="0">
                <a:solidFill>
                  <a:srgbClr val="000000"/>
                </a:solidFill>
              </a:rPr>
              <a:t>раздел состоит из </a:t>
            </a:r>
          </a:p>
          <a:p>
            <a:pPr algn="ctr">
              <a:defRPr/>
            </a:pPr>
            <a:r>
              <a:rPr lang="ru-RU" dirty="0" smtClean="0">
                <a:solidFill>
                  <a:srgbClr val="000000"/>
                </a:solidFill>
              </a:rPr>
              <a:t>9 положений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4213" y="2266950"/>
            <a:ext cx="2705100" cy="863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</a:rPr>
              <a:t>I </a:t>
            </a:r>
            <a:r>
              <a:rPr lang="ru-RU" dirty="0" smtClean="0">
                <a:solidFill>
                  <a:srgbClr val="000000"/>
                </a:solidFill>
              </a:rPr>
              <a:t>раздел состоит из</a:t>
            </a:r>
          </a:p>
          <a:p>
            <a:pPr algn="ctr">
              <a:defRPr/>
            </a:pPr>
            <a:r>
              <a:rPr lang="ru-RU" dirty="0" smtClean="0">
                <a:solidFill>
                  <a:srgbClr val="000000"/>
                </a:solidFill>
              </a:rPr>
              <a:t> 9 глав, 137 статей</a:t>
            </a:r>
            <a:endParaRPr lang="ru-RU" dirty="0">
              <a:solidFill>
                <a:srgbClr val="000000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036763" y="1989138"/>
            <a:ext cx="5730875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3" idx="2"/>
          </p:cNvCxnSpPr>
          <p:nvPr/>
        </p:nvCxnSpPr>
        <p:spPr>
          <a:xfrm>
            <a:off x="5400675" y="1700213"/>
            <a:ext cx="0" cy="288925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4" idx="0"/>
          </p:cNvCxnSpPr>
          <p:nvPr/>
        </p:nvCxnSpPr>
        <p:spPr>
          <a:xfrm>
            <a:off x="7767638" y="1989138"/>
            <a:ext cx="0" cy="287337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0" idx="0"/>
          </p:cNvCxnSpPr>
          <p:nvPr/>
        </p:nvCxnSpPr>
        <p:spPr>
          <a:xfrm flipH="1">
            <a:off x="4916488" y="1989138"/>
            <a:ext cx="15875" cy="277812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1" idx="0"/>
          </p:cNvCxnSpPr>
          <p:nvPr/>
        </p:nvCxnSpPr>
        <p:spPr>
          <a:xfrm>
            <a:off x="2036763" y="1989138"/>
            <a:ext cx="0" cy="277812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454400" y="1989138"/>
            <a:ext cx="0" cy="2835275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413500" y="3141663"/>
            <a:ext cx="0" cy="183515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6732588" y="3716338"/>
            <a:ext cx="2411412" cy="5048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kumimoji="1" lang="ru-RU" sz="1400" b="1" dirty="0">
                <a:ln w="11430"/>
                <a:solidFill>
                  <a:srgbClr val="000000"/>
                </a:solidFill>
              </a:rPr>
              <a:t>ни один закон в стране не может  ей противоречить 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732588" y="4652963"/>
            <a:ext cx="2387600" cy="6477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kumimoji="1" lang="ru-RU" sz="1400" b="1" dirty="0">
                <a:ln w="11430"/>
                <a:solidFill>
                  <a:srgbClr val="000000"/>
                </a:solidFill>
              </a:rPr>
              <a:t> является фундаментом для всего законодательства</a:t>
            </a:r>
          </a:p>
        </p:txBody>
      </p:sp>
      <p:cxnSp>
        <p:nvCxnSpPr>
          <p:cNvPr id="39" name="Прямая со стрелкой 38"/>
          <p:cNvCxnSpPr>
            <a:endCxn id="36" idx="1"/>
          </p:cNvCxnSpPr>
          <p:nvPr/>
        </p:nvCxnSpPr>
        <p:spPr>
          <a:xfrm>
            <a:off x="6413500" y="3968750"/>
            <a:ext cx="319088" cy="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37" idx="1"/>
          </p:cNvCxnSpPr>
          <p:nvPr/>
        </p:nvCxnSpPr>
        <p:spPr>
          <a:xfrm>
            <a:off x="6413500" y="4976813"/>
            <a:ext cx="319088" cy="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286124"/>
            <a:ext cx="2286016" cy="333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10" grpId="0" animBg="1"/>
      <p:bldP spid="11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838200" y="449263"/>
            <a:ext cx="7772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6389" name="Picture 5" descr="1191269251_c41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762000"/>
            <a:ext cx="1328738" cy="1905000"/>
          </a:xfrm>
          <a:prstGeom prst="rect">
            <a:avLst/>
          </a:prstGeom>
          <a:noFill/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09600" y="304800"/>
            <a:ext cx="662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838200" y="304800"/>
            <a:ext cx="6705600" cy="11525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 </a:t>
            </a:r>
            <a:r>
              <a:rPr lang="ru-RU" sz="2200" b="1" dirty="0">
                <a:solidFill>
                  <a:srgbClr val="FF0066"/>
                </a:solidFill>
              </a:rPr>
              <a:t>Как вы думаете, когда у человека появляются </a:t>
            </a:r>
            <a:r>
              <a:rPr lang="ru-RU" sz="2200" b="1" u="sng" dirty="0">
                <a:solidFill>
                  <a:srgbClr val="FF0066"/>
                </a:solidFill>
              </a:rPr>
              <a:t>права</a:t>
            </a:r>
            <a:r>
              <a:rPr lang="ru-RU" sz="2200" b="1" dirty="0">
                <a:solidFill>
                  <a:srgbClr val="FF0066"/>
                </a:solidFill>
              </a:rPr>
              <a:t>, которые закреплены нашим основным документом Конституцией?</a:t>
            </a:r>
            <a:r>
              <a:rPr lang="ru-RU" sz="2500" b="1" dirty="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209800" y="3352800"/>
            <a:ext cx="6477000" cy="11064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200" b="1" dirty="0">
                <a:solidFill>
                  <a:srgbClr val="FF0066"/>
                </a:solidFill>
              </a:rPr>
              <a:t>С 18 лет вы будете обладать  всеми правами, прописанные в  Конституции .</a:t>
            </a:r>
          </a:p>
          <a:p>
            <a:pPr algn="ctr"/>
            <a:r>
              <a:rPr lang="ru-RU" sz="2200" b="1" dirty="0">
                <a:solidFill>
                  <a:srgbClr val="FF0066"/>
                </a:solidFill>
              </a:rPr>
              <a:t>А разве  у человека только есть права? 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228600" y="1676400"/>
            <a:ext cx="7010400" cy="1444625"/>
          </a:xfrm>
          <a:prstGeom prst="rect">
            <a:avLst/>
          </a:prstGeom>
          <a:solidFill>
            <a:srgbClr val="99FF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 dirty="0">
                <a:solidFill>
                  <a:srgbClr val="0000FF"/>
                </a:solidFill>
              </a:rPr>
              <a:t>Итак ,когда человек рождается на свет, он уже имеет право на жизнь, на гражданство, образование, медицинское обслуживание, свободу, отдых, труд и т.д.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533400" y="4724400"/>
            <a:ext cx="8153400" cy="1612900"/>
          </a:xfrm>
          <a:prstGeom prst="rect">
            <a:avLst/>
          </a:prstGeom>
          <a:solidFill>
            <a:srgbClr val="99FF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b="1" dirty="0">
                <a:solidFill>
                  <a:srgbClr val="0000FF"/>
                </a:solidFill>
              </a:rPr>
              <a:t>Есть у нас с Вами и </a:t>
            </a:r>
            <a:r>
              <a:rPr lang="ru-RU" sz="2200" b="1" u="sng" dirty="0">
                <a:solidFill>
                  <a:srgbClr val="0000FF"/>
                </a:solidFill>
              </a:rPr>
              <a:t>обязанности</a:t>
            </a:r>
            <a:r>
              <a:rPr lang="ru-RU" sz="2200" b="1" dirty="0">
                <a:solidFill>
                  <a:srgbClr val="0000FF"/>
                </a:solidFill>
              </a:rPr>
              <a:t>.  </a:t>
            </a:r>
          </a:p>
          <a:p>
            <a:pPr>
              <a:spcBef>
                <a:spcPct val="50000"/>
              </a:spcBef>
            </a:pPr>
            <a:r>
              <a:rPr lang="ru-RU" sz="2200" b="1" dirty="0">
                <a:solidFill>
                  <a:srgbClr val="0000FF"/>
                </a:solidFill>
              </a:rPr>
              <a:t>Главная наша обязанность соблюдать законы, хорошо учиться, выбрать профессию и стать достойными гражданами своей Родины.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 animBg="1"/>
      <p:bldP spid="16395" grpId="0" animBg="1"/>
      <p:bldP spid="1639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143000" y="381000"/>
            <a:ext cx="731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838200" y="457200"/>
            <a:ext cx="8001000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b="1" i="1">
                <a:solidFill>
                  <a:srgbClr val="FF0000"/>
                </a:solidFill>
              </a:rPr>
              <a:t>12 декабря</a:t>
            </a:r>
            <a:r>
              <a:rPr lang="ru-RU" sz="3000" b="1"/>
              <a:t> является государственным праздником нашей страны – красным днем календаря. </a:t>
            </a:r>
          </a:p>
          <a:p>
            <a:pPr algn="r"/>
            <a:endParaRPr lang="ru-RU" sz="800" b="1" i="1">
              <a:solidFill>
                <a:srgbClr val="FF0000"/>
              </a:solidFill>
            </a:endParaRPr>
          </a:p>
          <a:p>
            <a:pPr algn="r"/>
            <a:endParaRPr lang="ru-RU" sz="800" b="1" i="1">
              <a:solidFill>
                <a:srgbClr val="FF0000"/>
              </a:solidFill>
            </a:endParaRPr>
          </a:p>
          <a:p>
            <a:pPr algn="r"/>
            <a:endParaRPr lang="ru-RU" sz="800" b="1" i="1">
              <a:solidFill>
                <a:srgbClr val="FF0000"/>
              </a:solidFill>
            </a:endParaRPr>
          </a:p>
          <a:p>
            <a:pPr algn="r"/>
            <a:r>
              <a:rPr lang="ru-RU" sz="4000" b="1" i="1">
                <a:solidFill>
                  <a:srgbClr val="FF0000"/>
                </a:solidFill>
              </a:rPr>
              <a:t>12 декабря</a:t>
            </a:r>
            <a:r>
              <a:rPr lang="ru-RU" sz="3000" b="1"/>
              <a:t> – праздник наших законов, прав и обязанностей.</a:t>
            </a:r>
          </a:p>
          <a:p>
            <a:endParaRPr lang="ru-RU" sz="3000" b="1"/>
          </a:p>
          <a:p>
            <a:pPr>
              <a:spcBef>
                <a:spcPct val="50000"/>
              </a:spcBef>
            </a:pPr>
            <a:r>
              <a:rPr lang="ru-RU"/>
              <a:t> </a:t>
            </a:r>
          </a:p>
        </p:txBody>
      </p:sp>
      <p:pic>
        <p:nvPicPr>
          <p:cNvPr id="14342" name="Picture 6" descr="1191269251_c4133 - коп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971800"/>
            <a:ext cx="2446338" cy="3505200"/>
          </a:xfrm>
          <a:prstGeom prst="rect">
            <a:avLst/>
          </a:prstGeom>
          <a:noFill/>
        </p:spPr>
      </p:pic>
      <p:pic>
        <p:nvPicPr>
          <p:cNvPr id="14343" name="Picture 7" descr="img122909525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810000"/>
            <a:ext cx="2325688" cy="2762250"/>
          </a:xfrm>
          <a:prstGeom prst="rect">
            <a:avLst/>
          </a:prstGeom>
          <a:noFill/>
        </p:spPr>
      </p:pic>
      <p:pic>
        <p:nvPicPr>
          <p:cNvPr id="14344" name="УН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382000" y="6096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33" fill="hold"/>
                                        <p:tgtEl>
                                          <p:spTgt spid="143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623</Words>
  <Application>Microsoft Office PowerPoint</Application>
  <PresentationFormat>Экран (4:3)</PresentationFormat>
  <Paragraphs>147</Paragraphs>
  <Slides>15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Гимн россии</vt:lpstr>
      <vt:lpstr>Слайд 11</vt:lpstr>
      <vt:lpstr>Флаг России</vt:lpstr>
      <vt:lpstr>Герб  России</vt:lpstr>
      <vt:lpstr>  Согласно статье 82 Конституции РФ при вступлении в должность Президент РФ приносит народу следующую присягу:   "Клянусь при осуществлении полномочий Президента Российской Федерации уважать и охранять права и свободы человека и гражданина, соблюдать и защищать Конституцию Российской Федерации, защищать суверенитет и независимость, безопасность и целостность государства, верно служить народу". Присяга приносится в торжественной обстановке в присутствии членов Совета Федерации, депутатов Государственной Думы и судей Конституционного Суда Российской Федерации.</vt:lpstr>
      <vt:lpstr>Для детей информация о Конституции РФ доступно изложена   в специальном справочнике для школьника. Его легко можно найти в интернете.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10</cp:revision>
  <dcterms:created xsi:type="dcterms:W3CDTF">2013-09-01T16:40:42Z</dcterms:created>
  <dcterms:modified xsi:type="dcterms:W3CDTF">2013-09-14T17:25:43Z</dcterms:modified>
</cp:coreProperties>
</file>