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003399"/>
    <a:srgbClr val="3333CC"/>
    <a:srgbClr val="A50021"/>
    <a:srgbClr val="660066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14E00-AB1B-49EE-871F-5CAA532A98BC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16BA3-F1DB-4FFF-8E23-EE1D05599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16BA3-F1DB-4FFF-8E23-EE1D0559908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295631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Проект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«Жить – Родине служить»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077072"/>
            <a:ext cx="7772400" cy="1512168"/>
          </a:xfrm>
        </p:spPr>
        <p:txBody>
          <a:bodyPr/>
          <a:lstStyle/>
          <a:p>
            <a:pPr marL="26988">
              <a:lnSpc>
                <a:spcPct val="80000"/>
              </a:lnSpc>
            </a:pPr>
            <a:r>
              <a:rPr lang="ru-RU" b="1" u="sng" dirty="0" smtClean="0">
                <a:solidFill>
                  <a:srgbClr val="660066"/>
                </a:solidFill>
                <a:latin typeface="+mj-lt"/>
              </a:rPr>
              <a:t>Составили:</a:t>
            </a:r>
          </a:p>
          <a:p>
            <a:pPr marL="26988">
              <a:lnSpc>
                <a:spcPct val="80000"/>
              </a:lnSpc>
            </a:pPr>
            <a:r>
              <a:rPr lang="ru-RU" b="1" dirty="0" smtClean="0">
                <a:solidFill>
                  <a:srgbClr val="660066"/>
                </a:solidFill>
                <a:latin typeface="+mj-lt"/>
              </a:rPr>
              <a:t>Воспитатели </a:t>
            </a:r>
          </a:p>
          <a:p>
            <a:pPr marL="26988">
              <a:lnSpc>
                <a:spcPct val="80000"/>
              </a:lnSpc>
            </a:pPr>
            <a:r>
              <a:rPr lang="ru-RU" b="1" dirty="0" smtClean="0">
                <a:solidFill>
                  <a:srgbClr val="660066"/>
                </a:solidFill>
                <a:latin typeface="+mj-lt"/>
              </a:rPr>
              <a:t>ГБДОУ № 11</a:t>
            </a:r>
          </a:p>
          <a:p>
            <a:pPr marL="26988">
              <a:lnSpc>
                <a:spcPct val="80000"/>
              </a:lnSpc>
            </a:pPr>
            <a:r>
              <a:rPr lang="ru-RU" b="1" dirty="0" err="1" smtClean="0">
                <a:solidFill>
                  <a:srgbClr val="660066"/>
                </a:solidFill>
                <a:latin typeface="+mj-lt"/>
              </a:rPr>
              <a:t>Носкова</a:t>
            </a:r>
            <a:r>
              <a:rPr lang="ru-RU" b="1" dirty="0" smtClean="0">
                <a:solidFill>
                  <a:srgbClr val="660066"/>
                </a:solidFill>
                <a:latin typeface="+mj-lt"/>
              </a:rPr>
              <a:t> Н. И.</a:t>
            </a:r>
          </a:p>
          <a:p>
            <a:pPr marL="26988">
              <a:lnSpc>
                <a:spcPct val="80000"/>
              </a:lnSpc>
            </a:pPr>
            <a:r>
              <a:rPr lang="ru-RU" b="1" dirty="0" smtClean="0">
                <a:solidFill>
                  <a:srgbClr val="660066"/>
                </a:solidFill>
                <a:latin typeface="+mj-lt"/>
              </a:rPr>
              <a:t>Еремина О. Г. </a:t>
            </a:r>
          </a:p>
          <a:p>
            <a:endParaRPr lang="ru-RU" dirty="0">
              <a:solidFill>
                <a:srgbClr val="660066"/>
              </a:solidFill>
            </a:endParaRPr>
          </a:p>
        </p:txBody>
      </p:sp>
      <p:pic>
        <p:nvPicPr>
          <p:cNvPr id="1028" name="Picture 4" descr="http://ped-kopilka.ru/images/img29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3789040"/>
            <a:ext cx="2709355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936104"/>
          </a:xfrm>
        </p:spPr>
        <p:txBody>
          <a:bodyPr>
            <a:normAutofit/>
          </a:bodyPr>
          <a:lstStyle/>
          <a:p>
            <a:pPr algn="ctr"/>
            <a:r>
              <a:rPr lang="ru-RU" sz="2800" u="sng" dirty="0" smtClean="0">
                <a:solidFill>
                  <a:srgbClr val="003399"/>
                </a:solidFill>
              </a:rPr>
              <a:t>Чтение художественной литературы</a:t>
            </a:r>
            <a:r>
              <a:rPr lang="ru-RU" sz="2800" dirty="0" smtClean="0">
                <a:solidFill>
                  <a:srgbClr val="003399"/>
                </a:solidFill>
              </a:rPr>
              <a:t>:</a:t>
            </a:r>
            <a:endParaRPr lang="ru-RU" sz="2800" dirty="0">
              <a:solidFill>
                <a:srgbClr val="003399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628800"/>
            <a:ext cx="3744416" cy="396044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А.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</a:rPr>
              <a:t>Барто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 «На заставе», 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В. Маяковский «Возьмем винтовки новые», 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О. Тихомиров «Солдатом быть – Родине служить»,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Л.Кассиль «Твои защитники»,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стихи про военных, загадки. </a:t>
            </a:r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9154" name="Picture 2" descr="http://j.livelib.ru/boocover/1001123077/o/121e/Oleg_Tihomirov__Soldatom_byt__Rodine_sluzhit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52193" y="1412776"/>
            <a:ext cx="1930638" cy="2448272"/>
          </a:xfrm>
          <a:prstGeom prst="rect">
            <a:avLst/>
          </a:prstGeom>
          <a:noFill/>
        </p:spPr>
      </p:pic>
      <p:pic>
        <p:nvPicPr>
          <p:cNvPr id="49156" name="Picture 4" descr="http://xabepe.pengoloans.com/images/541547f6d65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3968" y="3284984"/>
            <a:ext cx="2169685" cy="2879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43204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Дидактические игры: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dirty="0" smtClean="0">
                <a:solidFill>
                  <a:srgbClr val="003399"/>
                </a:solidFill>
              </a:rPr>
              <a:t>«Четвертый лишний» </a:t>
            </a:r>
            <a:br>
              <a:rPr lang="ru-RU" sz="2800" b="0" dirty="0" smtClean="0">
                <a:solidFill>
                  <a:srgbClr val="003399"/>
                </a:solidFill>
              </a:rPr>
            </a:br>
            <a:r>
              <a:rPr lang="ru-RU" sz="2800" b="0" dirty="0" smtClean="0">
                <a:solidFill>
                  <a:srgbClr val="003399"/>
                </a:solidFill>
              </a:rPr>
              <a:t>«Кто что делает» </a:t>
            </a:r>
            <a:br>
              <a:rPr lang="ru-RU" sz="2800" b="0" dirty="0" smtClean="0">
                <a:solidFill>
                  <a:srgbClr val="003399"/>
                </a:solidFill>
              </a:rPr>
            </a:br>
            <a:r>
              <a:rPr lang="ru-RU" sz="2800" b="0" dirty="0" smtClean="0">
                <a:solidFill>
                  <a:srgbClr val="003399"/>
                </a:solidFill>
              </a:rPr>
              <a:t>«Военные профессии»</a:t>
            </a:r>
            <a:br>
              <a:rPr lang="ru-RU" sz="2800" b="0" dirty="0" smtClean="0">
                <a:solidFill>
                  <a:srgbClr val="003399"/>
                </a:solidFill>
              </a:rPr>
            </a:b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С/</a:t>
            </a:r>
            <a:r>
              <a:rPr lang="ru-RU" sz="2800" dirty="0" err="1" smtClean="0">
                <a:solidFill>
                  <a:srgbClr val="FF0000"/>
                </a:solidFill>
              </a:rPr>
              <a:t>р</a:t>
            </a:r>
            <a:r>
              <a:rPr lang="ru-RU" sz="2800" dirty="0" smtClean="0">
                <a:solidFill>
                  <a:srgbClr val="FF0000"/>
                </a:solidFill>
              </a:rPr>
              <a:t> игры:</a:t>
            </a: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b="0" dirty="0" smtClean="0">
                <a:solidFill>
                  <a:srgbClr val="003399"/>
                </a:solidFill>
              </a:rPr>
              <a:t> «Семья» </a:t>
            </a:r>
            <a:br>
              <a:rPr lang="ru-RU" sz="2800" b="0" dirty="0" smtClean="0">
                <a:solidFill>
                  <a:srgbClr val="003399"/>
                </a:solidFill>
              </a:rPr>
            </a:br>
            <a:r>
              <a:rPr lang="ru-RU" sz="2800" b="0" dirty="0" smtClean="0">
                <a:solidFill>
                  <a:srgbClr val="003399"/>
                </a:solidFill>
              </a:rPr>
              <a:t>«Моряки»</a:t>
            </a:r>
            <a:br>
              <a:rPr lang="ru-RU" sz="2800" b="0" dirty="0" smtClean="0">
                <a:solidFill>
                  <a:srgbClr val="003399"/>
                </a:solidFill>
              </a:rPr>
            </a:br>
            <a:r>
              <a:rPr lang="ru-RU" sz="2800" b="0" dirty="0" smtClean="0">
                <a:solidFill>
                  <a:srgbClr val="003399"/>
                </a:solidFill>
              </a:rPr>
              <a:t>«Наша армия»</a:t>
            </a:r>
            <a:endParaRPr lang="ru-RU" sz="2800" b="0" dirty="0">
              <a:solidFill>
                <a:srgbClr val="003399"/>
              </a:solidFill>
            </a:endParaRPr>
          </a:p>
        </p:txBody>
      </p:sp>
      <p:pic>
        <p:nvPicPr>
          <p:cNvPr id="50178" name="Picture 2" descr="D:\работа 2014 - 2015 г\Изображение 37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79912" y="3933056"/>
            <a:ext cx="3072480" cy="2304256"/>
          </a:xfrm>
          <a:prstGeom prst="rect">
            <a:avLst/>
          </a:prstGeom>
          <a:noFill/>
        </p:spPr>
      </p:pic>
      <p:pic>
        <p:nvPicPr>
          <p:cNvPr id="50179" name="Picture 3" descr="D:\работа 2014 - 2015 г\Изображение 34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0152" y="548680"/>
            <a:ext cx="2430131" cy="3240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2736304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Эстафета: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3333CC"/>
                </a:solidFill>
              </a:rPr>
              <a:t>«Доставь пакет в штаб»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>
                <a:solidFill>
                  <a:srgbClr val="FF0000"/>
                </a:solidFill>
              </a:rPr>
              <a:t>Физминутка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3333CC"/>
                </a:solidFill>
              </a:rPr>
              <a:t>«Солдатик стойкий</a:t>
            </a:r>
            <a:r>
              <a:rPr lang="ru-RU" dirty="0" smtClean="0">
                <a:solidFill>
                  <a:srgbClr val="3333CC"/>
                </a:solidFill>
              </a:rPr>
              <a:t>»</a:t>
            </a:r>
            <a:endParaRPr lang="ru-RU" dirty="0">
              <a:solidFill>
                <a:srgbClr val="3333CC"/>
              </a:solidFill>
            </a:endParaRPr>
          </a:p>
        </p:txBody>
      </p:sp>
      <p:pic>
        <p:nvPicPr>
          <p:cNvPr id="51202" name="Picture 2" descr="D:\работа 2014 - 2015 г\Изображение 25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20072" y="3429000"/>
            <a:ext cx="3312368" cy="2484163"/>
          </a:xfrm>
          <a:prstGeom prst="rect">
            <a:avLst/>
          </a:prstGeom>
          <a:noFill/>
        </p:spPr>
      </p:pic>
      <p:pic>
        <p:nvPicPr>
          <p:cNvPr id="51203" name="Picture 3" descr="D:\работа 2014 - 2015 г\Изображение 25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3861048"/>
            <a:ext cx="3384377" cy="2538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836712"/>
            <a:ext cx="8183880" cy="432048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Просмотр м/</a:t>
            </a:r>
            <a:r>
              <a:rPr lang="ru-RU" sz="2400" dirty="0" err="1" smtClean="0">
                <a:solidFill>
                  <a:srgbClr val="FF0000"/>
                </a:solidFill>
              </a:rPr>
              <a:t>ф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3333CC"/>
                </a:solidFill>
                <a:effectLst/>
              </a:rPr>
              <a:t>«Три богатыря» (отрывок) </a:t>
            </a:r>
            <a:br>
              <a:rPr lang="ru-RU" sz="2400" dirty="0" smtClean="0">
                <a:solidFill>
                  <a:srgbClr val="3333CC"/>
                </a:solidFill>
                <a:effectLst/>
              </a:rPr>
            </a:br>
            <a:r>
              <a:rPr lang="ru-RU" sz="2400" dirty="0" smtClean="0">
                <a:solidFill>
                  <a:srgbClr val="3333CC"/>
                </a:solidFill>
                <a:effectLst/>
              </a:rPr>
              <a:t>«Солдатская сказка»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Кубики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3333CC"/>
                </a:solidFill>
                <a:effectLst/>
              </a:rPr>
              <a:t>«Герой русских былин»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2226" name="Picture 2" descr="http://www.animator.ru/film_img/mylt_37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29264" y="3645024"/>
            <a:ext cx="2660090" cy="2429550"/>
          </a:xfrm>
          <a:prstGeom prst="rect">
            <a:avLst/>
          </a:prstGeom>
          <a:noFill/>
        </p:spPr>
      </p:pic>
      <p:pic>
        <p:nvPicPr>
          <p:cNvPr id="52228" name="Picture 4" descr="http://www.sputnikfestiwal.pl/filmy/Trzej%20bohaterowie%20i%20Szamachanska%20caryca%20(1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3645024"/>
            <a:ext cx="4352484" cy="2448272"/>
          </a:xfrm>
          <a:prstGeom prst="rect">
            <a:avLst/>
          </a:prstGeom>
          <a:noFill/>
        </p:spPr>
      </p:pic>
      <p:pic>
        <p:nvPicPr>
          <p:cNvPr id="52234" name="Picture 10" descr="http://parasolja.ru/image/cache/data/%D0%9D%D0%BE%D0%B2%D0%BE%D0%B5%20%D0%BF%D0%BE%D0%BA%D0%BE%D0%BB%D0%B5%D0%BD%D0%B8%D0%B5/%D0%9A%D1%83%D0%B1%D0%B8%D0%BA%D0%B8/%D0%91%D1%8B%D0%BB%D0%B8%D0%BD%D1%8B%2012%20%D0%BA%D1%83%D0%B1%D0%B8%D0%BA%D0%BE%D0%B2-500x50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40152" y="764704"/>
            <a:ext cx="2376264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2920" y="260648"/>
            <a:ext cx="8183880" cy="129614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Рисование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2" name="Содержимое 11" descr="Изображение 311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499992" y="548680"/>
            <a:ext cx="3642618" cy="2731964"/>
          </a:xfrm>
        </p:spPr>
      </p:pic>
      <p:pic>
        <p:nvPicPr>
          <p:cNvPr id="14" name="Содержимое 13" descr="Изображение 307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611560" y="1988840"/>
            <a:ext cx="3132349" cy="4176464"/>
          </a:xfrm>
        </p:spPr>
      </p:pic>
      <p:pic>
        <p:nvPicPr>
          <p:cNvPr id="53250" name="Picture 2" descr="D:\работа 2014 - 2015 г\Изображение 31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99992" y="3573016"/>
            <a:ext cx="3672408" cy="2754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081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Аппликация, лепка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Изображение 369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611560" y="1844824"/>
            <a:ext cx="3932238" cy="2949179"/>
          </a:xfrm>
        </p:spPr>
      </p:pic>
      <p:pic>
        <p:nvPicPr>
          <p:cNvPr id="6" name="Содержимое 5" descr="Изображение 37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16016" y="2852936"/>
            <a:ext cx="3930650" cy="294798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0801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Конструирование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Изображение 30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355976" y="3789040"/>
            <a:ext cx="3312368" cy="2448272"/>
          </a:xfrm>
        </p:spPr>
      </p:pic>
      <p:pic>
        <p:nvPicPr>
          <p:cNvPr id="6" name="Содержимое 5" descr="Изображение 308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148064" y="1124744"/>
            <a:ext cx="3468385" cy="2448272"/>
          </a:xfrm>
        </p:spPr>
      </p:pic>
      <p:pic>
        <p:nvPicPr>
          <p:cNvPr id="54274" name="Picture 2" descr="D:\работа 2014 - 2015 г\Изображение 34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2276872"/>
            <a:ext cx="3432260" cy="25740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2241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Заключительный этап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003399"/>
                </a:solidFill>
              </a:rPr>
              <a:t>конкурс  рисунков по теме «День защитника Отечества»</a:t>
            </a:r>
            <a:endParaRPr lang="ru-RU" sz="2700" dirty="0">
              <a:solidFill>
                <a:srgbClr val="003399"/>
              </a:solidFill>
            </a:endParaRPr>
          </a:p>
        </p:txBody>
      </p:sp>
      <p:pic>
        <p:nvPicPr>
          <p:cNvPr id="10" name="Содержимое 9" descr="Изображение 32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47665" y="1898828"/>
            <a:ext cx="5688632" cy="426647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29614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Форма проведения итогового мероприятия: </a:t>
            </a:r>
            <a:b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mic Sans MS" pitchFamily="66" charset="0"/>
              </a:rPr>
              <a:t>Досуг </a:t>
            </a:r>
            <a:r>
              <a:rPr lang="ru-RU" sz="2000" dirty="0" smtClean="0">
                <a:solidFill>
                  <a:srgbClr val="6600CC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6600CC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Название итогового мероприятия: </a:t>
            </a:r>
            <a:b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FF"/>
                </a:solidFill>
                <a:effectLst/>
                <a:latin typeface="Comic Sans MS" pitchFamily="66" charset="0"/>
              </a:rPr>
              <a:t>«Папа может…»</a:t>
            </a:r>
            <a:endParaRPr lang="ru-RU" sz="2000" dirty="0">
              <a:solidFill>
                <a:srgbClr val="0000FF"/>
              </a:solidFill>
            </a:endParaRPr>
          </a:p>
        </p:txBody>
      </p:sp>
      <p:pic>
        <p:nvPicPr>
          <p:cNvPr id="5" name="Содержимое 4" descr="Изображение 36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45316" y="1988841"/>
            <a:ext cx="4128458" cy="3096344"/>
          </a:xfrm>
        </p:spPr>
      </p:pic>
      <p:pic>
        <p:nvPicPr>
          <p:cNvPr id="6" name="Содержимое 5" descr="Изображение 36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572000" y="2636912"/>
            <a:ext cx="4320479" cy="324036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15212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1" name="Содержимое 10" descr="Изображение 37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411760" y="2348880"/>
            <a:ext cx="4225198" cy="316889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7704856"/>
          </a:xfrm>
        </p:spPr>
        <p:txBody>
          <a:bodyPr>
            <a:normAutofit fontScale="90000"/>
          </a:bodyPr>
          <a:lstStyle/>
          <a:p>
            <a:r>
              <a:rPr lang="ru-RU" sz="3100" u="sng" dirty="0" smtClean="0">
                <a:solidFill>
                  <a:srgbClr val="002060"/>
                </a:solidFill>
              </a:rPr>
              <a:t/>
            </a:r>
            <a:br>
              <a:rPr lang="ru-RU" sz="3100" u="sng" dirty="0" smtClean="0">
                <a:solidFill>
                  <a:srgbClr val="002060"/>
                </a:solidFill>
              </a:rPr>
            </a:br>
            <a:r>
              <a:rPr lang="ru-RU" sz="3100" u="sng" dirty="0" smtClean="0">
                <a:solidFill>
                  <a:srgbClr val="002060"/>
                </a:solidFill>
              </a:rPr>
              <a:t/>
            </a:r>
            <a:br>
              <a:rPr lang="ru-RU" sz="3100" u="sng" dirty="0" smtClean="0">
                <a:solidFill>
                  <a:srgbClr val="002060"/>
                </a:solidFill>
              </a:rPr>
            </a:br>
            <a:r>
              <a:rPr lang="ru-RU" sz="3100" u="sng" dirty="0" smtClean="0">
                <a:solidFill>
                  <a:srgbClr val="002060"/>
                </a:solidFill>
              </a:rPr>
              <a:t/>
            </a:r>
            <a:br>
              <a:rPr lang="ru-RU" sz="3100" u="sng" dirty="0" smtClean="0">
                <a:solidFill>
                  <a:srgbClr val="002060"/>
                </a:solidFill>
              </a:rPr>
            </a:br>
            <a:r>
              <a:rPr lang="ru-RU" sz="3100" u="sng" dirty="0" smtClean="0">
                <a:solidFill>
                  <a:srgbClr val="002060"/>
                </a:solidFill>
              </a:rPr>
              <a:t>Тип проекта: </a:t>
            </a:r>
            <a:r>
              <a:rPr lang="ru-RU" sz="3100" b="0" dirty="0" smtClean="0">
                <a:solidFill>
                  <a:srgbClr val="002060"/>
                </a:solidFill>
              </a:rPr>
              <a:t>познавательно – творческий</a:t>
            </a:r>
            <a:br>
              <a:rPr lang="ru-RU" sz="3100" b="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 </a:t>
            </a:r>
            <a:r>
              <a:rPr lang="ru-RU" sz="3100" u="sng" dirty="0" smtClean="0">
                <a:solidFill>
                  <a:srgbClr val="002060"/>
                </a:solidFill>
              </a:rPr>
              <a:t>Продолжительность проекта: </a:t>
            </a:r>
            <a:r>
              <a:rPr lang="ru-RU" sz="3100" b="0" dirty="0" smtClean="0">
                <a:solidFill>
                  <a:srgbClr val="002060"/>
                </a:solidFill>
              </a:rPr>
              <a:t>краткосрочный</a:t>
            </a: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u="sng" dirty="0" smtClean="0">
                <a:solidFill>
                  <a:srgbClr val="002060"/>
                </a:solidFill>
              </a:rPr>
              <a:t>Реализация проекта: </a:t>
            </a:r>
            <a:br>
              <a:rPr lang="ru-RU" sz="3100" u="sng" dirty="0" smtClean="0">
                <a:solidFill>
                  <a:srgbClr val="002060"/>
                </a:solidFill>
              </a:rPr>
            </a:br>
            <a:r>
              <a:rPr lang="ru-RU" sz="3100" b="0" dirty="0" smtClean="0">
                <a:solidFill>
                  <a:srgbClr val="002060"/>
                </a:solidFill>
              </a:rPr>
              <a:t>с 12.02.2015 по 25.02.2015г.</a:t>
            </a: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 </a:t>
            </a:r>
            <a:r>
              <a:rPr lang="ru-RU" sz="3100" u="sng" dirty="0" smtClean="0">
                <a:solidFill>
                  <a:srgbClr val="002060"/>
                </a:solidFill>
              </a:rPr>
              <a:t>Участники проекта: </a:t>
            </a:r>
            <a:r>
              <a:rPr lang="ru-RU" sz="3100" b="0" dirty="0" smtClean="0">
                <a:solidFill>
                  <a:srgbClr val="002060"/>
                </a:solidFill>
              </a:rPr>
              <a:t>дети, воспитатели, родители, физ. руководитель</a:t>
            </a: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4581128"/>
            <a:ext cx="8183880" cy="208823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A50021"/>
                </a:solidFill>
              </a:rPr>
              <a:t>Цель проекта: </a:t>
            </a:r>
            <a:br>
              <a:rPr lang="ru-RU" sz="2800" dirty="0" smtClean="0">
                <a:solidFill>
                  <a:srgbClr val="A50021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000" dirty="0" smtClean="0">
                <a:solidFill>
                  <a:srgbClr val="3333CC"/>
                </a:solidFill>
              </a:rPr>
              <a:t>Систематизировать знания о Вооруженных силах России.</a:t>
            </a:r>
            <a:br>
              <a:rPr lang="ru-RU" sz="2000" dirty="0" smtClean="0">
                <a:solidFill>
                  <a:srgbClr val="3333CC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800" dirty="0" smtClean="0">
                <a:solidFill>
                  <a:srgbClr val="C00000"/>
                </a:solidFill>
              </a:rPr>
              <a:t> Задачи проекта: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u="sng" dirty="0" smtClean="0">
                <a:solidFill>
                  <a:srgbClr val="C00000"/>
                </a:solidFill>
              </a:rPr>
              <a:t>Для детей:</a:t>
            </a:r>
            <a:br>
              <a:rPr lang="ru-RU" sz="1600" u="sng" dirty="0" smtClean="0">
                <a:solidFill>
                  <a:srgbClr val="C00000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3333CC"/>
                </a:solidFill>
              </a:rPr>
              <a:t>-воспитание любви и уважения к защитникам Родины на основе ярких впечатлений, конкретных исторических фактов, доступных детям и вызывающих у них эмоциональное переживание;</a:t>
            </a:r>
            <a:br>
              <a:rPr lang="ru-RU" sz="1600" dirty="0" smtClean="0">
                <a:solidFill>
                  <a:srgbClr val="3333CC"/>
                </a:solidFill>
              </a:rPr>
            </a:br>
            <a:r>
              <a:rPr lang="ru-RU" sz="1600" dirty="0" smtClean="0">
                <a:solidFill>
                  <a:srgbClr val="3333CC"/>
                </a:solidFill>
              </a:rPr>
              <a:t>-формирование у детей патриотических чувств, чувство уважения к Вооруженным силам России, к подвигам наших соотечественников по защите Родины, гордости за родную страну.</a:t>
            </a:r>
            <a:br>
              <a:rPr lang="ru-RU" sz="1600" dirty="0" smtClean="0">
                <a:solidFill>
                  <a:srgbClr val="3333CC"/>
                </a:solidFill>
              </a:rPr>
            </a:br>
            <a:r>
              <a:rPr lang="ru-RU" sz="1600" dirty="0" smtClean="0">
                <a:solidFill>
                  <a:srgbClr val="3333CC"/>
                </a:solidFill>
              </a:rPr>
              <a:t>-формирование положительного эмоционального отношения детей к своему отцу; </a:t>
            </a:r>
            <a:br>
              <a:rPr lang="ru-RU" sz="1600" dirty="0" smtClean="0">
                <a:solidFill>
                  <a:srgbClr val="3333CC"/>
                </a:solidFill>
              </a:rPr>
            </a:br>
            <a:r>
              <a:rPr lang="ru-RU" sz="1600" dirty="0" smtClean="0">
                <a:solidFill>
                  <a:srgbClr val="3333CC"/>
                </a:solidFill>
              </a:rPr>
              <a:t>-воспитание любви и уважения к членам своей семьи;</a:t>
            </a:r>
            <a:br>
              <a:rPr lang="ru-RU" sz="1600" dirty="0" smtClean="0">
                <a:solidFill>
                  <a:srgbClr val="3333CC"/>
                </a:solidFill>
              </a:rPr>
            </a:br>
            <a:r>
              <a:rPr lang="ru-RU" sz="1600" dirty="0" smtClean="0">
                <a:solidFill>
                  <a:srgbClr val="3333CC"/>
                </a:solidFill>
              </a:rPr>
              <a:t>-активизация словаря детей, развитие связной речи, зрительной памяти, внимания, мелкой моторики.</a:t>
            </a:r>
            <a:br>
              <a:rPr lang="ru-RU" sz="1600" dirty="0" smtClean="0">
                <a:solidFill>
                  <a:srgbClr val="3333CC"/>
                </a:solidFill>
              </a:rPr>
            </a:br>
            <a:r>
              <a:rPr lang="ru-RU" sz="1600" dirty="0" smtClean="0">
                <a:solidFill>
                  <a:srgbClr val="3333CC"/>
                </a:solidFill>
              </a:rPr>
              <a:t> </a:t>
            </a:r>
            <a:br>
              <a:rPr lang="ru-RU" sz="1600" dirty="0" smtClean="0">
                <a:solidFill>
                  <a:srgbClr val="3333CC"/>
                </a:solidFill>
              </a:rPr>
            </a:br>
            <a:endParaRPr lang="ru-RU" sz="16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68377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</a:rPr>
              <a:t>Задачи проекта:</a:t>
            </a:r>
            <a:br>
              <a:rPr lang="ru-RU" sz="3100" dirty="0" smtClean="0">
                <a:solidFill>
                  <a:srgbClr val="C00000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200" u="sng" dirty="0" smtClean="0">
                <a:solidFill>
                  <a:srgbClr val="C00000"/>
                </a:solidFill>
              </a:rPr>
              <a:t>Для педагогов:</a:t>
            </a:r>
            <a:br>
              <a:rPr lang="ru-RU" sz="2200" u="sng" dirty="0" smtClean="0">
                <a:solidFill>
                  <a:srgbClr val="C00000"/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rgbClr val="3333CC"/>
                </a:solidFill>
              </a:rPr>
              <a:t>-Создание в группе соответствующей предметно – развивающей среды.</a:t>
            </a:r>
            <a:br>
              <a:rPr lang="ru-RU" sz="2200" dirty="0" smtClean="0">
                <a:solidFill>
                  <a:srgbClr val="3333CC"/>
                </a:solidFill>
              </a:rPr>
            </a:br>
            <a:r>
              <a:rPr lang="ru-RU" sz="2200" dirty="0" smtClean="0">
                <a:solidFill>
                  <a:srgbClr val="3333CC"/>
                </a:solidFill>
              </a:rPr>
              <a:t>-Повышение компетентности по данной теме за счёт внедрения проектной деятельности</a:t>
            </a:r>
            <a:br>
              <a:rPr lang="ru-RU" sz="2200" dirty="0" smtClean="0">
                <a:solidFill>
                  <a:srgbClr val="3333CC"/>
                </a:solidFill>
              </a:rPr>
            </a:br>
            <a:r>
              <a:rPr lang="ru-RU" sz="2200" dirty="0" smtClean="0">
                <a:solidFill>
                  <a:srgbClr val="3333CC"/>
                </a:solidFill>
              </a:rPr>
              <a:t>-Повышать профессиональный уровень в области методики приобщения детей к наблюдениям и рассказыванию.</a:t>
            </a:r>
            <a:br>
              <a:rPr lang="ru-RU" sz="2200" dirty="0" smtClean="0">
                <a:solidFill>
                  <a:srgbClr val="3333CC"/>
                </a:solidFill>
              </a:rPr>
            </a:br>
            <a:r>
              <a:rPr lang="ru-RU" sz="2200" dirty="0" smtClean="0">
                <a:solidFill>
                  <a:srgbClr val="3333CC"/>
                </a:solidFill>
              </a:rPr>
              <a:t> </a:t>
            </a:r>
            <a:br>
              <a:rPr lang="ru-RU" sz="2200" dirty="0" smtClean="0">
                <a:solidFill>
                  <a:srgbClr val="3333CC"/>
                </a:solidFill>
              </a:rPr>
            </a:br>
            <a:r>
              <a:rPr lang="ru-RU" sz="2200" dirty="0" smtClean="0">
                <a:solidFill>
                  <a:srgbClr val="3333CC"/>
                </a:solidFill>
              </a:rPr>
              <a:t>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u="sng" dirty="0" smtClean="0">
                <a:solidFill>
                  <a:srgbClr val="C00000"/>
                </a:solidFill>
              </a:rPr>
              <a:t>Для родителей:</a:t>
            </a:r>
            <a:br>
              <a:rPr lang="ru-RU" sz="2200" u="sng" dirty="0" smtClean="0">
                <a:solidFill>
                  <a:srgbClr val="C00000"/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rgbClr val="3333CC"/>
                </a:solidFill>
              </a:rPr>
              <a:t>-Повышение уровня компетентности в вопросах семейного воспитания.</a:t>
            </a:r>
            <a:br>
              <a:rPr lang="ru-RU" sz="2200" dirty="0" smtClean="0">
                <a:solidFill>
                  <a:srgbClr val="3333CC"/>
                </a:solidFill>
              </a:rPr>
            </a:br>
            <a:r>
              <a:rPr lang="ru-RU" sz="2200" dirty="0" smtClean="0">
                <a:solidFill>
                  <a:srgbClr val="3333CC"/>
                </a:solidFill>
              </a:rPr>
              <a:t>-Привлечение родителей к участию в проектной деятельности.</a:t>
            </a:r>
            <a:br>
              <a:rPr lang="ru-RU" sz="2200" dirty="0" smtClean="0">
                <a:solidFill>
                  <a:srgbClr val="3333CC"/>
                </a:solidFill>
              </a:rPr>
            </a:br>
            <a:endParaRPr lang="ru-RU" sz="22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6837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Актуальность проекта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3333CC"/>
                </a:solidFill>
                <a:effectLst/>
              </a:rPr>
              <a:t>Одним из направлений духовно-нравственного воспитания является воспитание героического начала в детях. Ведь формирование отношения к стране и государству, где живёт человек, к её истории начинается с детства. При проведенной диагностике выявился недостаточный уровень знаний о Российской армии, а также отсутствие желания в будущем стать защитником Отечества у некоторых ребят.</a:t>
            </a:r>
            <a:r>
              <a:rPr lang="ru-RU" dirty="0" smtClean="0">
                <a:solidFill>
                  <a:srgbClr val="3333CC"/>
                </a:solidFill>
                <a:effectLst/>
              </a:rPr>
              <a:t/>
            </a:r>
            <a:br>
              <a:rPr lang="ru-RU" dirty="0" smtClean="0">
                <a:solidFill>
                  <a:srgbClr val="3333CC"/>
                </a:solidFill>
                <a:effectLst/>
              </a:rPr>
            </a:br>
            <a:r>
              <a:rPr lang="ru-RU" dirty="0" smtClean="0">
                <a:solidFill>
                  <a:srgbClr val="3333CC"/>
                </a:solidFill>
                <a:effectLst/>
              </a:rPr>
              <a:t> </a:t>
            </a:r>
            <a:br>
              <a:rPr lang="ru-RU" dirty="0" smtClean="0">
                <a:solidFill>
                  <a:srgbClr val="3333CC"/>
                </a:solidFill>
                <a:effectLst/>
              </a:rPr>
            </a:br>
            <a:endParaRPr lang="ru-RU" dirty="0">
              <a:solidFill>
                <a:srgbClr val="3333CC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344" y="548680"/>
            <a:ext cx="818388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Подготовительный этап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8344" y="2132856"/>
            <a:ext cx="8183880" cy="39122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Разработка проекта «Жить – Родине служить». Составление рабочего плана реализации проекта и определение ответственных лиц. </a:t>
            </a:r>
          </a:p>
          <a:p>
            <a:pPr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Прогнозирование ожидаемых результатов, возможных рисков проекта. </a:t>
            </a:r>
          </a:p>
          <a:p>
            <a:pPr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Организация группового пространства </a:t>
            </a:r>
          </a:p>
          <a:p>
            <a:pPr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Отбор лучших разработок для внедрения проекта, подбор необходимой методической литературы. </a:t>
            </a:r>
          </a:p>
          <a:p>
            <a:pPr>
              <a:lnSpc>
                <a:spcPct val="90000"/>
              </a:lnSpc>
              <a:defRPr/>
            </a:pP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548680"/>
            <a:ext cx="8183880" cy="86409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Предполагаемые результаты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1628800"/>
            <a:ext cx="8183880" cy="5040560"/>
          </a:xfrm>
        </p:spPr>
        <p:txBody>
          <a:bodyPr>
            <a:normAutofit fontScale="77500" lnSpcReduction="20000"/>
          </a:bodyPr>
          <a:lstStyle/>
          <a:p>
            <a:r>
              <a:rPr lang="ru-RU" sz="2300" b="1" u="sng" dirty="0" smtClean="0">
                <a:solidFill>
                  <a:srgbClr val="003399"/>
                </a:solidFill>
              </a:rPr>
              <a:t>Для детей:</a:t>
            </a:r>
            <a:endParaRPr lang="ru-RU" sz="2300" dirty="0" smtClean="0">
              <a:solidFill>
                <a:srgbClr val="003399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Возникновение желания в будущем стать защитником Отечества.</a:t>
            </a:r>
          </a:p>
          <a:p>
            <a:pPr lvl="0">
              <a:buFont typeface="Arial" pitchFamily="34" charset="0"/>
              <a:buChar char="•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Повышение знаний у детей о Российской армии. </a:t>
            </a:r>
          </a:p>
          <a:p>
            <a:pPr lvl="0">
              <a:buFont typeface="Arial" pitchFamily="34" charset="0"/>
              <a:buChar char="•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Проявление у детей интереса к армии, уважения к защитникам Отечества.</a:t>
            </a:r>
          </a:p>
          <a:p>
            <a:pPr lvl="0">
              <a:buFont typeface="Arial" pitchFamily="34" charset="0"/>
              <a:buChar char="•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Стремление детей к совершенствованию физических качеств, к укреплению здоровья.</a:t>
            </a:r>
          </a:p>
          <a:p>
            <a:pPr lvl="0">
              <a:buFont typeface="Arial" pitchFamily="34" charset="0"/>
              <a:buChar char="•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Стремление детей отражать свои знания, впечатления, мысли и чувства в играх, в </a:t>
            </a:r>
            <a:r>
              <a:rPr lang="ru-RU" sz="2100" dirty="0" err="1" smtClean="0">
                <a:solidFill>
                  <a:schemeClr val="accent2">
                    <a:lumMod val="50000"/>
                  </a:schemeClr>
                </a:solidFill>
              </a:rPr>
              <a:t>изодеятельности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100" dirty="0" err="1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 чтении стихов.</a:t>
            </a:r>
          </a:p>
          <a:p>
            <a:pPr lvl="0">
              <a:buFont typeface="Arial" pitchFamily="34" charset="0"/>
              <a:buChar char="•"/>
            </a:pPr>
            <a:endParaRPr lang="ru-RU" sz="2100" dirty="0" smtClean="0"/>
          </a:p>
          <a:p>
            <a:r>
              <a:rPr lang="ru-RU" sz="2100" b="1" u="sng" dirty="0" smtClean="0">
                <a:solidFill>
                  <a:srgbClr val="003399"/>
                </a:solidFill>
              </a:rPr>
              <a:t>Для педагогов:</a:t>
            </a:r>
            <a:endParaRPr lang="ru-RU" sz="2100" dirty="0" smtClean="0">
              <a:solidFill>
                <a:srgbClr val="003399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Подбор необходимой методической и дидактической литературы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Повышение профессиональной компетентности педагогов в вопросах взаимодействия с родителями воспитанников (установление партнерских отношений с семьями воспитанников, создание атмосферы взаимопонимания, эмоциональной </a:t>
            </a:r>
            <a:r>
              <a:rPr lang="ru-RU" sz="2100" dirty="0" err="1" smtClean="0">
                <a:solidFill>
                  <a:schemeClr val="accent2">
                    <a:lumMod val="50000"/>
                  </a:schemeClr>
                </a:solidFill>
              </a:rPr>
              <a:t>взаимоподдержки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, общности интересов педагога – родителя – ребенка)</a:t>
            </a:r>
          </a:p>
          <a:p>
            <a:r>
              <a:rPr lang="ru-RU" sz="2100" dirty="0" smtClean="0"/>
              <a:t> </a:t>
            </a:r>
          </a:p>
          <a:p>
            <a:r>
              <a:rPr lang="ru-RU" sz="2100" b="1" u="sng" dirty="0" smtClean="0">
                <a:solidFill>
                  <a:srgbClr val="003399"/>
                </a:solidFill>
              </a:rPr>
              <a:t>Для родителей:</a:t>
            </a:r>
            <a:endParaRPr lang="ru-RU" sz="2100" dirty="0" smtClean="0">
              <a:solidFill>
                <a:srgbClr val="003399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Активное участие родителей в жизни детского сада.</a:t>
            </a:r>
          </a:p>
          <a:p>
            <a:pPr lvl="0">
              <a:buFont typeface="Arial" pitchFamily="34" charset="0"/>
              <a:buChar char="•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Укрепить детско-родительские взаимоотношения путём проведения совместных мероприятий.</a:t>
            </a:r>
          </a:p>
          <a:p>
            <a:pPr lvl="0">
              <a:buFont typeface="Arial" pitchFamily="34" charset="0"/>
              <a:buChar char="•"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Повышение заинтересованности родителей в формировании чувства патриотизма у детей.</a:t>
            </a:r>
          </a:p>
          <a:p>
            <a:r>
              <a:rPr lang="ru-RU" sz="21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53285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Беседы: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b="0" dirty="0" smtClean="0">
                <a:solidFill>
                  <a:srgbClr val="003399"/>
                </a:solidFill>
              </a:rPr>
              <a:t>«Кто защищает нашу Родину?»</a:t>
            </a:r>
            <a:br>
              <a:rPr lang="ru-RU" sz="2400" b="0" dirty="0" smtClean="0">
                <a:solidFill>
                  <a:srgbClr val="003399"/>
                </a:solidFill>
              </a:rPr>
            </a:br>
            <a:r>
              <a:rPr lang="ru-RU" sz="2400" b="0" dirty="0" smtClean="0">
                <a:solidFill>
                  <a:srgbClr val="003399"/>
                </a:solidFill>
              </a:rPr>
              <a:t> «Мой папа – самый лучший»</a:t>
            </a:r>
            <a:br>
              <a:rPr lang="ru-RU" sz="2400" b="0" dirty="0" smtClean="0">
                <a:solidFill>
                  <a:srgbClr val="003399"/>
                </a:solidFill>
              </a:rPr>
            </a:br>
            <a:r>
              <a:rPr lang="ru-RU" sz="2400" b="0" dirty="0" smtClean="0">
                <a:solidFill>
                  <a:srgbClr val="003399"/>
                </a:solidFill>
              </a:rPr>
              <a:t> «Границы нашей Родины»</a:t>
            </a:r>
            <a:br>
              <a:rPr lang="ru-RU" sz="2400" b="0" dirty="0" smtClean="0">
                <a:solidFill>
                  <a:srgbClr val="003399"/>
                </a:solidFill>
              </a:rPr>
            </a:br>
            <a:r>
              <a:rPr lang="ru-RU" sz="2400" b="0" dirty="0" smtClean="0">
                <a:solidFill>
                  <a:srgbClr val="003399"/>
                </a:solidFill>
              </a:rPr>
              <a:t/>
            </a:r>
            <a:br>
              <a:rPr lang="ru-RU" sz="2400" b="0" dirty="0" smtClean="0">
                <a:solidFill>
                  <a:srgbClr val="003399"/>
                </a:solidFill>
              </a:rPr>
            </a:br>
            <a:r>
              <a:rPr lang="ru-RU" sz="2400" b="0" dirty="0" smtClean="0">
                <a:solidFill>
                  <a:srgbClr val="003399"/>
                </a:solidFill>
              </a:rPr>
              <a:t/>
            </a:r>
            <a:br>
              <a:rPr lang="ru-RU" sz="2400" b="0" dirty="0" smtClean="0">
                <a:solidFill>
                  <a:srgbClr val="003399"/>
                </a:solidFill>
              </a:rPr>
            </a:br>
            <a:r>
              <a:rPr lang="ru-RU" sz="2400" b="0" dirty="0" smtClean="0">
                <a:solidFill>
                  <a:srgbClr val="003399"/>
                </a:solidFill>
              </a:rPr>
              <a:t/>
            </a:r>
            <a:br>
              <a:rPr lang="ru-RU" sz="2400" b="0" dirty="0" smtClean="0">
                <a:solidFill>
                  <a:srgbClr val="003399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Составление по плану описательного рассказа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dirty="0" smtClean="0">
                <a:solidFill>
                  <a:srgbClr val="003399"/>
                </a:solidFill>
              </a:rPr>
              <a:t>«Мой папа»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0" dirty="0">
              <a:solidFill>
                <a:srgbClr val="003399"/>
              </a:solidFill>
            </a:endParaRPr>
          </a:p>
        </p:txBody>
      </p:sp>
      <p:pic>
        <p:nvPicPr>
          <p:cNvPr id="38914" name="Picture 2" descr="http://cc-cv.ru/p/9/93842cb575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128" y="1556792"/>
            <a:ext cx="2934326" cy="2196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252028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Рассматривание демонстрационного материала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solidFill>
                  <a:srgbClr val="003399"/>
                </a:solidFill>
              </a:rPr>
              <a:t>«Защитники Отечества»,</a:t>
            </a:r>
            <a:br>
              <a:rPr lang="ru-RU" sz="2400" dirty="0" smtClean="0">
                <a:solidFill>
                  <a:srgbClr val="003399"/>
                </a:solidFill>
              </a:rPr>
            </a:br>
            <a:r>
              <a:rPr lang="ru-RU" sz="2400" dirty="0" smtClean="0">
                <a:solidFill>
                  <a:srgbClr val="003399"/>
                </a:solidFill>
              </a:rPr>
              <a:t>«Военная техника».</a:t>
            </a:r>
            <a:br>
              <a:rPr lang="ru-RU" sz="2400" dirty="0" smtClean="0">
                <a:solidFill>
                  <a:srgbClr val="003399"/>
                </a:solidFill>
              </a:rPr>
            </a:br>
            <a:endParaRPr lang="ru-RU" sz="2400" dirty="0">
              <a:solidFill>
                <a:srgbClr val="003399"/>
              </a:solidFill>
            </a:endParaRPr>
          </a:p>
        </p:txBody>
      </p:sp>
      <p:pic>
        <p:nvPicPr>
          <p:cNvPr id="48130" name="Picture 2" descr="http://www.specialist-detsada.ru/uploads/posts/2013-02/1360524448_3924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016" y="2780928"/>
            <a:ext cx="1752180" cy="2572519"/>
          </a:xfrm>
          <a:prstGeom prst="rect">
            <a:avLst/>
          </a:prstGeom>
          <a:noFill/>
        </p:spPr>
      </p:pic>
      <p:pic>
        <p:nvPicPr>
          <p:cNvPr id="48134" name="Picture 6" descr="http://static4.read.ru/images/booksillustrations/8698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3789040"/>
            <a:ext cx="3981701" cy="1891308"/>
          </a:xfrm>
          <a:prstGeom prst="rect">
            <a:avLst/>
          </a:prstGeom>
          <a:noFill/>
        </p:spPr>
      </p:pic>
      <p:pic>
        <p:nvPicPr>
          <p:cNvPr id="48138" name="Picture 10" descr="http://www.bambinos.ru/upload/iblock/7c7/7c7c14e9d9e167da43f3ed7f32d03ae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60232" y="1412776"/>
            <a:ext cx="1873670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</TotalTime>
  <Words>242</Words>
  <Application>Microsoft Office PowerPoint</Application>
  <PresentationFormat>Экран (4:3)</PresentationFormat>
  <Paragraphs>50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Проект  «Жить – Родине служить» </vt:lpstr>
      <vt:lpstr>   Тип проекта: познавательно – творческий   Продолжительность проекта: краткосрочный  Реализация проекта:  с 12.02.2015 по 25.02.2015г.   Участники проекта: дети, воспитатели, родители, физ. руководитель        </vt:lpstr>
      <vt:lpstr>Цель проекта:   Систематизировать знания о Вооруженных силах России.   Задачи проекта: Для детей:  -воспитание любви и уважения к защитникам Родины на основе ярких впечатлений, конкретных исторических фактов, доступных детям и вызывающих у них эмоциональное переживание; -формирование у детей патриотических чувств, чувство уважения к Вооруженным силам России, к подвигам наших соотечественников по защите Родины, гордости за родную страну. -формирование положительного эмоционального отношения детей к своему отцу;  -воспитание любви и уважения к членам своей семьи; -активизация словаря детей, развитие связной речи, зрительной памяти, внимания, мелкой моторики.   </vt:lpstr>
      <vt:lpstr>Задачи проекта:  Для педагогов:  -Создание в группе соответствующей предметно – развивающей среды. -Повышение компетентности по данной теме за счёт внедрения проектной деятельности -Повышать профессиональный уровень в области методики приобщения детей к наблюдениям и рассказыванию.     Для родителей:  -Повышение уровня компетентности в вопросах семейного воспитания. -Привлечение родителей к участию в проектной деятельности. </vt:lpstr>
      <vt:lpstr>Актуальность проекта  Одним из направлений духовно-нравственного воспитания является воспитание героического начала в детях. Ведь формирование отношения к стране и государству, где живёт человек, к её истории начинается с детства. При проведенной диагностике выявился недостаточный уровень знаний о Российской армии, а также отсутствие желания в будущем стать защитником Отечества у некоторых ребят.   </vt:lpstr>
      <vt:lpstr>Подготовительный этап</vt:lpstr>
      <vt:lpstr>Предполагаемые результаты</vt:lpstr>
      <vt:lpstr> Беседы:   «Кто защищает нашу Родину?»  «Мой папа – самый лучший»  «Границы нашей Родины»    Составление по плану описательного рассказа  «Мой папа» </vt:lpstr>
      <vt:lpstr>Рассматривание демонстрационного материала    «Защитники Отечества», «Военная техника». </vt:lpstr>
      <vt:lpstr>Чтение художественной литературы:</vt:lpstr>
      <vt:lpstr>Дидактические игры: «Четвертый лишний»  «Кто что делает»  «Военные профессии»  С/р игры:  «Семья»  «Моряки» «Наша армия»</vt:lpstr>
      <vt:lpstr>Эстафета:  «Доставь пакет в штаб»  Физминутка  «Солдатик стойкий»</vt:lpstr>
      <vt:lpstr>Просмотр м/ф  «Три богатыря» (отрывок)  «Солдатская сказка»   Кубики  «Герой русских былин»   </vt:lpstr>
      <vt:lpstr>Рисование</vt:lpstr>
      <vt:lpstr>Аппликация, лепка</vt:lpstr>
      <vt:lpstr>Конструирование</vt:lpstr>
      <vt:lpstr>Заключительный этап конкурс  рисунков по теме «День защитника Отечества»</vt:lpstr>
      <vt:lpstr>Форма проведения итогового мероприятия:  Досуг  Название итогового мероприятия:  «Папа может…»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«Жить – Родине служить» </dc:title>
  <cp:lastModifiedBy>HOME</cp:lastModifiedBy>
  <cp:revision>29</cp:revision>
  <dcterms:modified xsi:type="dcterms:W3CDTF">2015-03-23T20:24:18Z</dcterms:modified>
</cp:coreProperties>
</file>