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73" r:id="rId4"/>
    <p:sldId id="258" r:id="rId5"/>
    <p:sldId id="269" r:id="rId6"/>
    <p:sldId id="270" r:id="rId7"/>
    <p:sldId id="274" r:id="rId8"/>
    <p:sldId id="263" r:id="rId9"/>
    <p:sldId id="280" r:id="rId10"/>
    <p:sldId id="268" r:id="rId11"/>
    <p:sldId id="276" r:id="rId12"/>
    <p:sldId id="281" r:id="rId13"/>
    <p:sldId id="283" r:id="rId14"/>
    <p:sldId id="267" r:id="rId15"/>
    <p:sldId id="272" r:id="rId16"/>
    <p:sldId id="257" r:id="rId17"/>
    <p:sldId id="264" r:id="rId18"/>
    <p:sldId id="282" r:id="rId19"/>
    <p:sldId id="275" r:id="rId20"/>
    <p:sldId id="279" r:id="rId21"/>
    <p:sldId id="278" r:id="rId22"/>
    <p:sldId id="271" r:id="rId23"/>
    <p:sldId id="26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33CCFF"/>
    <a:srgbClr val="FF5050"/>
    <a:srgbClr val="FF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02A8F0-A63F-45DC-82F9-883703BD700A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BD85D6-1851-4717-AA25-A55FA0F7A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BAD651-C617-4911-B21C-67AF20558F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498C4A-B2B5-4472-BF28-26B07108EE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87BC-F454-46DD-AC39-EBC404D6725C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3660-E1C8-4197-8DF3-5D4332039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ACB4-C419-4FD5-B6A1-D81FB56DAFA3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55580-F07E-4C19-8628-9966E94DD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276E0-18D5-4CDE-9F20-00603CF25033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B1A4-84E7-443C-991C-0AD3C5A2D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E5BB-C0A0-4516-8FBD-457F1E620020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5F2F9-7A7E-4FE5-9933-ACA48E57E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5034-7554-4938-AD88-B4F6D36783C9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EAEE-47C5-49A5-B05C-3C4B28B91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242C2-154E-4EEE-B4D8-E1A3578ADC5A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076B0-8C99-4F6A-84EE-F23F05D0A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51B3-EFA3-4D16-BB1D-F2CF4ABA359B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6302-80A2-491B-95C4-5DBC4B2A6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637D-FCA5-434A-9861-F2BDB3C7B427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7299-A4CC-4A20-B829-85F2CB44B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2FA5-5C42-475F-B7AC-6828462740F3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2C4A-0B84-4408-9114-520D09C7A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EC0C-4206-46B1-836C-6AFEC67C02BB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2D62-9C19-4E5A-8C09-C57D56073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F6E15-D69D-484E-8D74-CB49D0F02814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A488-80CB-4779-9C43-9D2F89F36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E30D3-052B-4877-B0FB-AB0001D00162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25CB6F-C3C5-469A-B6A4-43E894D69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white">
          <a:xfrm>
            <a:off x="0" y="0"/>
            <a:ext cx="9144000" cy="7101408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Autofit/>
            <a:scene3d>
              <a:camera prst="perspectiveContrastingLeftFacing"/>
              <a:lightRig rig="threePt" dir="t"/>
            </a:scene3d>
            <a:sp3d z="1022350" extrusionH="57150">
              <a:bevelT w="38100" h="38100"/>
              <a:bevelB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ndalus" pitchFamily="18" charset="-78"/>
              </a:rPr>
              <a:t/>
            </a:r>
            <a:b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ndalus" pitchFamily="18" charset="-78"/>
              </a:rPr>
            </a:b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ndalus" pitchFamily="18" charset="-78"/>
              </a:rPr>
              <a:t/>
            </a:r>
            <a:b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ndalus" pitchFamily="18" charset="-78"/>
              </a:rPr>
            </a:b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ndalus" pitchFamily="18" charset="-78"/>
              </a:rPr>
              <a:t/>
            </a:r>
            <a:b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ndalus" pitchFamily="18" charset="-78"/>
              </a:rPr>
            </a:b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ndalus" pitchFamily="18" charset="-78"/>
              </a:rPr>
              <a:t/>
            </a:r>
            <a:b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ndalus" pitchFamily="18" charset="-78"/>
              </a:rPr>
            </a:b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ndalus" pitchFamily="18" charset="-78"/>
              </a:rPr>
              <a:t>День космонавтики</a:t>
            </a:r>
            <a:b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ndalus" pitchFamily="18" charset="-78"/>
              </a:rPr>
            </a:b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ndalus" pitchFamily="18" charset="-78"/>
              </a:rPr>
              <a:t>12 апреля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38175" y="188913"/>
            <a:ext cx="46038" cy="71437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65c3ee9a9d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209709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65639">
            <a:off x="6948488" y="-80963"/>
            <a:ext cx="15938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88138" y="3257550"/>
            <a:ext cx="21145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45236">
            <a:off x="125413" y="-133350"/>
            <a:ext cx="129698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6.7083E-8 C -0.07275 0.14897 -0.02743 0.26278 0.02847 0.26278 C 0.08593 0.26278 0.13194 0.14897 0.13194 6.7083E-8 C 0.13194 -0.14851 0.1776 -0.26186 0.23489 -0.26186 C 0.29097 -0.26186 0.3368 -0.14851 0.3368 6.7083E-8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4788 C -0.00191 -0.00671 0.02951 -0.04811 0.06805 -0.04811 C 0.10798 -0.04811 0.13958 -0.00671 0.13958 0.04788 C 0.13958 0.10201 0.17135 0.14388 0.21111 0.14388 C 0.24965 0.14388 0.2816 0.10201 0.2816 0.04788 " pathEditMode="relative" rAng="0" ptsTypes="fffff">
                                      <p:cBhvr>
                                        <p:cTn id="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21004E-7 L -0.05261 0.17002 C -0.06458 0.20564 -0.07083 0.25908 -0.07083 0.31483 C -0.07083 0.37867 -0.06458 0.42933 -0.05261 0.46496 L 1.11111E-6 0.6359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1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6162E-6 L -0.74861 -0.12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МАРУСЯ\космонавты\IMG_2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2556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-180528" y="0"/>
            <a:ext cx="9324528" cy="61261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центрифуга.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ней космонавты учатся переносить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высокие нагрузки.</a:t>
            </a:r>
          </a:p>
          <a:p>
            <a:pPr algn="ctr">
              <a:buNone/>
            </a:pP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 rot="19730679">
            <a:off x="-563915" y="-247650"/>
            <a:ext cx="3275012" cy="822769"/>
          </a:xfrm>
        </p:spPr>
        <p:txBody>
          <a:bodyPr anchor="t"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\Desktop\МАРУСЯ\космонавты\foto-cosmosa-16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0"/>
            <a:ext cx="10476656" cy="70056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9468544" cy="6858000"/>
          </a:xfrm>
        </p:spPr>
        <p:txBody>
          <a:bodyPr anchor="t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водой космонавты учатся работать в условиях невесомости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61664" cy="457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 prstMaterial="metal">
              <a:bevelT w="38100" h="38100"/>
              <a:bevelB w="38100" h="38100"/>
            </a:sp3d>
          </a:bodyPr>
          <a:lstStyle/>
          <a:p>
            <a:pPr algn="l">
              <a:lnSpc>
                <a:spcPct val="150000"/>
              </a:lnSpc>
            </a:pPr>
            <a:r>
              <a:rPr lang="ru-RU" sz="3600" b="1" u="sng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 Скафандр космонавтов.     </a:t>
            </a:r>
            <a:r>
              <a:rPr lang="ru-RU" sz="3200" b="1" u="sng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Без него космонавт </a:t>
            </a:r>
            <a:b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      не сможет находиться </a:t>
            </a:r>
            <a:b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       в открытом космосе  </a:t>
            </a:r>
            <a:b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                 и дышать.</a:t>
            </a:r>
            <a:b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   Без скафандра космонавт </a:t>
            </a:r>
            <a:b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                  погибнет.</a:t>
            </a:r>
            <a:endParaRPr lang="ru-RU" sz="3200" b="1" dirty="0">
              <a:ln>
                <a:solidFill>
                  <a:schemeClr val="bg2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5641" y="0"/>
            <a:ext cx="3628359" cy="6858000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2843808" y="1484784"/>
            <a:ext cx="216024" cy="216024"/>
          </a:xfrm>
          <a:prstGeom prst="star5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355976" y="3789040"/>
            <a:ext cx="360040" cy="360040"/>
          </a:xfrm>
          <a:prstGeom prst="star5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67544" y="908720"/>
            <a:ext cx="360040" cy="360040"/>
          </a:xfrm>
          <a:prstGeom prst="star5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5004048" y="1844824"/>
            <a:ext cx="216024" cy="216024"/>
          </a:xfrm>
          <a:prstGeom prst="star5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979712" y="4509120"/>
            <a:ext cx="216024" cy="216024"/>
          </a:xfrm>
          <a:prstGeom prst="star5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419872" y="6165304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7678E-6 L 0.01181 1.0127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0453E-6 L 0.01181 0.9181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2563E-6 L -8.33333E-7 0.8290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465E-6 L 0 0.5454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00856E-6 L -0.00399 0.5089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77238E-7 L 3.05556E-6 0.3331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scene3d>
              <a:camera prst="orthographicFront"/>
              <a:lightRig rig="threePt" dir="t"/>
            </a:scene3d>
            <a:sp3d extrusionH="95250">
              <a:bevelB w="38100" h="38100"/>
              <a:extrusionClr>
                <a:schemeClr val="accent2">
                  <a:lumMod val="75000"/>
                </a:schemeClr>
              </a:extrusionClr>
            </a:sp3d>
          </a:bodyPr>
          <a:lstStyle/>
          <a:p>
            <a:pPr algn="l">
              <a:lnSpc>
                <a:spcPct val="150000"/>
              </a:lnSpc>
            </a:pP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Так космонавт </a:t>
            </a:r>
            <a:b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забирается в </a:t>
            </a:r>
            <a:b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скафандр. </a:t>
            </a:r>
            <a:b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Самостоятельно</a:t>
            </a:r>
            <a:b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надеть скафандр</a:t>
            </a:r>
            <a:b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невозможно.</a:t>
            </a:r>
            <a:endParaRPr lang="ru-RU" sz="32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1392" y="-10123"/>
            <a:ext cx="5472608" cy="6868123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739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Пища космонавтов         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rowalliaUPC" pitchFamily="34" charset="-34"/>
              </a:rPr>
              <a:t>во время полета космонавты                                                        питаются из тюбиков, так как в космосе   невесомость,                          и пища будет вылетать из обычной посуды</a:t>
            </a:r>
            <a:endParaRPr lang="ru-RU" sz="2400" b="1" dirty="0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rowalliaUPC" pitchFamily="34" charset="-34"/>
            </a:endParaRPr>
          </a:p>
        </p:txBody>
      </p:sp>
      <p:pic>
        <p:nvPicPr>
          <p:cNvPr id="10243" name="Picture 2" descr="C:\Users\1\Desktop\МАРУСЯ\космонавты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492375"/>
            <a:ext cx="6119812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 выглядит кабина космонавта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1" name="Picture 2" descr="C:\Users\1\Desktop\МАРУСЯ\космонавты\soyz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511368"/>
            <a:ext cx="7128842" cy="5346632"/>
          </a:xfrm>
          <a:noFill/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  <a:scene3d>
              <a:camera prst="orthographicFront"/>
              <a:lightRig rig="threePt" dir="t"/>
            </a:scene3d>
            <a:sp3d prstMaterial="metal">
              <a:bevelB w="82550" h="38100" prst="coolSlant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Запуск ракеты</a:t>
            </a:r>
            <a:r>
              <a:rPr lang="ru-RU" b="1" u="sng" dirty="0" smtClean="0">
                <a:solidFill>
                  <a:srgbClr val="000000"/>
                </a:solidFill>
                <a:latin typeface="Bookman Old Style" pitchFamily="18" charset="0"/>
              </a:rPr>
              <a:t/>
            </a:r>
            <a:br>
              <a:rPr lang="ru-RU" b="1" u="sng" dirty="0" smtClean="0">
                <a:solidFill>
                  <a:srgbClr val="000000"/>
                </a:solidFill>
                <a:latin typeface="Bookman Old Style" pitchFamily="18" charset="0"/>
              </a:rPr>
            </a:br>
            <a:endParaRPr lang="ru-RU" b="1" u="sng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images (9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1" y="836712"/>
            <a:ext cx="5547283" cy="5112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C:\Users\1\Desktop\МАРУСЯ\космонавты\2029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73033"/>
            <a:ext cx="4427984" cy="60849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Месяц 5"/>
          <p:cNvSpPr/>
          <p:nvPr/>
        </p:nvSpPr>
        <p:spPr>
          <a:xfrm rot="20580955">
            <a:off x="188913" y="128588"/>
            <a:ext cx="858837" cy="1284287"/>
          </a:xfrm>
          <a:prstGeom prst="moon">
            <a:avLst>
              <a:gd name="adj" fmla="val 459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107950" y="5445125"/>
            <a:ext cx="1439863" cy="1412875"/>
          </a:xfrm>
          <a:prstGeom prst="su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 rot="1186832">
            <a:off x="7551738" y="-65088"/>
            <a:ext cx="1528762" cy="1541463"/>
          </a:xfrm>
          <a:prstGeom prst="star4">
            <a:avLst>
              <a:gd name="adj" fmla="val 12299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15059 L 0.01771 -1.420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63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-0.07055 L -0.03559 -1.201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://universe-news.ru/files/i/1986_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17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Орбитальная станция «Мир»</a:t>
            </a:r>
          </a:p>
          <a:p>
            <a:pPr>
              <a:buNone/>
            </a:pPr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большая</a:t>
            </a: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космическая </a:t>
            </a: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лаборатория для </a:t>
            </a: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исследования </a:t>
            </a: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вселенной</a:t>
            </a:r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8641080" y="228918"/>
            <a:ext cx="45719" cy="457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0"/>
            <a:ext cx="9155783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 космонавта в открытый космос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\Desktop\МАРУСЯ\космонавты\images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9537657" cy="766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03244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Луна – спутник Земли.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Такой мы видим Луну с земли.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2" descr="C:\Users\1\Desktop\МАРУСЯ\космонавты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2" descr="C:\Users\1\AppData\Local\Microsoft\Windows\Temporary Internet Files\Content.IE5\NY9VFPUR\MC9004136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0"/>
            <a:ext cx="4594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39 -0.14689 L -0.45226 0.12005 C -0.61667 0.1765 -0.70799 0.26047 -0.70799 0.34837 C -0.70799 0.4483 -0.61667 0.5281 -0.45226 0.58478 L 0.27639 0.85242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МАРУСЯ\космонавты\лу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675456"/>
            <a:ext cx="8964488" cy="83489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957706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Такой мы видим Луну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 телескоп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МАРУСЯ\космонавты\moon_li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7944"/>
            <a:ext cx="9145536" cy="7285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53336"/>
          </a:xfrm>
        </p:spPr>
        <p:txBody>
          <a:bodyPr anchor="t"/>
          <a:lstStyle/>
          <a:p>
            <a:pPr algn="l"/>
            <a:r>
              <a:rPr lang="ru-RU" b="1" dirty="0" smtClean="0">
                <a:ln w="0" cap="sq" cmpd="sng">
                  <a:solidFill>
                    <a:schemeClr val="accent2">
                      <a:lumMod val="75000"/>
                    </a:schemeClr>
                  </a:solidFill>
                  <a:miter lim="800000"/>
                </a:ln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это поверхность Луны, с которой </a:t>
            </a:r>
            <a:br>
              <a:rPr lang="ru-RU" b="1" dirty="0" smtClean="0">
                <a:ln w="0" cap="sq" cmpd="sng">
                  <a:solidFill>
                    <a:schemeClr val="accent2">
                      <a:lumMod val="75000"/>
                    </a:schemeClr>
                  </a:solidFill>
                  <a:miter lim="800000"/>
                </a:ln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0" cap="sq" cmpd="sng">
                  <a:solidFill>
                    <a:schemeClr val="accent2">
                      <a:lumMod val="75000"/>
                    </a:schemeClr>
                  </a:solidFill>
                  <a:miter lim="800000"/>
                </a:ln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можно видеть </a:t>
            </a:r>
            <a:br>
              <a:rPr lang="ru-RU" b="1" dirty="0" smtClean="0">
                <a:ln w="0" cap="sq" cmpd="sng">
                  <a:solidFill>
                    <a:schemeClr val="accent2">
                      <a:lumMod val="75000"/>
                    </a:schemeClr>
                  </a:solidFill>
                  <a:miter lim="800000"/>
                </a:ln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0" cap="sq" cmpd="sng">
                  <a:solidFill>
                    <a:schemeClr val="accent2">
                      <a:lumMod val="75000"/>
                    </a:schemeClr>
                  </a:solidFill>
                  <a:miter lim="800000"/>
                </a:ln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Землю</a:t>
            </a:r>
            <a:endParaRPr lang="ru-RU" b="1" dirty="0">
              <a:ln w="0" cap="sq" cmpd="sng">
                <a:solidFill>
                  <a:schemeClr val="accent2">
                    <a:lumMod val="75000"/>
                  </a:schemeClr>
                </a:solidFill>
                <a:miter lim="800000"/>
              </a:ln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167" y="193778"/>
            <a:ext cx="6529139" cy="196209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Луноход на 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поверхности луны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2" name="Picture 4" descr="C:\Users\1\Desktop\МАРУСЯ\космонавты\00001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998201"/>
            <a:ext cx="7704856" cy="4802694"/>
          </a:xfrm>
          <a:effectLst>
            <a:softEdge rad="112500"/>
          </a:effectLst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C:\Users\1\Desktop\МАРУСЯ\космонавты\10155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1000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6012160" cy="2276871"/>
          </a:xfrm>
        </p:spPr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Современный космос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038" y="6524625"/>
            <a:ext cx="46038" cy="1444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3096"/>
            <a:ext cx="5148064" cy="2564904"/>
          </a:xfrm>
        </p:spPr>
        <p:txBody>
          <a:bodyPr rtlCol="0" anchor="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Для изучения вселенной люди строят спутники и запускают их в космос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42" name="Picture 2" descr="C:\Users\1\Desktop\МАРУСЯ\космонавты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3429000"/>
            <a:ext cx="3803915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3" name="Picture 3" descr="C:\Users\1\Desktop\МАРУСЯ\космонавты\спу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4714864" cy="4149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4" name="Picture 4" descr="C:\Users\1\Desktop\МАРУСЯ\космонавты\спут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0"/>
            <a:ext cx="4001233" cy="3284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ln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038" y="5684838"/>
            <a:ext cx="46038" cy="4762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65c3ee9a9d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548680"/>
            <a:ext cx="47625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21225140">
            <a:off x="747144" y="4533133"/>
            <a:ext cx="764181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Первые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животные космонавты - Белка и Стрелка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35219">
            <a:off x="3729246" y="3148095"/>
            <a:ext cx="4603635" cy="2601159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ts val="5760"/>
              </a:lnSpc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/>
            </a:r>
            <a:br>
              <a:rPr lang="ru-RU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Юрий Алексеевич Гагарин </a:t>
            </a:r>
            <a:endParaRPr lang="ru-RU" sz="6000" dirty="0"/>
          </a:p>
        </p:txBody>
      </p:sp>
      <p:pic>
        <p:nvPicPr>
          <p:cNvPr id="4" name="Picture 2" descr="C:\Users\1\Desktop\МАРУСЯ\космонавты\images 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3605213" cy="5300662"/>
          </a:xfrm>
        </p:spPr>
      </p:pic>
      <p:pic>
        <p:nvPicPr>
          <p:cNvPr id="5122" name="Picture 2" descr="C:\Users\1\Desktop\МАРУСЯ\космонавты\images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25" y="0"/>
            <a:ext cx="42068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20933992">
            <a:off x="116018" y="287810"/>
            <a:ext cx="56107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Первый космонавт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 rot="1329376">
            <a:off x="3995738" y="1844675"/>
            <a:ext cx="914400" cy="914400"/>
          </a:xfrm>
          <a:prstGeom prst="star5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761027">
            <a:off x="96838" y="-3175"/>
            <a:ext cx="914400" cy="914400"/>
          </a:xfrm>
          <a:prstGeom prst="star5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20841929">
            <a:off x="4805363" y="3949700"/>
            <a:ext cx="914400" cy="914400"/>
          </a:xfrm>
          <a:prstGeom prst="star5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366036">
            <a:off x="7953375" y="5010150"/>
            <a:ext cx="914400" cy="914400"/>
          </a:xfrm>
          <a:prstGeom prst="star5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492500" y="5661025"/>
            <a:ext cx="914400" cy="914400"/>
          </a:xfrm>
          <a:prstGeom prst="star5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Ракета с первым космонавтом на борту готовится к старту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7171" name="Picture 2" descr="C:\Users\1\Desktop\МАРУСЯ\космонавты\images (1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75" y="2276475"/>
            <a:ext cx="4421188" cy="3240088"/>
          </a:xfrm>
          <a:noFill/>
        </p:spPr>
      </p:pic>
      <p:pic>
        <p:nvPicPr>
          <p:cNvPr id="7172" name="Picture 4" descr="C:\Users\1\Desktop\МАРУСЯ\космонавты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00213"/>
            <a:ext cx="3313112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1\AppData\Local\Microsoft\Windows\Temporary Internet Files\Content.IE5\OFLQD43O\MC900432569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92575"/>
            <a:ext cx="2765425" cy="2765425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399" y="506749"/>
            <a:ext cx="8439065" cy="268501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Какой же увидел нашу планету Земля из иллюминатора своего космического корабля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Ю.А. Гагарин 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196" name="Picture 7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749">
            <a:off x="8321675" y="1781175"/>
            <a:ext cx="415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749">
            <a:off x="904875" y="2212975"/>
            <a:ext cx="415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749">
            <a:off x="6016625" y="412750"/>
            <a:ext cx="415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749">
            <a:off x="8177213" y="5165725"/>
            <a:ext cx="415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749">
            <a:off x="904875" y="5668963"/>
            <a:ext cx="4159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7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749">
            <a:off x="4648200" y="5740400"/>
            <a:ext cx="4159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7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749">
            <a:off x="1552575" y="79375"/>
            <a:ext cx="4159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30928 C 0.00659 -0.59913 0.16631 -0.78094 0.34444 -0.78094 C 0.52222 -0.78094 0.68229 -0.59913 0.78975 -0.30928 C 0.68229 -0.01944 0.52222 0.16354 0.34444 0.16354 C 0.16631 0.16354 0.00659 -0.01944 -0.1 -0.30928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Вот такая наша Земля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9219" name="Picture 2" descr="C:\Users\1\Desktop\МАРУСЯ\космонавты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620688"/>
            <a:ext cx="6516216" cy="6237312"/>
          </a:xfrm>
        </p:spPr>
      </p:pic>
      <p:pic>
        <p:nvPicPr>
          <p:cNvPr id="4104" name="Picture 8" descr="C:\Users\1\AppData\Local\Microsoft\Windows\Temporary Internet Files\Content.IE5\DCT4EMDA\MC9003194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49841">
            <a:off x="-32802" y="3404822"/>
            <a:ext cx="18303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3 -0.21976 L 0.04306 -0.0421 C 0.1257 -0.00185 0.24844 0.02036 0.3783 0.02082 C 0.52466 0.02036 0.64497 -0.00208 0.72587 -0.0421 L 1.12049 -0.21976 " pathEditMode="relative" rAng="16200000" ptsTypes="FffFF">
                                      <p:cBhvr>
                                        <p:cTn id="6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Подготовка космонавтов </a:t>
            </a:r>
            <a:b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</a:b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 полету</a:t>
            </a:r>
          </a:p>
          <a:p>
            <a:endParaRPr lang="ru-RU" dirty="0"/>
          </a:p>
        </p:txBody>
      </p:sp>
      <p:pic>
        <p:nvPicPr>
          <p:cNvPr id="46082" name="Picture 2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9097">
            <a:off x="7377198" y="4871398"/>
            <a:ext cx="1509376" cy="1411263"/>
          </a:xfrm>
          <a:prstGeom prst="rect">
            <a:avLst/>
          </a:prstGeom>
          <a:noFill/>
        </p:spPr>
      </p:pic>
      <p:pic>
        <p:nvPicPr>
          <p:cNvPr id="5" name="Picture 2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8719">
            <a:off x="3655949" y="5609294"/>
            <a:ext cx="886544" cy="886544"/>
          </a:xfrm>
          <a:prstGeom prst="rect">
            <a:avLst/>
          </a:prstGeom>
          <a:noFill/>
        </p:spPr>
      </p:pic>
      <p:pic>
        <p:nvPicPr>
          <p:cNvPr id="6" name="Picture 2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03056">
            <a:off x="5148064" y="476672"/>
            <a:ext cx="806152" cy="806152"/>
          </a:xfrm>
          <a:prstGeom prst="rect">
            <a:avLst/>
          </a:prstGeom>
          <a:noFill/>
        </p:spPr>
      </p:pic>
      <p:pic>
        <p:nvPicPr>
          <p:cNvPr id="7" name="Picture 2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39977">
            <a:off x="824130" y="3785585"/>
            <a:ext cx="869776" cy="869776"/>
          </a:xfrm>
          <a:prstGeom prst="rect">
            <a:avLst/>
          </a:prstGeom>
          <a:noFill/>
        </p:spPr>
      </p:pic>
      <p:pic>
        <p:nvPicPr>
          <p:cNvPr id="8" name="Picture 2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3704">
            <a:off x="8014647" y="1471047"/>
            <a:ext cx="580703" cy="580703"/>
          </a:xfrm>
          <a:prstGeom prst="rect">
            <a:avLst/>
          </a:prstGeom>
          <a:noFill/>
        </p:spPr>
      </p:pic>
      <p:pic>
        <p:nvPicPr>
          <p:cNvPr id="9" name="Picture 2" descr="C:\Users\1\AppData\Local\Microsoft\Windows\Temporary Internet Files\Content.IE5\NY9VFPUR\MC90043161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4623">
            <a:off x="539552" y="332656"/>
            <a:ext cx="997024" cy="997024"/>
          </a:xfrm>
          <a:prstGeom prst="rect">
            <a:avLst/>
          </a:prstGeom>
          <a:noFill/>
        </p:spPr>
      </p:pic>
      <p:pic>
        <p:nvPicPr>
          <p:cNvPr id="46083" name="Picture 3" descr="C:\Users\1\AppData\Local\Microsoft\Windows\Temporary Internet Files\Content.IE5\DCT4EMDA\MC9002963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38829">
            <a:off x="108027" y="5038929"/>
            <a:ext cx="962685" cy="22045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65 0.25538 L 1.03403 -0.9930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" y="-62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516</TotalTime>
  <Words>102</Words>
  <Application>Microsoft Office PowerPoint</Application>
  <PresentationFormat>Экран (4:3)</PresentationFormat>
  <Paragraphs>39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День космонавтики 12 апреля</vt:lpstr>
      <vt:lpstr>Слайд 2</vt:lpstr>
      <vt:lpstr>Для изучения вселенной люди строят спутники и запускают их в космос</vt:lpstr>
      <vt:lpstr>      </vt:lpstr>
      <vt:lpstr>       Юрий Алексеевич Гагарин </vt:lpstr>
      <vt:lpstr>Ракета с первым космонавтом на борту готовится к старту</vt:lpstr>
      <vt:lpstr>   Какой же увидел нашу планету Земля из иллюминатора своего космического корабля  Ю.А. Гагарин ?</vt:lpstr>
      <vt:lpstr>Вот такая наша Земля</vt:lpstr>
      <vt:lpstr>Слайд 9</vt:lpstr>
      <vt:lpstr>        </vt:lpstr>
      <vt:lpstr>Под водой космонавты учатся работать в условиях невесомости</vt:lpstr>
      <vt:lpstr> Скафандр космонавтов.                     Без него космонавт        не сможет находиться         в открытом космосе                    и дышать.    Без скафандра космонавт                    погибнет.</vt:lpstr>
      <vt:lpstr>       Так космонавт       забирается в         скафандр.    Самостоятельно   надеть скафандр       невозможно.</vt:lpstr>
      <vt:lpstr>Пища космонавтов             во время полета космонавты                                                        питаются из тюбиков, так как в космосе   невесомость,                          и пища будет вылетать из обычной посуды</vt:lpstr>
      <vt:lpstr>Так выглядит кабина космонавта</vt:lpstr>
      <vt:lpstr>Запуск ракеты </vt:lpstr>
      <vt:lpstr>Слайд 17</vt:lpstr>
      <vt:lpstr>Выход космонавта в открытый космос</vt:lpstr>
      <vt:lpstr>  Луна – спутник Земли. Такой мы видим Луну с земли. </vt:lpstr>
      <vt:lpstr>            Такой мы видим Луну        в телескоп</vt:lpstr>
      <vt:lpstr>А это поверхность Луны, с которой                можно видеть                             Землю</vt:lpstr>
      <vt:lpstr>Луноход на  поверхности луны</vt:lpstr>
      <vt:lpstr>Современный космос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 12 апреля</dc:title>
  <dc:creator>1</dc:creator>
  <cp:lastModifiedBy>1</cp:lastModifiedBy>
  <cp:revision>58</cp:revision>
  <dcterms:created xsi:type="dcterms:W3CDTF">2011-03-28T15:39:07Z</dcterms:created>
  <dcterms:modified xsi:type="dcterms:W3CDTF">2011-11-30T09:28:09Z</dcterms:modified>
</cp:coreProperties>
</file>