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ackage" ContentType="application/vnd.openxmlformats-officedocument.package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20"/>
  </p:notesMasterIdLst>
  <p:sldIdLst>
    <p:sldId id="257" r:id="rId2"/>
    <p:sldId id="278" r:id="rId3"/>
    <p:sldId id="279" r:id="rId4"/>
    <p:sldId id="280" r:id="rId5"/>
    <p:sldId id="281" r:id="rId6"/>
    <p:sldId id="282" r:id="rId7"/>
    <p:sldId id="260" r:id="rId8"/>
    <p:sldId id="264" r:id="rId9"/>
    <p:sldId id="261" r:id="rId10"/>
    <p:sldId id="277" r:id="rId11"/>
    <p:sldId id="263" r:id="rId12"/>
    <p:sldId id="270" r:id="rId13"/>
    <p:sldId id="267" r:id="rId14"/>
    <p:sldId id="284" r:id="rId15"/>
    <p:sldId id="274" r:id="rId16"/>
    <p:sldId id="285" r:id="rId17"/>
    <p:sldId id="262" r:id="rId18"/>
    <p:sldId id="26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0A04"/>
    <a:srgbClr val="FA0A04"/>
    <a:srgbClr val="7E0502"/>
    <a:srgbClr val="DE6C3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60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1.package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2.packag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4128467835023981"/>
          <c:y val="3.1768171592045341E-2"/>
          <c:w val="0.78295631935434651"/>
          <c:h val="0.8178587795800467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в.у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2011-2012</c:v>
                </c:pt>
                <c:pt idx="1">
                  <c:v>2012-2013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</c:v>
                </c:pt>
                <c:pt idx="1">
                  <c:v>0.4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с.у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2011-2012</c:v>
                </c:pt>
                <c:pt idx="1">
                  <c:v>2012-2013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0.51</c:v>
                </c:pt>
                <c:pt idx="1">
                  <c:v>0.60000000000000064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н.у</c:v>
                </c:pt>
              </c:strCache>
            </c:strRef>
          </c:tx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delete val="1"/>
          </c:dLbls>
          <c:cat>
            <c:strRef>
              <c:f>Лист1!$A$2:$A$3</c:f>
              <c:strCache>
                <c:ptCount val="2"/>
                <c:pt idx="0">
                  <c:v>2011-2012</c:v>
                </c:pt>
                <c:pt idx="1">
                  <c:v>2012-2013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0.49000000000000032</c:v>
                </c:pt>
                <c:pt idx="1">
                  <c:v>0</c:v>
                </c:pt>
              </c:numCache>
            </c:numRef>
          </c:val>
        </c:ser>
        <c:axId val="70007040"/>
        <c:axId val="93376512"/>
      </c:barChart>
      <c:catAx>
        <c:axId val="70007040"/>
        <c:scaling>
          <c:orientation val="minMax"/>
        </c:scaling>
        <c:axPos val="b"/>
        <c:numFmt formatCode="General" sourceLinked="1"/>
        <c:minorTickMark val="in"/>
        <c:tickLblPos val="nextTo"/>
        <c:crossAx val="93376512"/>
        <c:crosses val="autoZero"/>
        <c:auto val="1"/>
        <c:lblAlgn val="ctr"/>
        <c:lblOffset val="100"/>
      </c:catAx>
      <c:valAx>
        <c:axId val="93376512"/>
        <c:scaling>
          <c:orientation val="minMax"/>
        </c:scaling>
        <c:axPos val="l"/>
        <c:majorGridlines/>
        <c:numFmt formatCode="0%" sourceLinked="1"/>
        <c:tickLblPos val="nextTo"/>
        <c:crossAx val="70007040"/>
        <c:crossesAt val="1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651660351914937"/>
          <c:y val="3.3411286057125414E-2"/>
          <c:w val="0.63689738496489201"/>
          <c:h val="0.7936354278728197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в.у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2011-2012</c:v>
                </c:pt>
                <c:pt idx="1">
                  <c:v>2012-2013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</c:v>
                </c:pt>
                <c:pt idx="1">
                  <c:v>0.55000000000000004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с.у</c:v>
                </c:pt>
              </c:strCache>
            </c:strRef>
          </c:tx>
          <c:dLbls>
            <c:dLbl>
              <c:idx val="1"/>
              <c:layout>
                <c:manualLayout>
                  <c:x val="-1.2600984613156042E-2"/>
                  <c:y val="-1.426461821507508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2011-2012</c:v>
                </c:pt>
                <c:pt idx="1">
                  <c:v>2012-2013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0.65000000000000191</c:v>
                </c:pt>
                <c:pt idx="1">
                  <c:v>0.45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н.у</c:v>
                </c:pt>
              </c:strCache>
            </c:strRef>
          </c:tx>
          <c:dLbls>
            <c:dLbl>
              <c:idx val="1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0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pPr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2011-2012</c:v>
                </c:pt>
                <c:pt idx="1">
                  <c:v>2012-2013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 formatCode="0%">
                  <c:v>0.35000000000000031</c:v>
                </c:pt>
                <c:pt idx="1">
                  <c:v>0</c:v>
                </c:pt>
              </c:numCache>
            </c:numRef>
          </c:val>
        </c:ser>
        <c:axId val="70761088"/>
        <c:axId val="70766976"/>
      </c:barChart>
      <c:catAx>
        <c:axId val="70761088"/>
        <c:scaling>
          <c:orientation val="minMax"/>
        </c:scaling>
        <c:axPos val="b"/>
        <c:numFmt formatCode="General" sourceLinked="1"/>
        <c:tickLblPos val="nextTo"/>
        <c:crossAx val="70766976"/>
        <c:crosses val="autoZero"/>
        <c:auto val="1"/>
        <c:lblAlgn val="ctr"/>
        <c:lblOffset val="100"/>
      </c:catAx>
      <c:valAx>
        <c:axId val="70766976"/>
        <c:scaling>
          <c:orientation val="minMax"/>
        </c:scaling>
        <c:axPos val="l"/>
        <c:majorGridlines/>
        <c:numFmt formatCode="0%" sourceLinked="1"/>
        <c:tickLblPos val="nextTo"/>
        <c:crossAx val="7076108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799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810D716-BDDC-4CC5-97AC-E3FC5F026B31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4F1EC85-5D58-4AB7-B393-E2887877C4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F4C299-13E8-4926-97F1-AC160C15FB8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ECF6A6-BFAC-4AC7-BDA3-CDA62709461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E131E-1E0A-46A3-8719-492A05105B3C}" type="datetimeFigureOut">
              <a:rPr lang="ru-RU" smtClean="0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02C15-7F8A-4DA6-A06B-EDB34A4921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CEA6A-1B08-4D9A-BA49-F2D9C3B817B9}" type="datetimeFigureOut">
              <a:rPr lang="ru-RU" smtClean="0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C7C07-3E11-4F1E-B34B-218654C094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A2E16-0F47-4E00-B83B-4F866CCB911D}" type="datetimeFigureOut">
              <a:rPr lang="ru-RU" smtClean="0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5C25B-B27A-49F7-BF7F-01AFADECC7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7244B-4FC2-4C16-8E88-04A732B5AEB7}" type="datetimeFigureOut">
              <a:rPr lang="ru-RU" smtClean="0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03FBC-A9D0-4118-96D7-8169E66E27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29D36-5200-4EBF-AAF7-CAD89E00EF6D}" type="datetimeFigureOut">
              <a:rPr lang="ru-RU" smtClean="0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B50BD-A231-4355-9A76-BCBE07EAB9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06F47-9C15-474C-8D70-A70C4355DF0E}" type="datetimeFigureOut">
              <a:rPr lang="ru-RU" smtClean="0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A98A3-CB0F-4789-B17D-8044C76ADA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A71C4-8A14-499A-BEB0-867ABC36BAD4}" type="datetimeFigureOut">
              <a:rPr lang="ru-RU" smtClean="0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38FFF-5B9B-4918-87A9-FA46B3DE66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E1769-BE33-4AC7-A495-63D18020A1EA}" type="datetimeFigureOut">
              <a:rPr lang="ru-RU" smtClean="0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49C82-9FFD-4CA6-8D97-495DAF019B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1E022-122D-4204-9A99-9157D6881025}" type="datetimeFigureOut">
              <a:rPr lang="ru-RU" smtClean="0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13A8C-3529-4D0C-8D65-69BC3593DC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34C43-AFA6-47FF-BEED-98C518D7F36A}" type="datetimeFigureOut">
              <a:rPr lang="ru-RU" smtClean="0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EF3DF-40EF-4969-8F11-247B39B63F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4A3C0-8E98-46B3-960D-E4BDA3D50FB2}" type="datetimeFigureOut">
              <a:rPr lang="ru-RU" smtClean="0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FDB00-EE46-4FF2-9D33-ED81B6A3BD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6000" t="-57000" r="-14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3582E8-C63A-4C19-851A-652828CDAF6D}" type="datetimeFigureOut">
              <a:rPr lang="ru-RU" smtClean="0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413B6C-A1F1-477C-BFBD-C58F8936BE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653136"/>
            <a:ext cx="7772400" cy="1656184"/>
          </a:xfrm>
        </p:spPr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dirty="0" smtClean="0"/>
              <a:t> </a:t>
            </a:r>
            <a:r>
              <a:rPr lang="ru-RU" sz="31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МБДОУ № 15 «Ромашка»:</a:t>
            </a:r>
            <a:br>
              <a:rPr lang="ru-RU" sz="31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Волынкина Р.Ш.</a:t>
            </a:r>
            <a:br>
              <a:rPr lang="ru-RU" sz="31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3" y="836712"/>
            <a:ext cx="6048672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n/>
              <a:solidFill>
                <a:schemeClr val="accent3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n/>
              <a:solidFill>
                <a:schemeClr val="accent3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n/>
              <a:solidFill>
                <a:srgbClr val="160A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n/>
              <a:solidFill>
                <a:srgbClr val="160A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n/>
              <a:solidFill>
                <a:srgbClr val="160A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n/>
              <a:solidFill>
                <a:srgbClr val="160A04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uFill>
                <a:solidFill>
                  <a:srgbClr val="160A04"/>
                </a:solidFill>
              </a:u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088" y="981074"/>
            <a:ext cx="770572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Fill>
                  <a:solidFill>
                    <a:srgbClr val="160A04"/>
                  </a:solidFill>
                </a:uFill>
                <a:latin typeface="Times New Roman" pitchFamily="18" charset="0"/>
                <a:cs typeface="Times New Roman" pitchFamily="18" charset="0"/>
              </a:rPr>
              <a:t>Тема: «Формирование экологической грамотности и культуры детей посредством экологической тропы »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C:\Users\User\Desktop\Новая папка\видовые точки\IMG_1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780928"/>
            <a:ext cx="3707904" cy="2780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4577" name="Picture 1" descr="C:\Users\User\Desktop\Новая папка\видовые точки\IMG_16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0"/>
            <a:ext cx="3041467" cy="254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4585" name="Picture 9" descr="http://im2-tub-ru.yandex.net/i?id=481155043-58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548680"/>
            <a:ext cx="2448272" cy="2996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104" name="Picture 8" descr="C:\Users\User\Desktop\Новая папка\видовые точки\IMG_16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852936"/>
            <a:ext cx="3563888" cy="2942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-1980728" y="3501008"/>
            <a:ext cx="45719" cy="144016"/>
          </a:xfrm>
        </p:spPr>
        <p:txBody>
          <a:bodyPr>
            <a:normAutofit fontScale="2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63658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n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на видовых </a:t>
            </a:r>
            <a:r>
              <a:rPr lang="ru-RU" sz="4900" b="1" dirty="0" smtClean="0">
                <a:ln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точках</a:t>
            </a:r>
            <a:endParaRPr lang="ru-RU" sz="49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Новая папка\13789054300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35597">
            <a:off x="1295816" y="1619349"/>
            <a:ext cx="3240360" cy="2260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004048" y="1133413"/>
            <a:ext cx="388843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2095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экологической тропе мы организовали разнообразную трудовую деятельность. Дети не только наблюдали за растениями, но и делали грядки, сеяли семена моркови, свеклы, редиса, высаживали рассаду капусты, огурцов. Воспитанники с удовольствием ухаживали за грядками, поливали, пололи их. </a:t>
            </a:r>
          </a:p>
          <a:p>
            <a:pPr indent="209550"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видовых точках «Лес» и «Сад» высаживали саженцы смородины, ирги, клубники, дуба, лиственницы, кедра.  Дети ухаживали за саженцами: обрезали сухие ветки, белили стволы.</a:t>
            </a:r>
          </a:p>
          <a:p>
            <a:pPr indent="209550" eaLnBrk="0" hangingPunct="0"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видовой точке «Столовая для птиц» зимой дети с родителями делали и развешивали  кормушки, а весной скворечники. \</a:t>
            </a:r>
          </a:p>
        </p:txBody>
      </p:sp>
      <p:pic>
        <p:nvPicPr>
          <p:cNvPr id="11269" name="Picture 5" descr="C:\Users\User\Desktop\Новая папка\видовые точки\IMG_16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56992"/>
            <a:ext cx="3135276" cy="2351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1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64807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sz="3100" b="1" dirty="0" smtClean="0">
                <a:ln/>
                <a:solidFill>
                  <a:schemeClr val="accent3"/>
                </a:solidFill>
              </a:rPr>
            </a:br>
            <a:r>
              <a:rPr lang="ru-RU" sz="4000" b="1" dirty="0" smtClean="0">
                <a:ln/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Предметно- развивающая</a:t>
            </a:r>
            <a:r>
              <a:rPr lang="ru-RU" sz="4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n/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среда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E:\DCIM\Camera\2013-10-17 12.57.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980728"/>
            <a:ext cx="3142211" cy="2859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Прямоугольник 5"/>
          <p:cNvSpPr/>
          <p:nvPr/>
        </p:nvSpPr>
        <p:spPr>
          <a:xfrm>
            <a:off x="4860032" y="1412776"/>
            <a:ext cx="41044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Уголок экспериментирования, оборудованный микроскопом, лупами, с помощью которых мы вместе с детьми рассматривали камни,  веточки, листья и шишки, кору разных деревьев.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Огород на окне», где выращивались овощи в зимнее  время.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Уголок природы.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Библиотека. В ней  представлена художественная детская литература о природе. Это книжки А. Пушкина, Ф. Тютчева, 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Майкова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К. Ушинского,  М. Пришвина, С. Есенина, В. Бианки, Н. Сладкова, Н. Павловой, К. Паустовского,, Г. Снегирева и др. Родители и дети имеют возможность пользоваться этой литературой.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E:\DCIM\Camera\2013-10-17 12.06.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348880"/>
            <a:ext cx="2397713" cy="2504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0" name="Picture 2" descr="E:\DCIM\Camera\2013-10-17 11.55.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821561"/>
            <a:ext cx="2915816" cy="2036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449560"/>
            <a:ext cx="4176464" cy="640844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экологической тропе  мы  играли в подвижные игры «Лиса и зайцы», «Хороводная огородная», «Сова». 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Решали проблемные ситуации «Зачем деревьям листья?», «Кто в муравейнике главный?»; рисовали на асфальте «Письма для хозяина тропы», «Дары природы». При наступлении зимы продолжали наблюдения за погодой, снегом.       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Pictures\эко тропа\2013-09-10 10.16.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564904"/>
            <a:ext cx="3504390" cy="2628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476672"/>
            <a:ext cx="4752528" cy="638132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" b="1" dirty="0" smtClean="0"/>
              <a:t>.</a:t>
            </a:r>
            <a:r>
              <a:rPr lang="ru-RU" sz="800" dirty="0" smtClean="0"/>
              <a:t>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Свою работу мы  строили на усвоении детьми системы знаний о природе.</a:t>
            </a:r>
          </a:p>
          <a:p>
            <a:pPr>
              <a:buFont typeface="Wingdings" pitchFamily="2" charset="2"/>
              <a:buChar char="v"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Способствовали  формированию трудовых умений  и навыков, воспитывали  эмоциональную отзывчивость, любовь к природе, желание защищать и умножать её богатство. Знания, полученные на экологической тропе, мы закрепляли в группе. Проводили  непосредственно образовательную деятельность, на которой давали возможность детям сравнивать, анализировать, использовать имеющиеся знания, а также знакомили детей с новым материалом, который использовали на экологической тропе. </a:t>
            </a:r>
          </a:p>
          <a:p>
            <a:pPr>
              <a:buFont typeface="Wingdings" pitchFamily="2" charset="2"/>
              <a:buChar char="v"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Мы широко использовали загадки, пословицы, литературные произведения, а так же наглядные пособия (картинки, иллюстрации, фотографии). 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User\Desktop\Новая папка\13818191157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3984782" cy="2988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Новая папка\новый год с родителям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3888432" cy="31356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72072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ln/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499992" y="1501863"/>
            <a:ext cx="439248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buClr>
                <a:srgbClr val="21B2C9"/>
              </a:buClr>
              <a:buFont typeface="Wingdings" pitchFamily="2" charset="2"/>
              <a:buChar char="v"/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Организовали  семейный  клуб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«Колосок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rgbClr val="DE6C3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Совместно  с родителями организовывали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походы выходного дня на турбазу, в березовую рощу (микрорайон Северный); маршрутные экскурсии по экологической тропе в детском саду;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Родители совместно с детьми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участвовали в акции «Мусор земле не к лицу» Изготавливали поделки из бутылок и пакетов . </a:t>
            </a:r>
          </a:p>
        </p:txBody>
      </p:sp>
      <p:pic>
        <p:nvPicPr>
          <p:cNvPr id="7170" name="Picture 2" descr="C:\Users\User\Downloads\i (4)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437112"/>
            <a:ext cx="3370684" cy="2247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E:\DCIM\Camera\2013-10-16 15.36.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3492896" cy="30865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260648"/>
            <a:ext cx="4176464" cy="64087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самостоятельной деятельности детей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мы предлагали рассматривание иллюстраций на экологическую тему «Растения Красноярского края», «Животные Красноярского края».</a:t>
            </a:r>
          </a:p>
          <a:p>
            <a:pPr>
              <a:buFont typeface="Wingdings" pitchFamily="2" charset="2"/>
              <a:buChar char="v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Мы готовили  трафареты (листья, фрукты, овощи, домашние и дикие животные); шнуровка силуэтов диких животных; раскрашивание камней и семян;  изготовление поделок из природного  и бросового материалов; собирание листьев и изготовление коллажей, гербариев</a:t>
            </a:r>
          </a:p>
          <a:p>
            <a:endParaRPr lang="ru-RU" dirty="0"/>
          </a:p>
        </p:txBody>
      </p:sp>
      <p:pic>
        <p:nvPicPr>
          <p:cNvPr id="37890" name="Picture 2" descr="http://im7-tub-ru.yandex.net/i?id=102811783-0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861048"/>
            <a:ext cx="3456384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620713"/>
            <a:ext cx="4040188" cy="1554162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Результаты диагностики экологической грамотности и культуры у детей старшей и подготовительной групп детского сада №15 «Ромашка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395288" y="2276872"/>
          <a:ext cx="4248150" cy="4247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3438" y="549275"/>
            <a:ext cx="4041775" cy="1584325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Результаты мониторинга  экологической компетентности родителей</a:t>
            </a: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4"/>
          </p:nvPr>
        </p:nvGraphicFramePr>
        <p:xfrm>
          <a:off x="4643439" y="2276872"/>
          <a:ext cx="4033018" cy="4320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Graphic spid="9" grpId="0">
        <p:bldAsOne/>
      </p:bldGraphic>
      <p:bldP spid="6" grpId="0" build="p" animBg="1"/>
      <p:bldGraphic spid="10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n/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  <a:br>
              <a:rPr lang="ru-RU" b="1" dirty="0" smtClean="0">
                <a:ln/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313"/>
            <a:ext cx="7239000" cy="497205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Таким образом, с помощью экологической тропы нам удалось повысить экологическую грамотность и культуру детей, сформировать экологическую компетентность родителей.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Свой опыт работы мы можем рекомендовать педагогам ДОУ, для формирования экологической грамотности и культуры   у дошкольников.</a:t>
            </a:r>
          </a:p>
          <a:p>
            <a:pPr>
              <a:buFont typeface="Wingdings" pitchFamily="2" charset="2"/>
              <a:buChar char="v"/>
            </a:pPr>
            <a:endParaRPr lang="ru-RU" dirty="0" smtClean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8229600" cy="6477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ln/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980728"/>
            <a:ext cx="8280920" cy="5877272"/>
          </a:xfrm>
        </p:spPr>
        <p:txBody>
          <a:bodyPr>
            <a:normAutofit fontScale="32500" lnSpcReduction="20000"/>
          </a:bodyPr>
          <a:lstStyle/>
          <a:p>
            <a:pPr marL="274320" indent="-274320"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5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Любовь к Родине начинается с любви к природе». Именно под этим лозунгом детское экологическое движение  страны проводит все мероприятия, которые направлены на то, чтобы наши дети научились любить Родину через любовь к окружающему миру.   </a:t>
            </a:r>
          </a:p>
          <a:p>
            <a:pPr marL="274320" indent="-274320"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5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Заложить любовь к Родине, к родному краю, к родной природе, эффективнее в  дошкольном  возрасте. </a:t>
            </a:r>
          </a:p>
          <a:p>
            <a:pPr marL="274320" indent="-274320"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5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Экологическая грамотность</a:t>
            </a:r>
            <a:r>
              <a:rPr lang="ru-RU" sz="5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это система </a:t>
            </a:r>
            <a:r>
              <a:rPr lang="ru-RU" sz="5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знания  об окружающем мире, о правилах поведения в природе, бережном отношений к объектам живой и неживой природы и человеку. </a:t>
            </a:r>
          </a:p>
          <a:p>
            <a:pPr marL="274320" indent="-274320"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5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Экологическая  культура - система социальных отношений, общественных и индивидуальных морально-этических норм, взглядов, установок и ценностей, касающихся взаимоотношения человека и природы. </a:t>
            </a:r>
          </a:p>
          <a:p>
            <a:pPr marL="274320" indent="-274320"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5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Одной из интересных  инновационных  форм  экологического воспитания является создание экологической тропы. </a:t>
            </a:r>
            <a:r>
              <a:rPr lang="ru-RU" sz="5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Экологическая тропа</a:t>
            </a:r>
            <a:r>
              <a:rPr lang="ru-RU" sz="5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– это специальный образовательный маршрут в природных условиях, где есть экологически значимые природные объекты. На этих маршрутах происходит знакомство детей с естественными биоценозами, многообразием растений и животных, связями, которые имеются между ними, представить на практике природоохранную деятельность.    Экологическая тропа играет важную роль в системе накопления каждым ребенком личного опыта.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8229600" cy="5762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sz="5400" b="1" dirty="0" smtClean="0">
                <a:ln/>
                <a:solidFill>
                  <a:schemeClr val="accent3"/>
                </a:solidFill>
              </a:rPr>
            </a:br>
            <a:r>
              <a:rPr lang="ru-RU" sz="5400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sz="5400" b="1" dirty="0" smtClean="0">
                <a:ln/>
                <a:solidFill>
                  <a:schemeClr val="accent3"/>
                </a:solidFill>
              </a:rPr>
            </a:br>
            <a:r>
              <a:rPr lang="ru-RU" sz="5400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sz="5400" b="1" dirty="0" smtClean="0">
                <a:ln/>
                <a:solidFill>
                  <a:schemeClr val="accent3"/>
                </a:solidFill>
              </a:rPr>
            </a:br>
            <a:r>
              <a:rPr lang="ru-RU" sz="5400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sz="5400" b="1" dirty="0" smtClean="0">
                <a:ln/>
                <a:solidFill>
                  <a:schemeClr val="accent3"/>
                </a:solidFill>
              </a:rPr>
            </a:br>
            <a:r>
              <a:rPr lang="ru-RU" sz="5400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sz="5400" b="1" dirty="0" smtClean="0">
                <a:ln/>
                <a:solidFill>
                  <a:schemeClr val="accent3"/>
                </a:solidFill>
              </a:rPr>
            </a:br>
            <a:r>
              <a:rPr lang="ru-RU" sz="5400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sz="5400" b="1" dirty="0" smtClean="0">
                <a:ln/>
                <a:solidFill>
                  <a:schemeClr val="accent3"/>
                </a:solidFill>
              </a:rPr>
            </a:br>
            <a:r>
              <a:rPr lang="ru-RU" sz="5400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sz="5400" b="1" dirty="0" smtClean="0">
                <a:ln/>
                <a:solidFill>
                  <a:schemeClr val="accent3"/>
                </a:solidFill>
              </a:rPr>
            </a:br>
            <a:r>
              <a:rPr lang="ru-RU" sz="5400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sz="5400" b="1" dirty="0" smtClean="0">
                <a:ln/>
                <a:solidFill>
                  <a:schemeClr val="accent3"/>
                </a:solidFill>
              </a:rPr>
            </a:b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916832"/>
            <a:ext cx="7499176" cy="4407768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Диагностика </a:t>
            </a:r>
            <a:r>
              <a:rPr lang="ru-RU" sz="1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у детей экологической грамотности и культуры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51% детей имеют средний уровень</a:t>
            </a:r>
          </a:p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49 % детей - низкий уровень 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Анкетирование родителей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показало:</a:t>
            </a:r>
          </a:p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65%  родителей на природе бывают часто, но элементарные правила поведения в природе не всегда соблюдают по разным причинам -  это соответствует среднему уровню развития экологической компетентности, 35% родителей на природе бывают крайне редко и не всегда  соблюдают элементарные правила поведения в природе, не владеют достаточной информацией о природе нашего района, края - это соответствует низкому уровню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3" y="188640"/>
            <a:ext cx="658763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диагностики и анкетирования</a:t>
            </a:r>
            <a:endParaRPr lang="ru-RU" sz="3600" b="1" cap="none" spc="0" dirty="0">
              <a:ln/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549275"/>
            <a:ext cx="8229600" cy="1943621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Проблема: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1115616" y="1916832"/>
            <a:ext cx="7571184" cy="440776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160A04"/>
                </a:solidFill>
                <a:latin typeface="Times New Roman" pitchFamily="18" charset="0"/>
                <a:cs typeface="Times New Roman" pitchFamily="18" charset="0"/>
              </a:rPr>
              <a:t>Недостаточная </a:t>
            </a:r>
            <a:r>
              <a:rPr lang="ru-RU" sz="1800" dirty="0" err="1" smtClean="0">
                <a:solidFill>
                  <a:srgbClr val="160A04"/>
                </a:solidFill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1800" dirty="0" smtClean="0">
                <a:solidFill>
                  <a:srgbClr val="160A04"/>
                </a:solidFill>
                <a:latin typeface="Times New Roman" pitchFamily="18" charset="0"/>
                <a:cs typeface="Times New Roman" pitchFamily="18" charset="0"/>
              </a:rPr>
              <a:t> экологической грамотности и культуры у    детей.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160A04"/>
                </a:solidFill>
                <a:latin typeface="Times New Roman" pitchFamily="18" charset="0"/>
                <a:cs typeface="Times New Roman" pitchFamily="18" charset="0"/>
              </a:rPr>
              <a:t> Дефицит взаимодействия детей и их родителей с природой.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160A04"/>
                </a:solidFill>
                <a:latin typeface="Times New Roman" pitchFamily="18" charset="0"/>
                <a:cs typeface="Times New Roman" pitchFamily="18" charset="0"/>
              </a:rPr>
              <a:t> Не у всех родителей сформирована экологическая  компетентность</a:t>
            </a:r>
            <a:endParaRPr lang="ru-RU" sz="1800" dirty="0" smtClean="0">
              <a:solidFill>
                <a:srgbClr val="160A04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700808"/>
            <a:ext cx="7211144" cy="462379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800" b="1" dirty="0" smtClean="0">
                <a:solidFill>
                  <a:srgbClr val="160A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160A04"/>
                </a:solidFill>
                <a:latin typeface="Times New Roman" pitchFamily="18" charset="0"/>
                <a:cs typeface="Times New Roman" pitchFamily="18" charset="0"/>
              </a:rPr>
              <a:t>формирование экологической грамотности и культуры детей.</a:t>
            </a:r>
          </a:p>
          <a:p>
            <a:pPr fontAlgn="t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1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160A04"/>
                </a:solidFill>
                <a:latin typeface="Times New Roman" pitchFamily="18" charset="0"/>
                <a:cs typeface="Times New Roman" pitchFamily="18" charset="0"/>
              </a:rPr>
              <a:t>Изучить научно - методическую литературу по методической теме.</a:t>
            </a:r>
          </a:p>
          <a:p>
            <a:pPr fontAlgn="t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160A04"/>
                </a:solidFill>
                <a:latin typeface="Times New Roman" pitchFamily="18" charset="0"/>
                <a:cs typeface="Times New Roman" pitchFamily="18" charset="0"/>
              </a:rPr>
              <a:t>Составить перспективный план работы с детьми, родителями.</a:t>
            </a:r>
          </a:p>
          <a:p>
            <a:pPr fontAlgn="t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160A04"/>
                </a:solidFill>
                <a:latin typeface="Times New Roman" pitchFamily="18" charset="0"/>
                <a:cs typeface="Times New Roman" pitchFamily="18" charset="0"/>
              </a:rPr>
              <a:t>Составить  картосхему экологической тропы на территории детского сада, выбрать наиболее интересные видовые точки для изучения.</a:t>
            </a:r>
          </a:p>
          <a:p>
            <a:pPr fontAlgn="t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160A04"/>
                </a:solidFill>
                <a:latin typeface="Times New Roman" pitchFamily="18" charset="0"/>
                <a:cs typeface="Times New Roman" pitchFamily="18" charset="0"/>
              </a:rPr>
              <a:t>Формировать  экологическую грамотность и культуру у детей</a:t>
            </a:r>
          </a:p>
          <a:p>
            <a:pPr fontAlgn="t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160A04"/>
                </a:solidFill>
                <a:latin typeface="Times New Roman" pitchFamily="18" charset="0"/>
                <a:cs typeface="Times New Roman" pitchFamily="18" charset="0"/>
              </a:rPr>
              <a:t>Повышать уровень экологической компетентности родителей.</a:t>
            </a:r>
          </a:p>
          <a:p>
            <a:pPr fontAlgn="t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160A04"/>
                </a:solidFill>
                <a:latin typeface="Times New Roman" pitchFamily="18" charset="0"/>
                <a:cs typeface="Times New Roman" pitchFamily="18" charset="0"/>
              </a:rPr>
              <a:t>Отслеживать уровень </a:t>
            </a:r>
            <a:r>
              <a:rPr lang="ru-RU" sz="1800" dirty="0" err="1" smtClean="0">
                <a:solidFill>
                  <a:srgbClr val="160A04"/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1800" dirty="0" smtClean="0">
                <a:solidFill>
                  <a:srgbClr val="160A04"/>
                </a:solidFill>
                <a:latin typeface="Times New Roman" pitchFamily="18" charset="0"/>
                <a:cs typeface="Times New Roman" pitchFamily="18" charset="0"/>
              </a:rPr>
              <a:t> у детей экологической грамотности и культуры, у родителей экологической компетентности.</a:t>
            </a:r>
          </a:p>
          <a:p>
            <a:pPr>
              <a:lnSpc>
                <a:spcPct val="80000"/>
              </a:lnSpc>
            </a:pPr>
            <a:endParaRPr lang="ru-RU" sz="2200" dirty="0" smtClean="0">
              <a:solidFill>
                <a:srgbClr val="160A04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700808"/>
            <a:ext cx="7499176" cy="79208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Предполагаемые результаты: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1259632" y="2852936"/>
            <a:ext cx="7427168" cy="347166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160A04"/>
                </a:solidFill>
                <a:latin typeface="Times New Roman" pitchFamily="18" charset="0"/>
                <a:cs typeface="Times New Roman" pitchFamily="18" charset="0"/>
              </a:rPr>
              <a:t>Повышение показателей качества  </a:t>
            </a:r>
            <a:r>
              <a:rPr lang="ru-RU" sz="1800" dirty="0" err="1" smtClean="0">
                <a:solidFill>
                  <a:srgbClr val="160A04"/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1800" dirty="0" smtClean="0">
                <a:solidFill>
                  <a:srgbClr val="160A04"/>
                </a:solidFill>
                <a:latin typeface="Times New Roman" pitchFamily="18" charset="0"/>
                <a:cs typeface="Times New Roman" pitchFamily="18" charset="0"/>
              </a:rPr>
              <a:t> экологической грамотности и культуры у детей на 20 и более %.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160A04"/>
                </a:solidFill>
                <a:latin typeface="Times New Roman" pitchFamily="18" charset="0"/>
                <a:cs typeface="Times New Roman" pitchFamily="18" charset="0"/>
              </a:rPr>
              <a:t> Повышение уровня экологической компетентности родителей на 20 и более %.</a:t>
            </a:r>
          </a:p>
          <a:p>
            <a:endParaRPr lang="ru-RU" dirty="0" smtClean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476250"/>
            <a:ext cx="8229600" cy="6508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r>
              <a:rPr lang="ru-RU" sz="4900" b="1" dirty="0" smtClean="0">
                <a:ln/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научно методической литературы</a:t>
            </a:r>
            <a:endParaRPr lang="ru-RU" sz="49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844824"/>
            <a:ext cx="7715200" cy="4479776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dirty="0" smtClean="0"/>
              <a:t> </a:t>
            </a:r>
            <a:r>
              <a:rPr lang="ru-RU" sz="1800" dirty="0" smtClean="0">
                <a:solidFill>
                  <a:srgbClr val="160A04"/>
                </a:solidFill>
                <a:latin typeface="Times New Roman" pitchFamily="18" charset="0"/>
                <a:cs typeface="Times New Roman" pitchFamily="18" charset="0"/>
              </a:rPr>
              <a:t>В своей работе опирались на следующие программы: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160A04"/>
                </a:solidFill>
                <a:latin typeface="Times New Roman" pitchFamily="18" charset="0"/>
                <a:cs typeface="Times New Roman" pitchFamily="18" charset="0"/>
              </a:rPr>
              <a:t>Программа С. Николаевой </a:t>
            </a:r>
            <a:r>
              <a:rPr lang="ru-RU" sz="1800" b="1" dirty="0" smtClean="0">
                <a:solidFill>
                  <a:srgbClr val="160A04"/>
                </a:solidFill>
                <a:latin typeface="Times New Roman" pitchFamily="18" charset="0"/>
                <a:cs typeface="Times New Roman" pitchFamily="18" charset="0"/>
              </a:rPr>
              <a:t>«Юный эколог», </a:t>
            </a:r>
            <a:r>
              <a:rPr lang="ru-RU" sz="1800" dirty="0" smtClean="0">
                <a:solidFill>
                  <a:srgbClr val="160A04"/>
                </a:solidFill>
                <a:latin typeface="Times New Roman" pitchFamily="18" charset="0"/>
                <a:cs typeface="Times New Roman" pitchFamily="18" charset="0"/>
              </a:rPr>
              <a:t>которая решает вопрос становления начал экологической грамотности и культуры у детей и развитие их у  воспитывающих их взрослых. 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160A04"/>
                </a:solidFill>
                <a:latin typeface="Times New Roman" pitchFamily="18" charset="0"/>
                <a:cs typeface="Times New Roman" pitchFamily="18" charset="0"/>
              </a:rPr>
              <a:t>Программа Н. А. Рыжовой  </a:t>
            </a:r>
            <a:r>
              <a:rPr lang="ru-RU" sz="1800" b="1" dirty="0" smtClean="0">
                <a:solidFill>
                  <a:srgbClr val="160A04"/>
                </a:solidFill>
                <a:latin typeface="Times New Roman" pitchFamily="18" charset="0"/>
                <a:cs typeface="Times New Roman" pitchFamily="18" charset="0"/>
              </a:rPr>
              <a:t>«Наш дом - природа» </a:t>
            </a:r>
            <a:r>
              <a:rPr lang="ru-RU" sz="1800" dirty="0" smtClean="0">
                <a:solidFill>
                  <a:srgbClr val="160A04"/>
                </a:solidFill>
                <a:latin typeface="Times New Roman" pitchFamily="18" charset="0"/>
                <a:cs typeface="Times New Roman" pitchFamily="18" charset="0"/>
              </a:rPr>
              <a:t> предполагает выработку у детей первых навыков экологически грамотного  и безопасного поведения в природе. 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160A04"/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ru-RU" sz="1800" b="1" dirty="0" smtClean="0">
                <a:solidFill>
                  <a:srgbClr val="160A04"/>
                </a:solidFill>
                <a:latin typeface="Times New Roman" pitchFamily="18" charset="0"/>
                <a:cs typeface="Times New Roman" pitchFamily="18" charset="0"/>
              </a:rPr>
              <a:t> «От рождения до школы»</a:t>
            </a:r>
            <a:r>
              <a:rPr lang="ru-RU" sz="1800" dirty="0" smtClean="0">
                <a:solidFill>
                  <a:srgbClr val="160A04"/>
                </a:solidFill>
                <a:latin typeface="Times New Roman" pitchFamily="18" charset="0"/>
                <a:cs typeface="Times New Roman" pitchFamily="18" charset="0"/>
              </a:rPr>
              <a:t> под ред. Н.Е Вераксы, Т.С.Комаровой, М.А Васильевой.</a:t>
            </a:r>
          </a:p>
          <a:p>
            <a:endParaRPr lang="ru-RU" dirty="0" smtClean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333375"/>
            <a:ext cx="7355160" cy="579278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С целью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систематической работы нами составлен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перспективный план работы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детьми родителями, направленный на формирование знаний детей об объектах  живой природ (беседы, викторины, развлечения, экологические игр)</a:t>
            </a:r>
          </a:p>
        </p:txBody>
      </p:sp>
      <p:pic>
        <p:nvPicPr>
          <p:cNvPr id="1026" name="Picture 2" descr="C:\Users\User\Pictures\2013-09-23 001\2013-09-10 10.21.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492896"/>
            <a:ext cx="3775968" cy="2831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836712"/>
            <a:ext cx="7239000" cy="26600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ln/>
                <a:solidFill>
                  <a:schemeClr val="accent3"/>
                </a:solidFill>
              </a:rPr>
              <a:t/>
            </a:r>
            <a:br>
              <a:rPr lang="ru-RU" sz="4000" dirty="0" smtClean="0">
                <a:ln/>
                <a:solidFill>
                  <a:schemeClr val="accent3"/>
                </a:solidFill>
              </a:rPr>
            </a:br>
            <a:r>
              <a:rPr lang="ru-RU" sz="4000" dirty="0" smtClean="0">
                <a:ln/>
                <a:solidFill>
                  <a:schemeClr val="accent3"/>
                </a:solidFill>
              </a:rPr>
              <a:t/>
            </a:r>
            <a:br>
              <a:rPr lang="ru-RU" sz="4000" dirty="0" smtClean="0">
                <a:ln/>
                <a:solidFill>
                  <a:schemeClr val="accent3"/>
                </a:solidFill>
              </a:rPr>
            </a:br>
            <a:r>
              <a:rPr lang="ru-RU" sz="4000" dirty="0" smtClean="0">
                <a:ln/>
                <a:solidFill>
                  <a:schemeClr val="accent3"/>
                </a:solidFill>
              </a:rPr>
              <a:t/>
            </a:r>
            <a:br>
              <a:rPr lang="ru-RU" sz="4000" dirty="0" smtClean="0">
                <a:ln/>
                <a:solidFill>
                  <a:schemeClr val="accent3"/>
                </a:solidFill>
              </a:rPr>
            </a:br>
            <a:r>
              <a:rPr lang="ru-RU" sz="4000" dirty="0" smtClean="0">
                <a:ln/>
                <a:solidFill>
                  <a:schemeClr val="accent3"/>
                </a:solidFill>
              </a:rPr>
              <a:t/>
            </a:r>
            <a:br>
              <a:rPr lang="ru-RU" sz="4000" dirty="0" smtClean="0">
                <a:ln/>
                <a:solidFill>
                  <a:schemeClr val="accent3"/>
                </a:solidFill>
              </a:rPr>
            </a:br>
            <a:r>
              <a:rPr lang="ru-RU" sz="4900" b="1" dirty="0" smtClean="0">
                <a:ln/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экологической тропы </a:t>
            </a:r>
            <a:r>
              <a:rPr lang="ru-RU" sz="4900" dirty="0" smtClean="0">
                <a:ln/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ln/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n/>
                <a:solidFill>
                  <a:schemeClr val="accent3"/>
                </a:solidFill>
              </a:rPr>
              <a:t/>
            </a:r>
            <a:br>
              <a:rPr lang="ru-RU" sz="4000" dirty="0" smtClean="0">
                <a:ln/>
                <a:solidFill>
                  <a:schemeClr val="accent3"/>
                </a:solidFill>
              </a:rPr>
            </a:br>
            <a:r>
              <a:rPr lang="ru-RU" sz="4000" dirty="0" smtClean="0">
                <a:ln/>
                <a:solidFill>
                  <a:schemeClr val="accent3"/>
                </a:solidFill>
              </a:rPr>
              <a:t/>
            </a:r>
            <a:br>
              <a:rPr lang="ru-RU" sz="4000" dirty="0" smtClean="0">
                <a:ln/>
                <a:solidFill>
                  <a:schemeClr val="accent3"/>
                </a:solidFill>
              </a:rPr>
            </a:br>
            <a:endParaRPr lang="ru-RU" sz="3600" b="1" dirty="0"/>
          </a:p>
        </p:txBody>
      </p:sp>
      <p:pic>
        <p:nvPicPr>
          <p:cNvPr id="8" name="Содержимое 7" descr="схема Экологической тропы в д.с №15 Ромашка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4427984" y="2132856"/>
            <a:ext cx="4104456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Прямоугольник 3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/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259632" y="2132856"/>
            <a:ext cx="316835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Для  организации экологической тропы мы обследовали территорию и выбрали наиболее интересные  объекты для исследования - видовые точки: «Мини – огород», «Поле», «Сад», «Огород», «Лес», «Столовая для птиц», «Муравейник». Совместно с родителями составили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картосхему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тропы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1387</TotalTime>
  <Words>835</Words>
  <Application>Microsoft Office PowerPoint</Application>
  <PresentationFormat>Экран (4:3)</PresentationFormat>
  <Paragraphs>79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Тема2</vt:lpstr>
      <vt:lpstr> Воспитатель МБДОУ № 15 «Ромашка»: Волынкина Р.Ш. </vt:lpstr>
      <vt:lpstr>Актуальность</vt:lpstr>
      <vt:lpstr>        </vt:lpstr>
      <vt:lpstr>Проблема:</vt:lpstr>
      <vt:lpstr>Слайд 5</vt:lpstr>
      <vt:lpstr>Предполагаемые результаты: </vt:lpstr>
      <vt:lpstr> Анализ научно методической литературы</vt:lpstr>
      <vt:lpstr> </vt:lpstr>
      <vt:lpstr>    Организация экологической тропы    </vt:lpstr>
      <vt:lpstr>Слайд 10</vt:lpstr>
      <vt:lpstr>Работа на видовых точках</vt:lpstr>
      <vt:lpstr> Предметно- развивающая  среда</vt:lpstr>
      <vt:lpstr>Слайд 13</vt:lpstr>
      <vt:lpstr>Слайд 14</vt:lpstr>
      <vt:lpstr>Работа с родителями</vt:lpstr>
      <vt:lpstr>Слайд 16</vt:lpstr>
      <vt:lpstr>Слайд 17</vt:lpstr>
      <vt:lpstr>Выводы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    </dc:title>
  <dc:creator>User</dc:creator>
  <cp:lastModifiedBy>User</cp:lastModifiedBy>
  <cp:revision>87</cp:revision>
  <dcterms:created xsi:type="dcterms:W3CDTF">2013-10-15T11:24:29Z</dcterms:created>
  <dcterms:modified xsi:type="dcterms:W3CDTF">2013-10-30T06:27:51Z</dcterms:modified>
</cp:coreProperties>
</file>