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88" r:id="rId16"/>
    <p:sldId id="289" r:id="rId17"/>
    <p:sldId id="290" r:id="rId18"/>
    <p:sldId id="291" r:id="rId19"/>
    <p:sldId id="274" r:id="rId20"/>
    <p:sldId id="275" r:id="rId21"/>
    <p:sldId id="276" r:id="rId22"/>
    <p:sldId id="277" r:id="rId23"/>
    <p:sldId id="279" r:id="rId24"/>
    <p:sldId id="304" r:id="rId25"/>
    <p:sldId id="282" r:id="rId26"/>
    <p:sldId id="292" r:id="rId27"/>
    <p:sldId id="293" r:id="rId28"/>
    <p:sldId id="294" r:id="rId29"/>
    <p:sldId id="270" r:id="rId30"/>
    <p:sldId id="280" r:id="rId31"/>
    <p:sldId id="295" r:id="rId32"/>
    <p:sldId id="271" r:id="rId33"/>
    <p:sldId id="272" r:id="rId34"/>
    <p:sldId id="287" r:id="rId35"/>
    <p:sldId id="283" r:id="rId36"/>
    <p:sldId id="284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B028-28CB-48A4-81A2-C79ED0BFC5E9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CF3A-E359-44F2-9AD8-7C4434B1A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5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BC390B-3193-4D4D-8343-5524BD83E2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90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2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3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35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35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35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7E28FF9A-2109-45E3-848F-6887D3E60A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A47A6-4029-4F72-A571-0DFEF1A80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0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8852-E372-4C92-B8C3-0A2435130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03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4B1B688-49DC-49FA-B26E-B3627A6CEB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08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BE0A112-3FAF-46AC-85FF-73F12FDCB9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66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98C1E1E-7F6C-4541-A6C2-98D3B8860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11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6C02D81-06AC-4B63-8F3E-9C9515998D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1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0F1369E-E412-4A28-A9DF-A7E41DEB5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95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2F14654-D797-46A8-AF1F-D3FCD46B6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7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9098B14-FAE4-4B54-A034-00E23C84B2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82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E3E487D-CA8E-45C9-9A3B-733DF72C5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1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6FD3-1B38-442E-997B-E2EBFEEBFD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89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93FE-42AA-43E3-8063-3F6731D79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7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DE32-D4C6-4AC5-A218-C3E9EF27D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7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BFD9-727C-4484-A063-EA0BD019E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8F1CC-5DAC-4AE6-B91C-F3F32BDA6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7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4629-6E9C-4B12-94F1-77D275266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74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C5940-9CCC-4060-A502-54A48F017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FF86-F89C-4C31-B26A-4528989F1A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017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01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9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01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3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3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03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03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93260408-E4B9-4389-A59B-29C09ED011A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03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752600"/>
          </a:xfrm>
        </p:spPr>
        <p:txBody>
          <a:bodyPr/>
          <a:lstStyle/>
          <a:p>
            <a:r>
              <a:rPr lang="ru-RU" altLang="ru-RU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Литературные направления, течения, имена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472988">
            <a:off x="1185863" y="1704975"/>
            <a:ext cx="6591300" cy="214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172988" scaled="1"/>
                </a:gradFill>
                <a:latin typeface="Impact" panose="020B0806030902050204" pitchFamily="34" charset="0"/>
              </a:rPr>
              <a:t>Серебряный век русской поэзии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200"/>
              <a:t>Модернизм в живописи</a:t>
            </a:r>
            <a:br>
              <a:rPr lang="ru-RU" altLang="ru-RU" sz="3200"/>
            </a:br>
            <a:r>
              <a:rPr lang="ru-RU" altLang="ru-RU" sz="2800" i="1">
                <a:latin typeface="Bauhaus 93" panose="04030905020B02020C02" pitchFamily="82" charset="0"/>
              </a:rPr>
              <a:t>Леонид Бакст: «Автопортрет» «Ужин» «Портрет Александра Бенуа» «Зинаида Гиппиус»</a:t>
            </a:r>
          </a:p>
        </p:txBody>
      </p:sp>
      <p:pic>
        <p:nvPicPr>
          <p:cNvPr id="23560" name="Picture 8" descr="Бакст Автопортрет 189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600200"/>
            <a:ext cx="1490663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 descr="Бакст Портрет александра Бенуа 189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6613" y="2271713"/>
            <a:ext cx="4035425" cy="282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 descr="Бакст ужин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3924300"/>
            <a:ext cx="1500187" cy="217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1" descr="З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63" y="3924300"/>
            <a:ext cx="1568450" cy="217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Кончаловский Порт в Сиене 190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5" y="1803400"/>
            <a:ext cx="4859338" cy="404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4000"/>
              <a:t>Пётр Кончаловский</a:t>
            </a:r>
            <a:br>
              <a:rPr lang="ru-RU" altLang="ru-RU" sz="4000"/>
            </a:br>
            <a:r>
              <a:rPr lang="ru-RU" altLang="ru-RU" sz="4000"/>
              <a:t>«</a:t>
            </a:r>
            <a:r>
              <a:rPr lang="ru-RU" altLang="ru-RU" sz="3200" i="1"/>
              <a:t>Порт в Сиене»1912</a:t>
            </a:r>
            <a:br>
              <a:rPr lang="ru-RU" altLang="ru-RU" sz="3200" i="1"/>
            </a:br>
            <a:r>
              <a:rPr lang="ru-RU" altLang="ru-RU" sz="3200" i="1"/>
              <a:t>«Хлебы на зелёном» 1913</a:t>
            </a:r>
          </a:p>
        </p:txBody>
      </p:sp>
      <p:pic>
        <p:nvPicPr>
          <p:cNvPr id="25610" name="Picture 10" descr="Кончаловский Хлебы на зелёном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73238"/>
            <a:ext cx="2808288" cy="2160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Давид Бурлюк:</a:t>
            </a:r>
            <a:br>
              <a:rPr lang="ru-RU" altLang="ru-RU" sz="3200"/>
            </a:br>
            <a:r>
              <a:rPr lang="ru-RU" altLang="ru-RU" sz="3200" i="1"/>
              <a:t>«Время», «Кубофутуристическая композиция</a:t>
            </a:r>
            <a:r>
              <a:rPr lang="ru-RU" altLang="ru-RU" sz="3200"/>
              <a:t>»</a:t>
            </a:r>
          </a:p>
        </p:txBody>
      </p:sp>
      <p:pic>
        <p:nvPicPr>
          <p:cNvPr id="28679" name="Picture 7" descr="Бурлюк Время 19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600200"/>
            <a:ext cx="3952875" cy="449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 descr="бурлюк Кубофутуристическая композиция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844675"/>
            <a:ext cx="347345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Модернизм в архитектуре</a:t>
            </a:r>
          </a:p>
        </p:txBody>
      </p:sp>
      <p:pic>
        <p:nvPicPr>
          <p:cNvPr id="31751" name="Picture 7" descr="дом Шехтеля в Москве(особняк Рябушинского)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420938"/>
            <a:ext cx="4191000" cy="285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 descr="доходный дом розенштейна архитектор А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75" y="1600200"/>
            <a:ext cx="2971800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 descr="Шехтель Здание Ярославского вокзала в москве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3924300"/>
            <a:ext cx="3771900" cy="217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Литературные направления</a:t>
            </a:r>
          </a:p>
        </p:txBody>
      </p:sp>
      <p:sp>
        <p:nvSpPr>
          <p:cNvPr id="5325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96975"/>
            <a:ext cx="4194175" cy="4902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Символизм</a:t>
            </a:r>
            <a:r>
              <a:rPr lang="ru-RU" altLang="ru-RU" sz="2800"/>
              <a:t>: выражение идей посредством символов; в поэзии – метафоричность, иносказательность, «поэзия намёков»</a:t>
            </a:r>
            <a:endParaRPr lang="en-US" altLang="ru-RU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Акмеизм</a:t>
            </a:r>
            <a:r>
              <a:rPr lang="ru-RU" altLang="ru-RU" sz="2800"/>
              <a:t>: мужественный и ясный, твёрдый и непосрелственный взгляд на жизнь</a:t>
            </a:r>
          </a:p>
        </p:txBody>
      </p:sp>
      <p:sp>
        <p:nvSpPr>
          <p:cNvPr id="532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916113"/>
            <a:ext cx="4194175" cy="4941887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Футуризм</a:t>
            </a:r>
            <a:r>
              <a:rPr lang="ru-RU" altLang="ru-RU" sz="2800"/>
              <a:t> (от лат. «будущее»): стихийное ощущение «неизбежности крушения старья», «словотворчество и словоновшество», смешение стилей и жанров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Символизма</a:t>
            </a:r>
            <a:r>
              <a:rPr lang="ru-RU" altLang="ru-RU" sz="2800"/>
              <a:t>: Брюсов В. «Ключи тайн»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К.Бальмонт «Элементарные слова о символической поэзии»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Акмеизма</a:t>
            </a:r>
            <a:r>
              <a:rPr lang="ru-RU" altLang="ru-RU" sz="2800"/>
              <a:t>: Н.Гумилёв «Наследие символизма и акмеизм»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О.Мандельштам «Утро акмеизма»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u="sng"/>
              <a:t>Футуризма</a:t>
            </a:r>
            <a:r>
              <a:rPr lang="ru-RU" altLang="ru-RU" sz="2800"/>
              <a:t>: «Пощёчина общественному вкусу»/Д.Бурлюк, В.Хлебников, В.Маяковский, А.Кручёных/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«Слово как таковое», «Садок судей»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</p:txBody>
      </p:sp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altLang="ru-RU"/>
              <a:t>Программные документы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Художественные особенности символизма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Критерий познания у символистов -внутренний духовный опыт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Культ «впечатления» (импрессионизм) и формы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Эстетические категории: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  - символ («символ – окно в бесконечность» /Ф.Сологуб)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  - музыка как 1)общефилософское понятие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                     2) «техническое» (звуковое и ритмическое сочетание фактуры стиха /»звукопись»)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Художественные особенности акмеизма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Эстетические категории:</a:t>
            </a:r>
          </a:p>
          <a:p>
            <a:pPr>
              <a:buFontTx/>
              <a:buChar char="-"/>
            </a:pPr>
            <a:r>
              <a:rPr lang="ru-RU" altLang="ru-RU"/>
              <a:t>Память как сохранение культурных ценностей</a:t>
            </a:r>
          </a:p>
          <a:p>
            <a:pPr>
              <a:buFontTx/>
              <a:buChar char="-"/>
            </a:pPr>
            <a:r>
              <a:rPr lang="ru-RU" altLang="ru-RU"/>
              <a:t>Жизнь с её нравственными ценностями</a:t>
            </a:r>
          </a:p>
          <a:p>
            <a:pPr>
              <a:buFontTx/>
              <a:buNone/>
            </a:pPr>
            <a:r>
              <a:rPr lang="ru-RU" altLang="ru-RU"/>
              <a:t>В языке - ясность и простота, чёткость образов («слово самоценно»)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Художественные особенности футуризма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Устремлённость в будущее («будетляне»)</a:t>
            </a:r>
          </a:p>
          <a:p>
            <a:r>
              <a:rPr lang="ru-RU" altLang="ru-RU"/>
              <a:t>Отрицание «старого» искусства</a:t>
            </a:r>
          </a:p>
          <a:p>
            <a:r>
              <a:rPr lang="ru-RU" altLang="ru-RU"/>
              <a:t>Смешение стилей и жанров</a:t>
            </a:r>
          </a:p>
          <a:p>
            <a:r>
              <a:rPr lang="ru-RU" altLang="ru-RU"/>
              <a:t>Обновление языка, выражавшееся в создании новых слов, отрицании знаков препинания и т.д. («речетворцы»)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Поэту какого направления принадлежат стихи? Какое название вы дадите стихам?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Шорох в глуши камыша,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Шелест - шуршанье вершин,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Шум в свежей чаще лощин,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Шёпот души заглуша,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Шёпот, смущенье и дрожь,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Ширью и тишью живёшь.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Шумом в глуши камыша,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Шелестом вешних вершин,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i="1"/>
              <a:t>Шорохом в чаще лощин.</a:t>
            </a:r>
            <a:endParaRPr lang="en-US" altLang="ru-RU" sz="2400" i="1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i="1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/>
              <a:t>Ответ: Символизм, В.Брюсов «Шорох»</a:t>
            </a:r>
            <a:r>
              <a:rPr lang="ru-RU" altLang="ru-RU" sz="2400"/>
              <a:t> </a:t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914400" y="404813"/>
            <a:ext cx="8229600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71550" y="2492375"/>
            <a:ext cx="5988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«Русский ренессанс»</a:t>
            </a:r>
            <a:b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«Серебряный век»</a:t>
            </a:r>
            <a:b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впервые термин употребил Н.Бердяев,</a:t>
            </a:r>
          </a:p>
          <a:p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 выступая у Д.Мережковского</a:t>
            </a:r>
          </a:p>
          <a:p>
            <a:endParaRPr lang="ru-RU" altLang="ru-RU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altLang="ru-RU" i="1">
                <a:solidFill>
                  <a:schemeClr val="tx2"/>
                </a:solidFill>
                <a:latin typeface="Arial" panose="020B0604020202020204" pitchFamily="34" charset="0"/>
              </a:rPr>
              <a:t>Серебряный век – не научный термин, а метафора, обозначающая то, что происходило в искусстве на рубеже 19-20 веков. (В.М.Акимов)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571750" y="549275"/>
            <a:ext cx="4000500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3847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русский ренессанс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серебряный век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63550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57352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836613"/>
            <a:ext cx="8540750" cy="5832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Мне мило отвлечённое: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Им жизнь я создаю...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Я всё уединённое,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Неявное люблю.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Я - Раб моих таинственных,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Необычайных снов...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Но для речей единственных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Не знаю здешних слов...</a:t>
            </a:r>
            <a:endParaRPr lang="en-US" altLang="ru-RU" i="1"/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/>
              <a:t>Ответ: Символизм, З.Гиппиус</a:t>
            </a:r>
            <a:endParaRPr lang="en-US" altLang="ru-RU" i="1"/>
          </a:p>
          <a:p>
            <a:pPr>
              <a:buFont typeface="Arial" panose="020B0604020202020204" pitchFamily="34" charset="0"/>
              <a:buNone/>
            </a:pPr>
            <a:endParaRPr lang="en-US" altLang="ru-RU" i="1"/>
          </a:p>
          <a:p>
            <a:pPr>
              <a:buFont typeface="Arial" panose="020B0604020202020204" pitchFamily="34" charset="0"/>
              <a:buNone/>
            </a:pPr>
            <a:endParaRPr lang="en-US" altLang="ru-RU" i="1"/>
          </a:p>
          <a:p>
            <a:pPr>
              <a:buFont typeface="Arial" panose="020B0604020202020204" pitchFamily="34" charset="0"/>
              <a:buNone/>
            </a:pPr>
            <a:endParaRPr lang="ru-RU" altLang="ru-RU" i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Дверь полуоткрыта,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Веют липы сладко...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На столе забыты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Хлыстик и перчатка.</a:t>
            </a:r>
            <a:br>
              <a:rPr lang="ru-RU" altLang="ru-RU" sz="2000"/>
            </a:br>
            <a:endParaRPr lang="ru-RU" altLang="ru-RU" sz="2000"/>
          </a:p>
          <a:p>
            <a:pPr>
              <a:lnSpc>
                <a:spcPct val="90000"/>
              </a:lnSpc>
            </a:pPr>
            <a:endParaRPr lang="ru-RU" altLang="ru-RU" sz="20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Радостно и ясно -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Завтра будет утро,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Эта жизнь прекрасна,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Сердце, будь же мудро.</a:t>
            </a:r>
            <a:endParaRPr lang="en-US" altLang="ru-RU" sz="20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 </a:t>
            </a:r>
            <a:r>
              <a:rPr lang="ru-RU" altLang="ru-RU" sz="1200"/>
              <a:t>Ответ: акмеизм, А.Ахматова</a:t>
            </a:r>
          </a:p>
        </p:txBody>
      </p:sp>
      <p:pic>
        <p:nvPicPr>
          <p:cNvPr id="61446" name="Picture 6" descr="ахатова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05038"/>
            <a:ext cx="2232025" cy="259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92113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052513"/>
            <a:ext cx="4194175" cy="504666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Згара-амба.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Згара-амба.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Згара-амба.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Амб.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Амб-згара-амба.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Амб-згара-амба.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Амб.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Шар-шор-шур-шир</a:t>
            </a:r>
            <a:r>
              <a:rPr lang="ru-RU" altLang="ru-RU" sz="1000"/>
              <a:t>.</a:t>
            </a:r>
          </a:p>
        </p:txBody>
      </p:sp>
      <p:sp>
        <p:nvSpPr>
          <p:cNvPr id="6246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3438" y="981075"/>
            <a:ext cx="4194175" cy="453548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Щар-диск.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Ламп-диск.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Брось-диск.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Иск-иск-иск-иск.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Пень. Лень. День. Тень.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Перевень. Перемень.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Пок. Лок. Док. Ток.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Перемок. Перескок.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Рча-рча.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Амс.</a:t>
            </a:r>
            <a:endParaRPr lang="en-US" altLang="ru-RU" sz="24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/>
              <a:t>Ответ: футуризм, В.Каменский «Жонглёр»</a:t>
            </a:r>
            <a:endParaRPr lang="en-US" altLang="ru-RU" sz="24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62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8013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В шумном платье муаровом, в шумном платье муаровом,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По аллее олуненной Вы проходите морево...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Ваше платье изысканно, Ваша тальма лазорева,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А дорожка песочная от листвы разузорена...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/>
              <a:t>Ответ: футуризм, И.Северянин</a:t>
            </a:r>
            <a:endParaRPr lang="ru-RU" altLang="ru-RU" sz="2800" i="1"/>
          </a:p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9510" name="WordArt 6"/>
          <p:cNvSpPr>
            <a:spLocks noChangeArrowheads="1" noChangeShapeType="1" noTextEdit="1"/>
          </p:cNvSpPr>
          <p:nvPr/>
        </p:nvSpPr>
        <p:spPr bwMode="auto">
          <a:xfrm>
            <a:off x="685800" y="1768475"/>
            <a:ext cx="7772400" cy="173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r>
              <a:rPr lang="ru-RU" sz="3200" kern="10">
                <a:ln/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/>
                <a:latin typeface="Impact" panose="020B0806030902050204" pitchFamily="34" charset="0"/>
              </a:rPr>
              <a:t>Имена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3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/>
              <a:t>Д.Мережковский</a:t>
            </a:r>
            <a:br>
              <a:rPr lang="ru-RU" altLang="ru-RU" sz="4000" i="1"/>
            </a:br>
            <a:endParaRPr lang="ru-RU" altLang="ru-RU" sz="4000" i="1"/>
          </a:p>
        </p:txBody>
      </p:sp>
      <p:sp>
        <p:nvSpPr>
          <p:cNvPr id="76809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846638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Всю жизнь искать я буду страстно,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И не найду, и не пойму,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Зачем люблю Его напрасно,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Зачем нет имени Ему.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i="1"/>
              <a:t>         </a:t>
            </a:r>
            <a:endParaRPr lang="ru-RU" altLang="ru-RU" sz="2400" i="1"/>
          </a:p>
        </p:txBody>
      </p:sp>
      <p:pic>
        <p:nvPicPr>
          <p:cNvPr id="76812" name="Picture 12" descr="Мережковский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133600"/>
            <a:ext cx="2571750" cy="300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Константин Бальмонт</a:t>
            </a:r>
          </a:p>
        </p:txBody>
      </p:sp>
      <p:pic>
        <p:nvPicPr>
          <p:cNvPr id="95239" name="Picture 7" descr="К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6700" y="2114550"/>
            <a:ext cx="1485900" cy="171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4" name="Rectangle 12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Я – изысканность русской медлительной речи,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Предо мною другие поэты – предтечи…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Иннокентий Анненский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775200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Над высью пламенной Синая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Любить туман её лучей,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Молиться Ей, Её не зная…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 («Поэзия», 1904)</a:t>
            </a:r>
          </a:p>
        </p:txBody>
      </p:sp>
      <p:pic>
        <p:nvPicPr>
          <p:cNvPr id="100357" name="Picture 5" descr="Анненский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425" y="1600200"/>
            <a:ext cx="3133725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Фёдор Сологуб</a:t>
            </a:r>
          </a:p>
        </p:txBody>
      </p:sp>
      <p:sp>
        <p:nvSpPr>
          <p:cNvPr id="1024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783263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Среди шатания и общей  		смуты,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Чтобы внимание подростков 	поотвлечь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 наложить на пагубные 	мысли путы,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Понадобилась нам 	классическая речь</a:t>
            </a:r>
          </a:p>
        </p:txBody>
      </p:sp>
      <p:pic>
        <p:nvPicPr>
          <p:cNvPr id="102407" name="Picture 7" descr="Ф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00213"/>
            <a:ext cx="2971800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Rectangle 2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Зинаида Гиппиус</a:t>
            </a:r>
          </a:p>
        </p:txBody>
      </p:sp>
      <p:sp>
        <p:nvSpPr>
          <p:cNvPr id="38933" name="Rectangle 2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62538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Однообразно и пустынно,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Однообразием сильна,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Проходит жизнь… и в жизни длинной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Любовь одна, всегда одна.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8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«Любовь – одна»1896</a:t>
            </a:r>
          </a:p>
        </p:txBody>
      </p:sp>
      <p:pic>
        <p:nvPicPr>
          <p:cNvPr id="38935" name="Picture 23" descr="З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2754313"/>
            <a:ext cx="2571750" cy="328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Термин «золотой век» принадлежит В.Г.Белинскому (первая половина 19 века). </a:t>
            </a:r>
          </a:p>
          <a:p>
            <a:r>
              <a:rPr lang="ru-RU" altLang="ru-RU"/>
              <a:t>Вершиной является «Капитанская дочка» А.С.Пушкина, где Божий суд и человеческий побеждают зло, а русская жизнь воспринимается как домашний очаг. </a:t>
            </a:r>
          </a:p>
        </p:txBody>
      </p:sp>
      <p:sp>
        <p:nvSpPr>
          <p:cNvPr id="819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619250" y="-242888"/>
            <a:ext cx="5905500" cy="172720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золотой век русской поэзии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7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Валерий Брюсов</a:t>
            </a:r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Мой дух не изнемог во мгле противоречий.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Не обессилел ум в сцепленьях роковых.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Я все мечты люблю, мне дороги все речи,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 всем богам я посвящаю стих.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			«Я», 1899</a:t>
            </a:r>
          </a:p>
          <a:p>
            <a:endParaRPr lang="ru-RU" altLang="ru-RU" sz="2800"/>
          </a:p>
          <a:p>
            <a:endParaRPr lang="ru-RU" altLang="ru-RU" sz="2800"/>
          </a:p>
          <a:p>
            <a:endParaRPr lang="ru-RU" altLang="ru-RU" sz="2800"/>
          </a:p>
        </p:txBody>
      </p:sp>
      <p:pic>
        <p:nvPicPr>
          <p:cNvPr id="70679" name="Picture 23" descr="брюсов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1600200"/>
            <a:ext cx="2779712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Андрей Белый</a:t>
            </a:r>
          </a:p>
        </p:txBody>
      </p:sp>
      <p:pic>
        <p:nvPicPr>
          <p:cNvPr id="107526" name="Picture 6" descr="Андрей Белый силуэт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3" y="1733550"/>
            <a:ext cx="11430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5" name="Rectangle 5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Роковая страна, ледяная,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Проклятая железной судьбой –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Мать Россия, о родина злая,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Кто же так пошутил над тобой?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				</a:t>
            </a:r>
            <a:r>
              <a:rPr lang="ru-RU" altLang="ru-RU" sz="2400" i="1"/>
              <a:t>«Родина», 1908</a:t>
            </a:r>
          </a:p>
        </p:txBody>
      </p:sp>
      <p:pic>
        <p:nvPicPr>
          <p:cNvPr id="107528" name="Picture 8" descr="Андрей Белый 2 Т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357563"/>
            <a:ext cx="1714500" cy="2371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Давид Бурлюк</a:t>
            </a:r>
          </a:p>
        </p:txBody>
      </p:sp>
      <p:sp>
        <p:nvSpPr>
          <p:cNvPr id="42001" name="Rectangle 1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630738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Каждый молод молод молод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В животе чертовский голод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Так идите же за мной…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За моей спиной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Я бросаю гордый клич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Этот краткий спич!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          </a:t>
            </a:r>
            <a:r>
              <a:rPr lang="ru-RU" altLang="ru-RU" sz="2400" i="1"/>
              <a:t>«Оп.75», 1913</a:t>
            </a:r>
          </a:p>
        </p:txBody>
      </p:sp>
      <p:pic>
        <p:nvPicPr>
          <p:cNvPr id="42003" name="Picture 19" descr="Д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4932362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Игорь Северянин</a:t>
            </a:r>
          </a:p>
        </p:txBody>
      </p:sp>
      <p:sp>
        <p:nvSpPr>
          <p:cNvPr id="46096" name="Rectangle 1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6215063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Не пой толпе! Ни для кого не пой!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Для песни пой, не размышляя – кстати ль!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Пусть песнь твоя – мгновенья звук пустой,-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Поверь, найдётся почитатель.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			«Поэту», 1907</a:t>
            </a:r>
          </a:p>
        </p:txBody>
      </p:sp>
      <p:pic>
        <p:nvPicPr>
          <p:cNvPr id="46088" name="Picture 8" descr="северянин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428750"/>
            <a:ext cx="3714750" cy="542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Николай Гумилёв</a:t>
            </a:r>
          </a:p>
        </p:txBody>
      </p:sp>
      <p:pic>
        <p:nvPicPr>
          <p:cNvPr id="88070" name="Picture 6" descr="gumilev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1714500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1625" y="2997200"/>
            <a:ext cx="8540750" cy="3101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Сегодня, я вижу, особенно грустен твой взгляд,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 руки особенно тонки, колени обняв.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Послушай: далёко, далёко, на озере Чад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Изысканный бродит жираф.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				</a:t>
            </a:r>
            <a:r>
              <a:rPr lang="ru-RU" altLang="ru-RU" sz="2400" i="1"/>
              <a:t>«Жираф», 1907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Велимир Хлебников</a:t>
            </a:r>
          </a:p>
        </p:txBody>
      </p:sp>
      <p:sp>
        <p:nvSpPr>
          <p:cNvPr id="7782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630738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Вечер. Тени.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Сени. Лени.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Мы сидели, вечер пья.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В каждом глазе – бег оленя,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В каждом взоре – лёт копья.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8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				1908</a:t>
            </a:r>
          </a:p>
        </p:txBody>
      </p:sp>
      <p:pic>
        <p:nvPicPr>
          <p:cNvPr id="77833" name="Picture 9" descr="В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275" y="1600200"/>
            <a:ext cx="3248025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Осип Мандельштам</a:t>
            </a:r>
          </a:p>
        </p:txBody>
      </p:sp>
      <p:sp>
        <p:nvSpPr>
          <p:cNvPr id="809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76600" y="2420938"/>
            <a:ext cx="5565775" cy="36782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Я так же беден, как природа,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 так же прост, как небеса,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И призрачна моя свобода,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/>
              <a:t>Как птиц ночные голоса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				1910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400" i="1"/>
          </a:p>
        </p:txBody>
      </p:sp>
      <p:pic>
        <p:nvPicPr>
          <p:cNvPr id="80902" name="Picture 6" descr="Мандельштам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33600"/>
            <a:ext cx="1728787" cy="208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6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Поэтическая эмблема серебряного века – «Незнакомка» А.Блока</a:t>
            </a:r>
          </a:p>
        </p:txBody>
      </p:sp>
      <p:pic>
        <p:nvPicPr>
          <p:cNvPr id="119823" name="Picture 15" descr="OCR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1341438"/>
            <a:ext cx="6361113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3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Своеобразный символ серебряного века</a:t>
            </a:r>
          </a:p>
        </p:txBody>
      </p:sp>
      <p:pic>
        <p:nvPicPr>
          <p:cNvPr id="129031" name="Picture 7" descr="Изображение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1600200"/>
            <a:ext cx="31813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46" name="Picture 22" descr="j02165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1573213" cy="1820863"/>
          </a:xfrm>
        </p:spPr>
      </p:pic>
      <p:sp>
        <p:nvSpPr>
          <p:cNvPr id="129049" name="WordArt 25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4194175" cy="4498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kern="10">
                <a:ln/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/>
                <a:latin typeface="Impact" panose="020B0806030902050204" pitchFamily="34" charset="0"/>
              </a:rPr>
              <a:t>Имена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Тест по теме «Серебряный век»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1.Определите по характерным признакам литературное направление</a:t>
            </a:r>
            <a:endParaRPr lang="ru-RU" altLang="ru-RU" i="1"/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Авангардистское течение, сформировавшееся на принципах бунтарства, анархичности мировоззрения, отрицающее культурные традиции, делающее попытку создания искусства, устремлённого в будущее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60575"/>
            <a:ext cx="8540750" cy="4038600"/>
          </a:xfrm>
        </p:spPr>
        <p:txBody>
          <a:bodyPr/>
          <a:lstStyle/>
          <a:p>
            <a:r>
              <a:rPr lang="ru-RU" altLang="ru-RU" i="1"/>
              <a:t>«Был на свете самый чистый и светлый праздник! Он был воспоминанием о золотом веке, высшей точкой того чувства, которое теперь на исходе –чувство домашнего очага»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4176712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А. Блок: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20675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765175"/>
            <a:ext cx="8540750" cy="5334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2.Назовите течение начала 20 века, представители которого отвергали эстетику символизма и ратовали за «прекрасную ясность» в изображении жизни</a:t>
            </a:r>
          </a:p>
          <a:p>
            <a:pPr>
              <a:buFont typeface="Arial" panose="020B0604020202020204" pitchFamily="34" charset="0"/>
              <a:buNone/>
            </a:pPr>
            <a:endParaRPr lang="en-US" altLang="ru-RU"/>
          </a:p>
          <a:p>
            <a:pPr>
              <a:buFont typeface="Arial" panose="020B0604020202020204" pitchFamily="34" charset="0"/>
              <a:buNone/>
            </a:pPr>
            <a:r>
              <a:rPr lang="ru-RU" altLang="ru-RU"/>
              <a:t>3.Символ и музыка – основные эстетические категории…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76213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547846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4. Какое слово является индивидуально-авторским неологизмом?</a:t>
            </a:r>
            <a:endParaRPr lang="ru-RU" altLang="ru-RU" sz="2800" i="1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В смокинг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	</a:t>
            </a:r>
            <a:r>
              <a:rPr lang="en-US" altLang="ru-RU" sz="2800" i="1"/>
              <a:t>	</a:t>
            </a:r>
            <a:r>
              <a:rPr lang="ru-RU" altLang="ru-RU" sz="2800" i="1"/>
              <a:t>вштопорен,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Побрит, что надо,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2800" i="1"/>
              <a:t>		</a:t>
            </a:r>
            <a:r>
              <a:rPr lang="ru-RU" altLang="ru-RU" sz="2800" i="1"/>
              <a:t>по гранд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2800" i="1"/>
              <a:t>		</a:t>
            </a:r>
            <a:r>
              <a:rPr lang="ru-RU" altLang="ru-RU" sz="2800" i="1"/>
              <a:t>по опере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2800" i="1"/>
              <a:t>		</a:t>
            </a:r>
            <a:r>
              <a:rPr lang="ru-RU" altLang="ru-RU" sz="2800" i="1"/>
              <a:t>гуляю грандом.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Смотрю –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	</a:t>
            </a:r>
            <a:r>
              <a:rPr lang="en-US" altLang="ru-RU" sz="2800" i="1"/>
              <a:t>	</a:t>
            </a:r>
            <a:r>
              <a:rPr lang="ru-RU" altLang="ru-RU" sz="2800" i="1"/>
              <a:t>в антракте-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Красавка на красавице </a:t>
            </a:r>
            <a:r>
              <a:rPr lang="ru-RU" altLang="ru-RU" sz="2800"/>
              <a:t>(В.Маяковский)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А) вштопорен  Б)грандом  В) красавка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47650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92150"/>
            <a:ext cx="8540750" cy="540702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5. Какие эпитеты использовал Н.Гумилев в этом тексте?</a:t>
            </a:r>
            <a:endParaRPr lang="ru-RU" altLang="ru-RU" sz="2800" i="1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Город, как голос наяды,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В призрачно-светлом былом,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Кружев узорней аркады;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Воды застыли стеклом…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Лев на колонне, и ярко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Львиные очи горят,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Держит Евангелие Марка,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i="1"/>
              <a:t>Как серафимы, крылат.</a:t>
            </a:r>
            <a:endParaRPr lang="ru-RU" altLang="ru-RU" sz="28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А) индивидуально-авторские   Б) постоянные эпитеты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dirty="0"/>
              <a:t>	Автор презентации – Луговая В.В., учитель русского языка и литературы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/>
              <a:t>	</a:t>
            </a:r>
            <a:r>
              <a:rPr lang="ru-RU" altLang="ru-RU" smtClean="0"/>
              <a:t>ГБОО ШИ </a:t>
            </a:r>
            <a:r>
              <a:rPr lang="ru-RU" altLang="ru-RU"/>
              <a:t>№ </a:t>
            </a:r>
            <a:r>
              <a:rPr lang="ru-RU" altLang="ru-RU" smtClean="0"/>
              <a:t>576</a:t>
            </a:r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Что счастие? Короткий миг и тесный,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Забвенье, сон и отдых от забот…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Очнёшься – вновь безумный, неизвестный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i="1"/>
              <a:t>И за сердце хватающий полёт.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287712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А.Блок:</a:t>
            </a:r>
          </a:p>
        </p:txBody>
      </p:sp>
      <p:pic>
        <p:nvPicPr>
          <p:cNvPr id="10247" name="Picture 7" descr="бло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650" y="3924300"/>
            <a:ext cx="1536700" cy="217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/>
              <a:t>«В эти годы России было послано много даров. Это была эпоха пробуждения в России самостоятельной философской мысли, расцвет поэзии и обострение эстетической чувственности, религиозного беспокойства и искания, интереса к мистике и оккультизму. Появились новые души, были открыты новые источники творческой жизни, видели новые зори, соединили чувство заката и гибели с надеждой на преображение жизни. Но всё это происходило в довольно замкнутом кругу»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0734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Н.Бердяев: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130425"/>
            <a:ext cx="8540750" cy="3968750"/>
          </a:xfrm>
        </p:spPr>
        <p:txBody>
          <a:bodyPr/>
          <a:lstStyle/>
          <a:p>
            <a:r>
              <a:rPr lang="ru-RU" altLang="ru-RU" i="1"/>
              <a:t>1892 </a:t>
            </a:r>
            <a:r>
              <a:rPr lang="ru-RU" altLang="ru-RU"/>
              <a:t>- лекция Д.Мережковского « О причинах упадка и о новых течениях современной русской литературы»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1892 </a:t>
            </a:r>
            <a:r>
              <a:rPr lang="ru-RU" altLang="ru-RU"/>
              <a:t>– сборник «Символы»</a:t>
            </a:r>
          </a:p>
          <a:p>
            <a:r>
              <a:rPr lang="ru-RU" altLang="ru-RU" i="1"/>
              <a:t>1917</a:t>
            </a:r>
            <a:r>
              <a:rPr lang="ru-RU" altLang="ru-RU"/>
              <a:t> – Октябрьская революция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/>
              <a:t>(1921</a:t>
            </a:r>
            <a:r>
              <a:rPr lang="ru-RU" altLang="ru-RU"/>
              <a:t> – гибель Н.Гумилёва, смерть А.Блока)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08175" y="908050"/>
            <a:ext cx="575945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96694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границы серебряного века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u="sng"/>
              <a:t>Модернизм</a:t>
            </a:r>
            <a:r>
              <a:rPr lang="ru-RU" altLang="ru-RU" sz="3200"/>
              <a:t> (фр. </a:t>
            </a:r>
            <a:r>
              <a:rPr lang="en-US" altLang="ru-RU" sz="3200" i="1"/>
              <a:t>Moderne</a:t>
            </a:r>
            <a:r>
              <a:rPr lang="ru-RU" altLang="ru-RU" sz="3200"/>
              <a:t> – новейший, современный)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12875"/>
            <a:ext cx="8540750" cy="4686300"/>
          </a:xfrm>
        </p:spPr>
        <p:txBody>
          <a:bodyPr/>
          <a:lstStyle/>
          <a:p>
            <a:r>
              <a:rPr lang="ru-RU" altLang="ru-RU"/>
              <a:t>отрицание социальных ценностей, реализма, создание поэтической культуры, содействующей духовному совершенству человека.</a:t>
            </a:r>
          </a:p>
          <a:p>
            <a:r>
              <a:rPr lang="ru-RU" altLang="ru-RU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Декаданс</a:t>
            </a:r>
            <a:r>
              <a:rPr lang="ru-RU" altLang="ru-RU" u="sng"/>
              <a:t> </a:t>
            </a:r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(лат. </a:t>
            </a:r>
            <a:r>
              <a:rPr lang="en-US" altLang="ru-RU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Dekadentia</a:t>
            </a:r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упадок)</a:t>
            </a:r>
            <a:r>
              <a:rPr lang="ru-RU" altLang="ru-RU"/>
              <a:t> -состояние безнадёжности, неприятие общественной жизни, стремление уйти в узколичный мир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5372" name="Rectangle 12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/>
              <a:t> «Серебряный век – это определённая система литературной жизни, изнутри организованная совокупностью явлений, обстоятельств; живая, меняющаяся, но устойчивая структура. Это не только время, но и отношение писателя к нему, которое осознаётся как целенаправленное воссоздание в своём творчестве образа мира и времени в тех формах, которые диктует эпоха»   (В.М.Акимов)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5B5D6B"/>
        </a:dk1>
        <a:lt1>
          <a:srgbClr val="FFFFFF"/>
        </a:lt1>
        <a:dk2>
          <a:srgbClr val="28909E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ACC6CC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362</TotalTime>
  <Words>1266</Words>
  <Application>Microsoft Office PowerPoint</Application>
  <PresentationFormat>Экран (4:3)</PresentationFormat>
  <Paragraphs>229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Tahoma</vt:lpstr>
      <vt:lpstr>Times New Roman</vt:lpstr>
      <vt:lpstr>Wingdings</vt:lpstr>
      <vt:lpstr>Bauhaus 93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Модернизм (фр. Moderne – новейший, современный)</vt:lpstr>
      <vt:lpstr>Презентация PowerPoint</vt:lpstr>
      <vt:lpstr>Модернизм в живописи Леонид Бакст: «Автопортрет» «Ужин» «Портрет Александра Бенуа» «Зинаида Гиппиус»</vt:lpstr>
      <vt:lpstr>Пётр Кончаловский «Порт в Сиене»1912 «Хлебы на зелёном» 1913</vt:lpstr>
      <vt:lpstr>Давид Бурлюк: «Время», «Кубофутуристическая композиция»</vt:lpstr>
      <vt:lpstr>Модернизм в архитектуре</vt:lpstr>
      <vt:lpstr>Литературные направления</vt:lpstr>
      <vt:lpstr>Программные документы</vt:lpstr>
      <vt:lpstr>Художественные особенности символизма</vt:lpstr>
      <vt:lpstr>Художественные особенности акмеизма</vt:lpstr>
      <vt:lpstr>Художественные особенности футуризма</vt:lpstr>
      <vt:lpstr>Поэту какого направления принадлежат стихи? Какое название вы дадите стихам?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Д.Мережковский </vt:lpstr>
      <vt:lpstr>Константин Бальмонт</vt:lpstr>
      <vt:lpstr>Иннокентий Анненский</vt:lpstr>
      <vt:lpstr>Фёдор Сологуб</vt:lpstr>
      <vt:lpstr>Зинаида Гиппиус</vt:lpstr>
      <vt:lpstr>Валерий Брюсов</vt:lpstr>
      <vt:lpstr>Андрей Белый</vt:lpstr>
      <vt:lpstr>Давид Бурлюк</vt:lpstr>
      <vt:lpstr>Игорь Северянин</vt:lpstr>
      <vt:lpstr>Николай Гумилёв</vt:lpstr>
      <vt:lpstr>Велимир Хлебников</vt:lpstr>
      <vt:lpstr>Осип Мандельштам</vt:lpstr>
      <vt:lpstr>Поэтическая эмблема серебряного века – «Незнакомка» А.Блока</vt:lpstr>
      <vt:lpstr>Своеобразный символ серебряного века</vt:lpstr>
      <vt:lpstr>Тест по теме «Серебряный век»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teacher</cp:lastModifiedBy>
  <cp:revision>49</cp:revision>
  <cp:lastPrinted>2014-09-12T08:53:07Z</cp:lastPrinted>
  <dcterms:created xsi:type="dcterms:W3CDTF">2010-11-07T18:59:36Z</dcterms:created>
  <dcterms:modified xsi:type="dcterms:W3CDTF">2014-09-12T08:53:53Z</dcterms:modified>
</cp:coreProperties>
</file>