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94660"/>
  </p:normalViewPr>
  <p:slideViewPr>
    <p:cSldViewPr>
      <p:cViewPr varScale="1">
        <p:scale>
          <a:sx n="92" d="100"/>
          <a:sy n="92" d="100"/>
        </p:scale>
        <p:origin x="-96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B4C71EC6-210F-42DE-9C53-41977AD35B3D}" type="datetimeFigureOut">
              <a:rPr lang="ru-RU" smtClean="0"/>
              <a:t>28.11.2011</a:t>
            </a:fld>
            <a:endParaRPr lang="ru-RU"/>
          </a:p>
        </p:txBody>
      </p:sp>
      <p:sp>
        <p:nvSpPr>
          <p:cNvPr id="16" name="Номер слайда 15"/>
          <p:cNvSpPr>
            <a:spLocks noGrp="1"/>
          </p:cNvSpPr>
          <p:nvPr>
            <p:ph type="sldNum" sz="quarter" idx="11"/>
          </p:nvPr>
        </p:nvSpPr>
        <p:spPr/>
        <p:txBody>
          <a:bodyPr/>
          <a:lstStyle/>
          <a:p>
            <a:fld id="{B19B0651-EE4F-4900-A07F-96A6BFA9D0F0}" type="slidenum">
              <a:rPr lang="ru-RU" smtClean="0"/>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28.11.2011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28.11.2011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B4C71EC6-210F-42DE-9C53-41977AD35B3D}" type="datetimeFigureOut">
              <a:rPr lang="ru-RU" smtClean="0"/>
              <a:t>28.11.2011</a:t>
            </a:fld>
            <a:endParaRPr lang="ru-RU"/>
          </a:p>
        </p:txBody>
      </p:sp>
      <p:sp>
        <p:nvSpPr>
          <p:cNvPr id="15" name="Номер слайда 14"/>
          <p:cNvSpPr>
            <a:spLocks noGrp="1"/>
          </p:cNvSpPr>
          <p:nvPr>
            <p:ph type="sldNum" sz="quarter" idx="15"/>
          </p:nvPr>
        </p:nvSpPr>
        <p:spPr/>
        <p:txBody>
          <a:bodyPr/>
          <a:lstStyle>
            <a:lvl1pPr algn="ctr">
              <a:defRPr/>
            </a:lvl1pPr>
          </a:lstStyle>
          <a:p>
            <a:fld id="{B19B0651-EE4F-4900-A07F-96A6BFA9D0F0}" type="slidenum">
              <a:rPr lang="ru-RU" smtClean="0"/>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B4C71EC6-210F-42DE-9C53-41977AD35B3D}" type="datetimeFigureOut">
              <a:rPr lang="ru-RU" smtClean="0"/>
              <a:t>28.11.2011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B4C71EC6-210F-42DE-9C53-41977AD35B3D}" type="datetimeFigureOut">
              <a:rPr lang="ru-RU" smtClean="0"/>
              <a:t>28.11.2011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B4C71EC6-210F-42DE-9C53-41977AD35B3D}" type="datetimeFigureOut">
              <a:rPr lang="ru-RU" smtClean="0"/>
              <a:t>28.11.2011</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28.11.2011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28.11.2011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B4C71EC6-210F-42DE-9C53-41977AD35B3D}" type="datetimeFigureOut">
              <a:rPr lang="ru-RU" smtClean="0"/>
              <a:t>28.11.2011</a:t>
            </a:fld>
            <a:endParaRPr lang="ru-RU"/>
          </a:p>
        </p:txBody>
      </p:sp>
      <p:sp>
        <p:nvSpPr>
          <p:cNvPr id="9" name="Номер слайда 8"/>
          <p:cNvSpPr>
            <a:spLocks noGrp="1"/>
          </p:cNvSpPr>
          <p:nvPr>
            <p:ph type="sldNum" sz="quarter" idx="15"/>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B4C71EC6-210F-42DE-9C53-41977AD35B3D}" type="datetimeFigureOut">
              <a:rPr lang="ru-RU" smtClean="0"/>
              <a:t>28.11.2011</a:t>
            </a:fld>
            <a:endParaRPr lang="ru-RU"/>
          </a:p>
        </p:txBody>
      </p:sp>
      <p:sp>
        <p:nvSpPr>
          <p:cNvPr id="9" name="Номер слайда 8"/>
          <p:cNvSpPr>
            <a:spLocks noGrp="1"/>
          </p:cNvSpPr>
          <p:nvPr>
            <p:ph type="sldNum" sz="quarter" idx="11"/>
          </p:nvPr>
        </p:nvSpPr>
        <p:spPr/>
        <p:txBody>
          <a:bodyPr/>
          <a:lstStyle/>
          <a:p>
            <a:fld id="{B19B0651-EE4F-4900-A07F-96A6BFA9D0F0}" type="slidenum">
              <a:rPr lang="ru-RU" smtClean="0"/>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C71EC6-210F-42DE-9C53-41977AD35B3D}" type="datetimeFigureOut">
              <a:rPr lang="ru-RU" smtClean="0"/>
              <a:t>28.11.2011</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9B0651-EE4F-4900-A07F-96A6BFA9D0F0}" type="slidenum">
              <a:rPr lang="ru-RU" smtClean="0"/>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0" y="0"/>
            <a:ext cx="9144000" cy="6858000"/>
          </a:xfrm>
          <a:gradFill>
            <a:gsLst>
              <a:gs pos="34586">
                <a:srgbClr val="ADC3E9"/>
              </a:gs>
              <a:gs pos="33000">
                <a:srgbClr val="AAC0E8"/>
              </a:gs>
              <a:gs pos="40410">
                <a:srgbClr val="BACCEB"/>
              </a:gs>
              <a:gs pos="41254">
                <a:srgbClr val="BBCCEB"/>
              </a:gs>
              <a:gs pos="33000">
                <a:schemeClr val="bg2">
                  <a:lumMod val="75000"/>
                </a:schemeClr>
              </a:gs>
              <a:gs pos="54176">
                <a:srgbClr val="BCCDEC"/>
              </a:gs>
              <a:gs pos="82507">
                <a:srgbClr val="A6BEE7"/>
              </a:gs>
              <a:gs pos="69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endParaRPr lang="ru-RU" sz="2400" dirty="0" smtClean="0"/>
          </a:p>
          <a:p>
            <a:r>
              <a:rPr lang="ru-RU" sz="2800" dirty="0">
                <a:solidFill>
                  <a:schemeClr val="bg1">
                    <a:lumMod val="75000"/>
                    <a:lumOff val="25000"/>
                  </a:schemeClr>
                </a:solidFill>
              </a:rPr>
              <a:t>Практико-значимый проект на  тему </a:t>
            </a:r>
          </a:p>
          <a:p>
            <a:r>
              <a:rPr lang="ru-RU" sz="2800" dirty="0">
                <a:solidFill>
                  <a:schemeClr val="bg1">
                    <a:lumMod val="75000"/>
                    <a:lumOff val="25000"/>
                  </a:schemeClr>
                </a:solidFill>
              </a:rPr>
              <a:t>«Развитие речи детей в старшем дошкольном возрасте в сюжетно-ролевой игре».</a:t>
            </a:r>
          </a:p>
          <a:p>
            <a:endParaRPr lang="ru-RU" sz="2400" dirty="0" smtClean="0">
              <a:solidFill>
                <a:schemeClr val="bg1">
                  <a:lumMod val="75000"/>
                  <a:lumOff val="25000"/>
                </a:schemeClr>
              </a:solidFill>
            </a:endParaRPr>
          </a:p>
          <a:p>
            <a:endParaRPr lang="ru-RU" sz="2400" dirty="0" smtClean="0">
              <a:solidFill>
                <a:schemeClr val="bg1">
                  <a:lumMod val="75000"/>
                  <a:lumOff val="25000"/>
                </a:schemeClr>
              </a:solidFill>
            </a:endParaRPr>
          </a:p>
          <a:p>
            <a:endParaRPr lang="ru-RU" sz="2400" dirty="0">
              <a:solidFill>
                <a:schemeClr val="bg1">
                  <a:lumMod val="75000"/>
                  <a:lumOff val="25000"/>
                </a:schemeClr>
              </a:solidFill>
            </a:endParaRPr>
          </a:p>
          <a:p>
            <a:pPr algn="l"/>
            <a:r>
              <a:rPr lang="ru-RU" sz="2400" dirty="0" smtClean="0">
                <a:solidFill>
                  <a:schemeClr val="bg1">
                    <a:lumMod val="75000"/>
                    <a:lumOff val="25000"/>
                  </a:schemeClr>
                </a:solidFill>
              </a:rPr>
              <a:t>  Исполнитель</a:t>
            </a:r>
            <a:r>
              <a:rPr lang="en-US" sz="2400" dirty="0" smtClean="0">
                <a:solidFill>
                  <a:schemeClr val="bg1">
                    <a:lumMod val="75000"/>
                    <a:lumOff val="25000"/>
                  </a:schemeClr>
                </a:solidFill>
              </a:rPr>
              <a:t>:</a:t>
            </a:r>
            <a:r>
              <a:rPr lang="ru-RU" sz="2400" dirty="0" smtClean="0">
                <a:solidFill>
                  <a:schemeClr val="bg1">
                    <a:lumMod val="75000"/>
                    <a:lumOff val="25000"/>
                  </a:schemeClr>
                </a:solidFill>
              </a:rPr>
              <a:t>                               Руководитель</a:t>
            </a:r>
            <a:r>
              <a:rPr lang="en-US" sz="2400" dirty="0" smtClean="0">
                <a:solidFill>
                  <a:schemeClr val="bg1">
                    <a:lumMod val="75000"/>
                    <a:lumOff val="25000"/>
                  </a:schemeClr>
                </a:solidFill>
              </a:rPr>
              <a:t>:</a:t>
            </a:r>
          </a:p>
          <a:p>
            <a:pPr algn="l"/>
            <a:r>
              <a:rPr lang="ru-RU" sz="2400" dirty="0" smtClean="0">
                <a:solidFill>
                  <a:schemeClr val="bg1">
                    <a:lumMod val="75000"/>
                    <a:lumOff val="25000"/>
                  </a:schemeClr>
                </a:solidFill>
              </a:rPr>
              <a:t>  </a:t>
            </a:r>
            <a:r>
              <a:rPr lang="ru-RU" sz="2400" dirty="0" err="1" smtClean="0">
                <a:solidFill>
                  <a:schemeClr val="bg1">
                    <a:lumMod val="75000"/>
                    <a:lumOff val="25000"/>
                  </a:schemeClr>
                </a:solidFill>
              </a:rPr>
              <a:t>Тарачкова</a:t>
            </a:r>
            <a:r>
              <a:rPr lang="ru-RU" sz="2400" dirty="0" smtClean="0">
                <a:solidFill>
                  <a:schemeClr val="bg1">
                    <a:lumMod val="75000"/>
                    <a:lumOff val="25000"/>
                  </a:schemeClr>
                </a:solidFill>
              </a:rPr>
              <a:t> М.М</a:t>
            </a:r>
            <a:r>
              <a:rPr lang="en-US" sz="2400" dirty="0" smtClean="0">
                <a:solidFill>
                  <a:schemeClr val="bg1">
                    <a:lumMod val="75000"/>
                    <a:lumOff val="25000"/>
                  </a:schemeClr>
                </a:solidFill>
              </a:rPr>
              <a:t>                            </a:t>
            </a:r>
            <a:r>
              <a:rPr lang="ru-RU" sz="2400" dirty="0" smtClean="0">
                <a:solidFill>
                  <a:schemeClr val="bg1">
                    <a:lumMod val="75000"/>
                    <a:lumOff val="25000"/>
                  </a:schemeClr>
                </a:solidFill>
              </a:rPr>
              <a:t> Доцент кафедры НД и СО</a:t>
            </a:r>
          </a:p>
          <a:p>
            <a:pPr algn="l"/>
            <a:r>
              <a:rPr lang="ru-RU" sz="2400" dirty="0" smtClean="0">
                <a:solidFill>
                  <a:schemeClr val="bg1">
                    <a:lumMod val="75000"/>
                    <a:lumOff val="25000"/>
                  </a:schemeClr>
                </a:solidFill>
              </a:rPr>
              <a:t>  МДОУ №33                                    Губанова Н.Ф.</a:t>
            </a:r>
          </a:p>
          <a:p>
            <a:pPr algn="l"/>
            <a:endParaRPr lang="ru-RU" sz="2400" dirty="0">
              <a:solidFill>
                <a:schemeClr val="bg1">
                  <a:lumMod val="75000"/>
                  <a:lumOff val="25000"/>
                </a:schemeClr>
              </a:solidFill>
            </a:endParaRPr>
          </a:p>
          <a:p>
            <a:pPr algn="l"/>
            <a:endParaRPr lang="ru-RU" sz="2400" dirty="0" smtClean="0">
              <a:solidFill>
                <a:schemeClr val="bg1">
                  <a:lumMod val="75000"/>
                  <a:lumOff val="25000"/>
                </a:schemeClr>
              </a:solidFill>
            </a:endParaRPr>
          </a:p>
          <a:p>
            <a:pPr algn="l"/>
            <a:endParaRPr lang="ru-RU" sz="2400" dirty="0">
              <a:solidFill>
                <a:schemeClr val="bg1">
                  <a:lumMod val="75000"/>
                  <a:lumOff val="25000"/>
                </a:schemeClr>
              </a:solidFill>
            </a:endParaRPr>
          </a:p>
          <a:p>
            <a:r>
              <a:rPr lang="ru-RU" sz="2400" dirty="0" err="1" smtClean="0">
                <a:solidFill>
                  <a:schemeClr val="bg1">
                    <a:lumMod val="75000"/>
                    <a:lumOff val="25000"/>
                  </a:schemeClr>
                </a:solidFill>
              </a:rPr>
              <a:t>Г.Жуковский</a:t>
            </a:r>
            <a:r>
              <a:rPr lang="ru-RU" sz="2400" dirty="0" smtClean="0">
                <a:solidFill>
                  <a:schemeClr val="bg1">
                    <a:lumMod val="75000"/>
                    <a:lumOff val="25000"/>
                  </a:schemeClr>
                </a:solidFill>
              </a:rPr>
              <a:t> 2011 г.</a:t>
            </a:r>
            <a:endParaRPr lang="ru-RU" sz="2400" dirty="0">
              <a:solidFill>
                <a:schemeClr val="bg1">
                  <a:lumMod val="75000"/>
                  <a:lumOff val="25000"/>
                </a:schemeClr>
              </a:solidFill>
            </a:endParaRPr>
          </a:p>
        </p:txBody>
      </p:sp>
    </p:spTree>
    <p:extLst>
      <p:ext uri="{BB962C8B-B14F-4D97-AF65-F5344CB8AC3E}">
        <p14:creationId xmlns:p14="http://schemas.microsoft.com/office/powerpoint/2010/main" val="2204534466"/>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16632"/>
            <a:ext cx="8784976" cy="6552728"/>
          </a:xfrm>
        </p:spPr>
        <p:style>
          <a:lnRef idx="2">
            <a:schemeClr val="accent1">
              <a:shade val="50000"/>
            </a:schemeClr>
          </a:lnRef>
          <a:fillRef idx="1">
            <a:schemeClr val="accent1"/>
          </a:fillRef>
          <a:effectRef idx="0">
            <a:schemeClr val="accent1"/>
          </a:effectRef>
          <a:fontRef idx="minor">
            <a:schemeClr val="lt1"/>
          </a:fontRef>
        </p:style>
        <p:txBody>
          <a:bodyPr>
            <a:normAutofit fontScale="47500" lnSpcReduction="20000"/>
          </a:bodyPr>
          <a:lstStyle/>
          <a:p>
            <a:r>
              <a:rPr lang="ru-RU" b="1" u="sng" dirty="0">
                <a:solidFill>
                  <a:schemeClr val="bg1">
                    <a:lumMod val="85000"/>
                    <a:lumOff val="15000"/>
                  </a:schemeClr>
                </a:solidFill>
              </a:rPr>
              <a:t>Экскурсия в оранжерею.</a:t>
            </a:r>
            <a:endParaRPr lang="ru-RU" dirty="0">
              <a:solidFill>
                <a:schemeClr val="bg1">
                  <a:lumMod val="85000"/>
                  <a:lumOff val="15000"/>
                </a:schemeClr>
              </a:solidFill>
            </a:endParaRPr>
          </a:p>
          <a:p>
            <a:r>
              <a:rPr lang="ru-RU" b="1" dirty="0">
                <a:solidFill>
                  <a:schemeClr val="bg1">
                    <a:lumMod val="85000"/>
                    <a:lumOff val="15000"/>
                  </a:schemeClr>
                </a:solidFill>
              </a:rPr>
              <a:t>Цель</a:t>
            </a:r>
            <a:r>
              <a:rPr lang="ru-RU" dirty="0">
                <a:solidFill>
                  <a:schemeClr val="bg1">
                    <a:lumMod val="85000"/>
                    <a:lumOff val="15000"/>
                  </a:schemeClr>
                </a:solidFill>
              </a:rPr>
              <a:t>: закрепить знания детей о росте и развитии растений, способах ухода за ними, воспитывать любовь и стремление заботиться о растениях.</a:t>
            </a:r>
          </a:p>
          <a:p>
            <a:r>
              <a:rPr lang="ru-RU" b="1" u="sng" dirty="0">
                <a:solidFill>
                  <a:schemeClr val="bg1">
                    <a:lumMod val="85000"/>
                    <a:lumOff val="15000"/>
                  </a:schemeClr>
                </a:solidFill>
              </a:rPr>
              <a:t>Строим дом.</a:t>
            </a:r>
            <a:endParaRPr lang="ru-RU" dirty="0">
              <a:solidFill>
                <a:schemeClr val="bg1">
                  <a:lumMod val="85000"/>
                  <a:lumOff val="15000"/>
                </a:schemeClr>
              </a:solidFill>
            </a:endParaRPr>
          </a:p>
          <a:p>
            <a:r>
              <a:rPr lang="ru-RU" b="1" dirty="0">
                <a:solidFill>
                  <a:schemeClr val="bg1">
                    <a:lumMod val="85000"/>
                    <a:lumOff val="15000"/>
                  </a:schemeClr>
                </a:solidFill>
              </a:rPr>
              <a:t>Цель</a:t>
            </a:r>
            <a:r>
              <a:rPr lang="ru-RU" dirty="0">
                <a:solidFill>
                  <a:schemeClr val="bg1">
                    <a:lumMod val="85000"/>
                    <a:lumOff val="15000"/>
                  </a:schemeClr>
                </a:solidFill>
              </a:rPr>
              <a:t>:  познакомить детей со строительными профессиями, обратить внимание на роль техники, облегчающей труд строителей,  научить детей сооружать постройку несложной конструкции, воспитывать дружеские взаимоотношения в коллективе, расширять знания детей об особенностях труда строителей, расширять словарный запас детей:  ввести понятия «постройка», «каменщик», «подъемный кран», «строитель», «крановщик»,  «плотник», «сварщик», «строительный материал».</a:t>
            </a:r>
          </a:p>
          <a:p>
            <a:r>
              <a:rPr lang="ru-RU" b="1" u="sng" dirty="0">
                <a:solidFill>
                  <a:schemeClr val="bg1">
                    <a:lumMod val="85000"/>
                    <a:lumOff val="15000"/>
                  </a:schemeClr>
                </a:solidFill>
              </a:rPr>
              <a:t>В мастерской </a:t>
            </a:r>
            <a:r>
              <a:rPr lang="ru-RU" b="1" u="sng" dirty="0" err="1">
                <a:solidFill>
                  <a:schemeClr val="bg1">
                    <a:lumMod val="85000"/>
                    <a:lumOff val="15000"/>
                  </a:schemeClr>
                </a:solidFill>
              </a:rPr>
              <a:t>самоделкина</a:t>
            </a:r>
            <a:r>
              <a:rPr lang="ru-RU" b="1" u="sng" dirty="0">
                <a:solidFill>
                  <a:schemeClr val="bg1">
                    <a:lumMod val="85000"/>
                    <a:lumOff val="15000"/>
                  </a:schemeClr>
                </a:solidFill>
              </a:rPr>
              <a:t>.</a:t>
            </a:r>
            <a:endParaRPr lang="ru-RU" dirty="0">
              <a:solidFill>
                <a:schemeClr val="bg1">
                  <a:lumMod val="85000"/>
                  <a:lumOff val="15000"/>
                </a:schemeClr>
              </a:solidFill>
            </a:endParaRPr>
          </a:p>
          <a:p>
            <a:r>
              <a:rPr lang="ru-RU" b="1" dirty="0">
                <a:solidFill>
                  <a:schemeClr val="bg1">
                    <a:lumMod val="85000"/>
                    <a:lumOff val="15000"/>
                  </a:schemeClr>
                </a:solidFill>
              </a:rPr>
              <a:t>Цель</a:t>
            </a:r>
            <a:r>
              <a:rPr lang="ru-RU" dirty="0">
                <a:solidFill>
                  <a:schemeClr val="bg1">
                    <a:lumMod val="85000"/>
                    <a:lumOff val="15000"/>
                  </a:schemeClr>
                </a:solidFill>
              </a:rPr>
              <a:t>: формировать у детей навыки ручного труда, учить планировать трудовую деятельность, отбирать необходимый материал, оборудование. Способствовать развитию эстетического вкуса, эмоционального восприятия ручного труда, расширить словарный запас детей: «мастерская», «трудиться», « поделки», «качество работы».</a:t>
            </a:r>
          </a:p>
          <a:p>
            <a:r>
              <a:rPr lang="ru-RU" b="1" u="sng" dirty="0">
                <a:solidFill>
                  <a:schemeClr val="bg1">
                    <a:lumMod val="85000"/>
                    <a:lumOff val="15000"/>
                  </a:schemeClr>
                </a:solidFill>
              </a:rPr>
              <a:t>Мир театра.</a:t>
            </a:r>
            <a:endParaRPr lang="ru-RU" dirty="0">
              <a:solidFill>
                <a:schemeClr val="bg1">
                  <a:lumMod val="85000"/>
                  <a:lumOff val="15000"/>
                </a:schemeClr>
              </a:solidFill>
            </a:endParaRPr>
          </a:p>
          <a:p>
            <a:r>
              <a:rPr lang="ru-RU" b="1" dirty="0">
                <a:solidFill>
                  <a:schemeClr val="bg1">
                    <a:lumMod val="85000"/>
                    <a:lumOff val="15000"/>
                  </a:schemeClr>
                </a:solidFill>
              </a:rPr>
              <a:t>Цель</a:t>
            </a:r>
            <a:r>
              <a:rPr lang="ru-RU" dirty="0">
                <a:solidFill>
                  <a:schemeClr val="bg1">
                    <a:lumMod val="85000"/>
                    <a:lumOff val="15000"/>
                  </a:schemeClr>
                </a:solidFill>
              </a:rPr>
              <a:t>: дать детям представление о разных видах театрального искусства: кукольном театре, театре драмы и комедии, настольном и пальчиковом театре, развивать и поощрять сочинительские способности детей, интерес к творчеству, воспитывать чувство уверенности, самостоятельности в творчестве.</a:t>
            </a:r>
          </a:p>
          <a:p>
            <a:r>
              <a:rPr lang="ru-RU" b="1" u="sng" dirty="0">
                <a:solidFill>
                  <a:schemeClr val="bg1">
                    <a:lumMod val="85000"/>
                    <a:lumOff val="15000"/>
                  </a:schemeClr>
                </a:solidFill>
              </a:rPr>
              <a:t>Гости Москвы.</a:t>
            </a:r>
            <a:endParaRPr lang="ru-RU" dirty="0">
              <a:solidFill>
                <a:schemeClr val="bg1">
                  <a:lumMod val="85000"/>
                  <a:lumOff val="15000"/>
                </a:schemeClr>
              </a:solidFill>
            </a:endParaRPr>
          </a:p>
          <a:p>
            <a:r>
              <a:rPr lang="ru-RU" b="1" dirty="0">
                <a:solidFill>
                  <a:schemeClr val="bg1">
                    <a:lumMod val="85000"/>
                    <a:lumOff val="15000"/>
                  </a:schemeClr>
                </a:solidFill>
              </a:rPr>
              <a:t>Цель</a:t>
            </a:r>
            <a:r>
              <a:rPr lang="ru-RU" dirty="0">
                <a:solidFill>
                  <a:schemeClr val="bg1">
                    <a:lumMod val="85000"/>
                    <a:lumOff val="15000"/>
                  </a:schemeClr>
                </a:solidFill>
              </a:rPr>
              <a:t>: уточнять, закреплять знания детей о столице. Развивать связную речь.</a:t>
            </a:r>
          </a:p>
          <a:p>
            <a:r>
              <a:rPr lang="ru-RU" b="1" u="sng" dirty="0">
                <a:solidFill>
                  <a:schemeClr val="bg1">
                    <a:lumMod val="85000"/>
                    <a:lumOff val="15000"/>
                  </a:schemeClr>
                </a:solidFill>
              </a:rPr>
              <a:t>Фотовыставка.</a:t>
            </a:r>
            <a:endParaRPr lang="ru-RU" dirty="0">
              <a:solidFill>
                <a:schemeClr val="bg1">
                  <a:lumMod val="85000"/>
                  <a:lumOff val="15000"/>
                </a:schemeClr>
              </a:solidFill>
            </a:endParaRPr>
          </a:p>
          <a:p>
            <a:r>
              <a:rPr lang="ru-RU" b="1" dirty="0">
                <a:solidFill>
                  <a:schemeClr val="bg1">
                    <a:lumMod val="85000"/>
                    <a:lumOff val="15000"/>
                  </a:schemeClr>
                </a:solidFill>
              </a:rPr>
              <a:t>Цель</a:t>
            </a:r>
            <a:r>
              <a:rPr lang="ru-RU" dirty="0">
                <a:solidFill>
                  <a:schemeClr val="bg1">
                    <a:lumMod val="85000"/>
                    <a:lumOff val="15000"/>
                  </a:schemeClr>
                </a:solidFill>
              </a:rPr>
              <a:t>: познакомить детей с профессией фотографа. Способствовать </a:t>
            </a:r>
            <a:r>
              <a:rPr lang="ru-RU" dirty="0" err="1">
                <a:solidFill>
                  <a:schemeClr val="bg1">
                    <a:lumMod val="85000"/>
                    <a:lumOff val="15000"/>
                  </a:schemeClr>
                </a:solidFill>
              </a:rPr>
              <a:t>развити</a:t>
            </a:r>
            <a:r>
              <a:rPr lang="ru-RU" dirty="0">
                <a:solidFill>
                  <a:schemeClr val="bg1">
                    <a:lumMod val="85000"/>
                    <a:lumOff val="15000"/>
                  </a:schemeClr>
                </a:solidFill>
              </a:rPr>
              <a:t>. Эстетического вкуса. Развивать связную речь.</a:t>
            </a:r>
          </a:p>
          <a:p>
            <a:r>
              <a:rPr lang="ru-RU" b="1" u="sng" dirty="0">
                <a:solidFill>
                  <a:schemeClr val="bg1">
                    <a:lumMod val="85000"/>
                    <a:lumOff val="15000"/>
                  </a:schemeClr>
                </a:solidFill>
              </a:rPr>
              <a:t>Пограничники (на прогулке).</a:t>
            </a:r>
            <a:endParaRPr lang="ru-RU" dirty="0">
              <a:solidFill>
                <a:schemeClr val="bg1">
                  <a:lumMod val="85000"/>
                  <a:lumOff val="15000"/>
                </a:schemeClr>
              </a:solidFill>
            </a:endParaRPr>
          </a:p>
          <a:p>
            <a:r>
              <a:rPr lang="ru-RU" b="1" dirty="0">
                <a:solidFill>
                  <a:schemeClr val="bg1">
                    <a:lumMod val="85000"/>
                    <a:lumOff val="15000"/>
                  </a:schemeClr>
                </a:solidFill>
              </a:rPr>
              <a:t>Цель:</a:t>
            </a:r>
            <a:r>
              <a:rPr lang="ru-RU" dirty="0">
                <a:solidFill>
                  <a:schemeClr val="bg1">
                    <a:lumMod val="85000"/>
                    <a:lumOff val="15000"/>
                  </a:schemeClr>
                </a:solidFill>
              </a:rPr>
              <a:t>  познакомить детей с военными профессиями, уточнить распорядок дня военнослужащих, в чем заключается их служба, воспитывать смелость, ловкость, умение четко выполнять приказы командира, расширить словарный запас детей: «граница», «пост», «охрана», «нарушение», «сигнал тревоги», «пограничник», «собаковод».</a:t>
            </a:r>
          </a:p>
          <a:p>
            <a:r>
              <a:rPr lang="ru-RU" b="1" u="sng" dirty="0">
                <a:solidFill>
                  <a:schemeClr val="bg1">
                    <a:lumMod val="85000"/>
                    <a:lumOff val="15000"/>
                  </a:schemeClr>
                </a:solidFill>
              </a:rPr>
              <a:t>Путешествие на самолете.</a:t>
            </a:r>
            <a:endParaRPr lang="ru-RU" dirty="0">
              <a:solidFill>
                <a:schemeClr val="bg1">
                  <a:lumMod val="85000"/>
                  <a:lumOff val="15000"/>
                </a:schemeClr>
              </a:solidFill>
            </a:endParaRPr>
          </a:p>
          <a:p>
            <a:r>
              <a:rPr lang="ru-RU" b="1" dirty="0">
                <a:solidFill>
                  <a:schemeClr val="bg1">
                    <a:lumMod val="85000"/>
                    <a:lumOff val="15000"/>
                  </a:schemeClr>
                </a:solidFill>
              </a:rPr>
              <a:t>Цель:</a:t>
            </a:r>
            <a:r>
              <a:rPr lang="ru-RU" dirty="0">
                <a:solidFill>
                  <a:schemeClr val="bg1">
                    <a:lumMod val="85000"/>
                    <a:lumOff val="15000"/>
                  </a:schemeClr>
                </a:solidFill>
              </a:rPr>
              <a:t> расширить знания детей о воздушных видах транспорта, о назначении самолета, о способах обслуживания самолета, научить видеть красоту земных пейзажей, воспитывать уважение к профессии летчика, смелость, расширить словарный запас детей: «самолет», «летчик», «стюардесса», «полет».</a:t>
            </a:r>
          </a:p>
          <a:p>
            <a:r>
              <a:rPr lang="ru-RU" dirty="0">
                <a:solidFill>
                  <a:schemeClr val="bg1">
                    <a:lumMod val="85000"/>
                    <a:lumOff val="15000"/>
                  </a:schemeClr>
                </a:solidFill>
              </a:rPr>
              <a:t>Организуя с детьми сюжетно-ролевые игры, мы решаем важные задачи по развитию всех компонентов устной речи ребенка, формулированию психических качеств и личностных особенностей, воспитанию нравственно-волевых качеств, творческих способностей.</a:t>
            </a:r>
          </a:p>
          <a:p>
            <a:endParaRPr lang="ru-RU" dirty="0"/>
          </a:p>
        </p:txBody>
      </p:sp>
    </p:spTree>
    <p:extLst>
      <p:ext uri="{BB962C8B-B14F-4D97-AF65-F5344CB8AC3E}">
        <p14:creationId xmlns:p14="http://schemas.microsoft.com/office/powerpoint/2010/main" val="3972549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188640"/>
            <a:ext cx="4128459" cy="3096344"/>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3539852"/>
            <a:ext cx="4176464" cy="3050817"/>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283968" y="1667644"/>
            <a:ext cx="4752528" cy="3744416"/>
          </a:xfrm>
          <a:prstGeom prst="rect">
            <a:avLst/>
          </a:prstGeom>
        </p:spPr>
      </p:pic>
    </p:spTree>
    <p:extLst>
      <p:ext uri="{BB962C8B-B14F-4D97-AF65-F5344CB8AC3E}">
        <p14:creationId xmlns:p14="http://schemas.microsoft.com/office/powerpoint/2010/main" val="2724432392"/>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353967"/>
            <a:ext cx="3515883" cy="263691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328082"/>
            <a:ext cx="3584911" cy="2688683"/>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0549" y="3524750"/>
            <a:ext cx="3443875" cy="2726922"/>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8474" y="3534433"/>
            <a:ext cx="3622985" cy="2717239"/>
          </a:xfrm>
          <a:prstGeom prst="rect">
            <a:avLst/>
          </a:prstGeom>
        </p:spPr>
      </p:pic>
    </p:spTree>
    <p:extLst>
      <p:ext uri="{BB962C8B-B14F-4D97-AF65-F5344CB8AC3E}">
        <p14:creationId xmlns:p14="http://schemas.microsoft.com/office/powerpoint/2010/main" val="153857145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0"/>
            <a:ext cx="8928992" cy="6858000"/>
          </a:xfrm>
        </p:spPr>
        <p:txBody>
          <a:bodyPr>
            <a:normAutofit/>
          </a:bodyPr>
          <a:lstStyle/>
          <a:p>
            <a:endParaRPr lang="ru-RU" sz="1800" dirty="0" smtClean="0"/>
          </a:p>
          <a:p>
            <a:pPr algn="just"/>
            <a:r>
              <a:rPr lang="ru-RU" sz="2000" dirty="0" smtClean="0">
                <a:solidFill>
                  <a:schemeClr val="bg1">
                    <a:lumMod val="85000"/>
                    <a:lumOff val="15000"/>
                  </a:schemeClr>
                </a:solidFill>
              </a:rPr>
              <a:t>Речь-инструмент </a:t>
            </a:r>
            <a:r>
              <a:rPr lang="ru-RU" sz="2000" dirty="0">
                <a:solidFill>
                  <a:schemeClr val="bg1">
                    <a:lumMod val="85000"/>
                    <a:lumOff val="15000"/>
                  </a:schemeClr>
                </a:solidFill>
              </a:rPr>
              <a:t>развития высших отделов психики дошкольника.  Обучая ребенка речи, взрослые одновременно способствуют развитию его интеллекта. Развитие интеллекта – центральная задача в обучении и воспитании детей старшего дошкольного возраста. «Овладение родным языком как средством и способом обучения и познания является одним из самых важных приобретений ребенка в дошкольном детстве. Именно дошкольное детство особенно </a:t>
            </a:r>
            <a:r>
              <a:rPr lang="ru-RU" sz="2000" dirty="0" err="1">
                <a:solidFill>
                  <a:schemeClr val="bg1">
                    <a:lumMod val="85000"/>
                    <a:lumOff val="15000"/>
                  </a:schemeClr>
                </a:solidFill>
              </a:rPr>
              <a:t>сензитивно</a:t>
            </a:r>
            <a:r>
              <a:rPr lang="ru-RU" sz="2000" dirty="0">
                <a:solidFill>
                  <a:schemeClr val="bg1">
                    <a:lumMod val="85000"/>
                    <a:lumOff val="15000"/>
                  </a:schemeClr>
                </a:solidFill>
              </a:rPr>
              <a:t> к усвоению речи.</a:t>
            </a:r>
          </a:p>
          <a:p>
            <a:pPr algn="just"/>
            <a:r>
              <a:rPr lang="ru-RU" sz="2000" dirty="0">
                <a:solidFill>
                  <a:schemeClr val="bg1">
                    <a:lumMod val="85000"/>
                    <a:lumOff val="15000"/>
                  </a:schemeClr>
                </a:solidFill>
              </a:rPr>
              <a:t>При организации совместных специальных игр ребенку обеспечена возможность выбора языковых средств, и индивидуального речевого «вклада» в решении общей задачи – в таких играх у детей развивается способность выражать мысль, намерения и эмоции в постоянно меняющихся ситуациях общения.</a:t>
            </a:r>
          </a:p>
          <a:p>
            <a:pPr algn="just"/>
            <a:r>
              <a:rPr lang="ru-RU" sz="2000" dirty="0">
                <a:solidFill>
                  <a:schemeClr val="bg1">
                    <a:lumMod val="85000"/>
                    <a:lumOff val="15000"/>
                  </a:schemeClr>
                </a:solidFill>
              </a:rPr>
              <a:t>Развитие родной речи детей, овладение богатством родного языка составляет один из основных элементов родного языка, составляет один из основных элементов формирования личности, освоение национальной культуры, тесно связано с умственным, нравственным , эстетическим развитием, является приоритетным в языковом воспитании и обучении дошкольников.  Давыдов В.В., Петровский В.А. и др. Концепция дошкольного воспитания  //Дошкольное воспитание.-1989.-№5.</a:t>
            </a:r>
          </a:p>
          <a:p>
            <a:endParaRPr lang="ru-RU" sz="1800" dirty="0">
              <a:solidFill>
                <a:schemeClr val="bg1">
                  <a:lumMod val="85000"/>
                  <a:lumOff val="15000"/>
                </a:schemeClr>
              </a:solidFill>
            </a:endParaRPr>
          </a:p>
        </p:txBody>
      </p:sp>
    </p:spTree>
    <p:extLst>
      <p:ext uri="{BB962C8B-B14F-4D97-AF65-F5344CB8AC3E}">
        <p14:creationId xmlns:p14="http://schemas.microsoft.com/office/powerpoint/2010/main" val="18272148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60648"/>
            <a:ext cx="8640960" cy="6336704"/>
          </a:xfrm>
        </p:spPr>
        <p:txBody>
          <a:bodyPr>
            <a:normAutofit/>
          </a:bodyPr>
          <a:lstStyle/>
          <a:p>
            <a:pPr algn="just"/>
            <a:r>
              <a:rPr lang="ru-RU" sz="1800" dirty="0" smtClean="0">
                <a:solidFill>
                  <a:schemeClr val="bg1">
                    <a:lumMod val="85000"/>
                    <a:lumOff val="15000"/>
                  </a:schemeClr>
                </a:solidFill>
              </a:rPr>
              <a:t>В </a:t>
            </a:r>
            <a:r>
              <a:rPr lang="ru-RU" sz="1800" dirty="0">
                <a:solidFill>
                  <a:schemeClr val="bg1">
                    <a:lumMod val="85000"/>
                    <a:lumOff val="15000"/>
                  </a:schemeClr>
                </a:solidFill>
              </a:rPr>
              <a:t>данной работе я хочу рассмотреть, как игра, в частности сюжетно-ролевая влияет на развитие речи детей.</a:t>
            </a:r>
          </a:p>
          <a:p>
            <a:pPr algn="just"/>
            <a:r>
              <a:rPr lang="ru-RU" sz="1800" dirty="0">
                <a:solidFill>
                  <a:schemeClr val="bg1">
                    <a:lumMod val="85000"/>
                    <a:lumOff val="15000"/>
                  </a:schemeClr>
                </a:solidFill>
              </a:rPr>
              <a:t>Игра является ведущим видом деятельности дошкольника. Именно через игру ребенок познает мир, готовится к взрослой жизни. Одновременно, игра является основой творческого развития ребенка, развития соотнесения творческих навыков и реальной жизни.  Ребенку свойственно стремление к самостоятельности, активному участию в жизни взрослых. В игре  ребенок берет на себя роль, стремясь подражать тем взрослым , образы которых сохранились в его опыте. Играя, ребенок действует самостоятельно , свободно выражая свои желания, представления, чувства. Справедливы слова Н.К. Крупской об игре как серьезной форме учения.</a:t>
            </a:r>
          </a:p>
          <a:p>
            <a:pPr algn="just"/>
            <a:r>
              <a:rPr lang="ru-RU" sz="1800" dirty="0">
                <a:solidFill>
                  <a:schemeClr val="bg1">
                    <a:lumMod val="85000"/>
                    <a:lumOff val="15000"/>
                  </a:schemeClr>
                </a:solidFill>
              </a:rPr>
              <a:t>Ролевую игру можно отнести к обучающим играм, поскольку именно она в значительной степени определяет выбор языковых средств, способствует развитию речевых навыков и умении, позволяет моделировать общение детей в различных речевых ситуациях. Другими словами, ролевая игра представляет собой упражнения для овладения навыками и умениями компонентов речи в условиях межличностного общения.</a:t>
            </a:r>
          </a:p>
          <a:p>
            <a:pPr algn="just"/>
            <a:r>
              <a:rPr lang="ru-RU" sz="1800" dirty="0">
                <a:solidFill>
                  <a:schemeClr val="bg1">
                    <a:lumMod val="85000"/>
                    <a:lumOff val="15000"/>
                  </a:schemeClr>
                </a:solidFill>
              </a:rPr>
              <a:t>Цель проекта: изучить развитие речи детей старшего дошкольного возраста посредством сюжетно-ролевой игры.</a:t>
            </a:r>
          </a:p>
          <a:p>
            <a:endParaRPr lang="ru-RU" sz="1400" dirty="0"/>
          </a:p>
        </p:txBody>
      </p:sp>
    </p:spTree>
    <p:extLst>
      <p:ext uri="{BB962C8B-B14F-4D97-AF65-F5344CB8AC3E}">
        <p14:creationId xmlns:p14="http://schemas.microsoft.com/office/powerpoint/2010/main" val="2115903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260648"/>
            <a:ext cx="8640960" cy="6336704"/>
          </a:xfrm>
        </p:spPr>
        <p:txBody>
          <a:bodyPr/>
          <a:lstStyle/>
          <a:p>
            <a:endParaRPr lang="ru-RU" dirty="0" smtClean="0"/>
          </a:p>
          <a:p>
            <a:endParaRPr lang="ru-RU" dirty="0"/>
          </a:p>
          <a:p>
            <a:endParaRPr lang="ru-RU" sz="1800" dirty="0" smtClean="0"/>
          </a:p>
          <a:p>
            <a:endParaRPr lang="ru-RU" sz="1800" dirty="0"/>
          </a:p>
          <a:p>
            <a:pPr algn="just"/>
            <a:endParaRPr lang="ru-RU" sz="1800" dirty="0" smtClean="0">
              <a:solidFill>
                <a:schemeClr val="bg1">
                  <a:lumMod val="85000"/>
                  <a:lumOff val="15000"/>
                </a:schemeClr>
              </a:solidFill>
            </a:endParaRPr>
          </a:p>
          <a:p>
            <a:pPr algn="just"/>
            <a:r>
              <a:rPr lang="ru-RU" sz="1800" dirty="0" smtClean="0">
                <a:solidFill>
                  <a:schemeClr val="bg1">
                    <a:lumMod val="85000"/>
                    <a:lumOff val="15000"/>
                  </a:schemeClr>
                </a:solidFill>
              </a:rPr>
              <a:t>Проблемой </a:t>
            </a:r>
            <a:r>
              <a:rPr lang="ru-RU" sz="1800" dirty="0">
                <a:solidFill>
                  <a:schemeClr val="bg1">
                    <a:lumMod val="85000"/>
                    <a:lumOff val="15000"/>
                  </a:schemeClr>
                </a:solidFill>
              </a:rPr>
              <a:t>сюжетно – ролевой игры дошкольного возраста занимались такие авторы, как  Е.А. Аркин, П.А. </a:t>
            </a:r>
            <a:r>
              <a:rPr lang="ru-RU" sz="1800" dirty="0" err="1">
                <a:solidFill>
                  <a:schemeClr val="bg1">
                    <a:lumMod val="85000"/>
                    <a:lumOff val="15000"/>
                  </a:schemeClr>
                </a:solidFill>
              </a:rPr>
              <a:t>Рудик</a:t>
            </a:r>
            <a:r>
              <a:rPr lang="ru-RU" sz="1800" dirty="0">
                <a:solidFill>
                  <a:schemeClr val="bg1">
                    <a:lumMod val="85000"/>
                    <a:lumOff val="15000"/>
                  </a:schemeClr>
                </a:solidFill>
              </a:rPr>
              <a:t>,  Д.В. </a:t>
            </a:r>
            <a:r>
              <a:rPr lang="ru-RU" sz="1800" dirty="0" err="1" smtClean="0">
                <a:solidFill>
                  <a:schemeClr val="bg1">
                    <a:lumMod val="85000"/>
                    <a:lumOff val="15000"/>
                  </a:schemeClr>
                </a:solidFill>
              </a:rPr>
              <a:t>Менджерицкая</a:t>
            </a:r>
            <a:r>
              <a:rPr lang="ru-RU" sz="1800" dirty="0">
                <a:solidFill>
                  <a:schemeClr val="bg1">
                    <a:lumMod val="85000"/>
                    <a:lumOff val="15000"/>
                  </a:schemeClr>
                </a:solidFill>
              </a:rPr>
              <a:t>,  </a:t>
            </a:r>
            <a:r>
              <a:rPr lang="ru-RU" sz="1800" dirty="0" err="1">
                <a:solidFill>
                  <a:schemeClr val="bg1">
                    <a:lumMod val="85000"/>
                    <a:lumOff val="15000"/>
                  </a:schemeClr>
                </a:solidFill>
              </a:rPr>
              <a:t>А.П.Усова</a:t>
            </a:r>
            <a:r>
              <a:rPr lang="ru-RU" sz="1800" dirty="0">
                <a:solidFill>
                  <a:schemeClr val="bg1">
                    <a:lumMod val="85000"/>
                    <a:lumOff val="15000"/>
                  </a:schemeClr>
                </a:solidFill>
              </a:rPr>
              <a:t>,  Л.С. </a:t>
            </a:r>
            <a:r>
              <a:rPr lang="ru-RU" sz="1800" dirty="0" err="1">
                <a:solidFill>
                  <a:schemeClr val="bg1">
                    <a:lumMod val="85000"/>
                    <a:lumOff val="15000"/>
                  </a:schemeClr>
                </a:solidFill>
              </a:rPr>
              <a:t>Выгодский</a:t>
            </a:r>
            <a:r>
              <a:rPr lang="ru-RU" sz="1800" dirty="0">
                <a:solidFill>
                  <a:schemeClr val="bg1">
                    <a:lumMod val="85000"/>
                    <a:lumOff val="15000"/>
                  </a:schemeClr>
                </a:solidFill>
              </a:rPr>
              <a:t>,  А.Н Леонтьев,  П.Я. Гальперин, В.В, Давыдов, А.В. Запорожец, А.А. Смирнов,  Д.Б. </a:t>
            </a:r>
            <a:r>
              <a:rPr lang="ru-RU" sz="1800" dirty="0" err="1">
                <a:solidFill>
                  <a:schemeClr val="bg1">
                    <a:lumMod val="85000"/>
                    <a:lumOff val="15000"/>
                  </a:schemeClr>
                </a:solidFill>
              </a:rPr>
              <a:t>Эльконин</a:t>
            </a:r>
            <a:r>
              <a:rPr lang="ru-RU" sz="1800" dirty="0">
                <a:solidFill>
                  <a:schemeClr val="bg1">
                    <a:lumMod val="85000"/>
                    <a:lumOff val="15000"/>
                  </a:schemeClr>
                </a:solidFill>
              </a:rPr>
              <a:t>,  Е.И. Тихеева,  Ф.А. Сохин . Степень изученности данной темы в психолого- педагогической литературе достаточно высока.</a:t>
            </a:r>
          </a:p>
          <a:p>
            <a:pPr algn="just"/>
            <a:r>
              <a:rPr lang="ru-RU" dirty="0"/>
              <a:t> </a:t>
            </a:r>
          </a:p>
          <a:p>
            <a:endParaRPr lang="ru-RU" dirty="0"/>
          </a:p>
        </p:txBody>
      </p:sp>
    </p:spTree>
    <p:extLst>
      <p:ext uri="{BB962C8B-B14F-4D97-AF65-F5344CB8AC3E}">
        <p14:creationId xmlns:p14="http://schemas.microsoft.com/office/powerpoint/2010/main" val="3028236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23528" y="332656"/>
            <a:ext cx="8496944" cy="6192688"/>
          </a:xfrm>
        </p:spPr>
        <p:txBody>
          <a:bodyPr>
            <a:normAutofit/>
          </a:bodyPr>
          <a:lstStyle/>
          <a:p>
            <a:endParaRPr lang="ru-RU" sz="1800" dirty="0" smtClean="0"/>
          </a:p>
          <a:p>
            <a:pPr algn="just"/>
            <a:r>
              <a:rPr lang="ru-RU" sz="1800" dirty="0" smtClean="0">
                <a:solidFill>
                  <a:schemeClr val="bg1">
                    <a:lumMod val="95000"/>
                    <a:lumOff val="5000"/>
                  </a:schemeClr>
                </a:solidFill>
              </a:rPr>
              <a:t>Для </a:t>
            </a:r>
            <a:r>
              <a:rPr lang="ru-RU" sz="1800" dirty="0">
                <a:solidFill>
                  <a:schemeClr val="bg1">
                    <a:lumMod val="95000"/>
                    <a:lumOff val="5000"/>
                  </a:schemeClr>
                </a:solidFill>
              </a:rPr>
              <a:t>старшего дошкольного возраста характерен высокий уровень развития речи .  Большинство детей правильно произносят все звуки родного языка , могут регулировать силу голоса , темп речи, использовать интонацию вопроса, радости, удивления.</a:t>
            </a:r>
          </a:p>
          <a:p>
            <a:pPr algn="just"/>
            <a:r>
              <a:rPr lang="ru-RU" sz="1800" dirty="0">
                <a:solidFill>
                  <a:schemeClr val="bg1">
                    <a:lumMod val="95000"/>
                    <a:lumOff val="5000"/>
                  </a:schemeClr>
                </a:solidFill>
              </a:rPr>
              <a:t>К этому времени у ребенка накапливается значительный запас слов. Продолжая решать задачу обогащения лексики , особое внимание следует уделять увеличению в речи синонимов, антонимов, , многозначных слов.</a:t>
            </a:r>
          </a:p>
          <a:p>
            <a:pPr algn="just"/>
            <a:r>
              <a:rPr lang="ru-RU" sz="1800" dirty="0">
                <a:solidFill>
                  <a:schemeClr val="bg1">
                    <a:lumMod val="95000"/>
                    <a:lumOff val="5000"/>
                  </a:schemeClr>
                </a:solidFill>
              </a:rPr>
              <a:t>В старшем дошкольном возрасте в основном завершается этап усвоения грамматической системы языка. Возрастает удельный вес простых распространенных предложений. В диалогической речи дети пользуются краткой или развернутой формой высказывания.</a:t>
            </a:r>
          </a:p>
          <a:p>
            <a:pPr algn="just"/>
            <a:r>
              <a:rPr lang="ru-RU" sz="1800" dirty="0">
                <a:solidFill>
                  <a:schemeClr val="bg1">
                    <a:lumMod val="95000"/>
                    <a:lumOff val="5000"/>
                  </a:schemeClr>
                </a:solidFill>
              </a:rPr>
              <a:t>Наиболее яркая характеристика речи детей шестого года – активное освоение разных типов текстов (описание, повествование, рассуждение).</a:t>
            </a:r>
          </a:p>
          <a:p>
            <a:pPr algn="just"/>
            <a:r>
              <a:rPr lang="ru-RU" sz="1800" dirty="0">
                <a:solidFill>
                  <a:schemeClr val="bg1">
                    <a:lumMod val="95000"/>
                    <a:lumOff val="5000"/>
                  </a:schemeClr>
                </a:solidFill>
              </a:rPr>
              <a:t>В процессе развития связной речи дети начинают активно пользоваться различными типами связи слов внутри предложения, между предложениями и между частями высказывания, соблюдая при этом его структуру.</a:t>
            </a:r>
          </a:p>
          <a:p>
            <a:endParaRPr lang="ru-RU" sz="1800" dirty="0"/>
          </a:p>
        </p:txBody>
      </p:sp>
    </p:spTree>
    <p:extLst>
      <p:ext uri="{BB962C8B-B14F-4D97-AF65-F5344CB8AC3E}">
        <p14:creationId xmlns:p14="http://schemas.microsoft.com/office/powerpoint/2010/main" val="10378928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332656"/>
            <a:ext cx="8568952" cy="6192688"/>
          </a:xfrm>
        </p:spPr>
        <p:txBody>
          <a:bodyPr>
            <a:normAutofit fontScale="70000" lnSpcReduction="20000"/>
          </a:bodyPr>
          <a:lstStyle/>
          <a:p>
            <a:endParaRPr lang="ru-RU" dirty="0" smtClean="0">
              <a:solidFill>
                <a:schemeClr val="bg1">
                  <a:lumMod val="85000"/>
                  <a:lumOff val="15000"/>
                </a:schemeClr>
              </a:solidFill>
            </a:endParaRPr>
          </a:p>
          <a:p>
            <a:pPr algn="just"/>
            <a:r>
              <a:rPr lang="ru-RU" dirty="0" smtClean="0">
                <a:solidFill>
                  <a:schemeClr val="bg1">
                    <a:lumMod val="85000"/>
                    <a:lumOff val="15000"/>
                  </a:schemeClr>
                </a:solidFill>
              </a:rPr>
              <a:t>Дети </a:t>
            </a:r>
            <a:r>
              <a:rPr lang="ru-RU" dirty="0">
                <a:solidFill>
                  <a:schemeClr val="bg1">
                    <a:lumMod val="85000"/>
                    <a:lumOff val="15000"/>
                  </a:schemeClr>
                </a:solidFill>
              </a:rPr>
              <a:t>5-6 лет уже могут распределять роли до начала игры и строят свое поведение, придерживаясь роли. Игровое взаимодействие сопровождается речью, соответствующей и по содержанию и интонационно взятой </a:t>
            </a:r>
            <a:r>
              <a:rPr lang="ru-RU" dirty="0" smtClean="0">
                <a:solidFill>
                  <a:schemeClr val="bg1">
                    <a:lumMod val="85000"/>
                    <a:lumOff val="15000"/>
                  </a:schemeClr>
                </a:solidFill>
              </a:rPr>
              <a:t>роли</a:t>
            </a:r>
            <a:r>
              <a:rPr lang="ru-RU" dirty="0">
                <a:solidFill>
                  <a:schemeClr val="bg1">
                    <a:lumMod val="85000"/>
                    <a:lumOff val="15000"/>
                  </a:schemeClr>
                </a:solidFill>
              </a:rPr>
              <a:t>. Дети начинают осваивать социальные отношения  и понимать подчиненность позиций в различных видах деятельности, одни роли становятся для них более привлекательными,  чем другие.  Могут возникать конфликты. Наблюдается организация игрового пространства.</a:t>
            </a:r>
          </a:p>
          <a:p>
            <a:pPr algn="just"/>
            <a:r>
              <a:rPr lang="ru-RU" dirty="0">
                <a:solidFill>
                  <a:schemeClr val="bg1">
                    <a:lumMod val="85000"/>
                    <a:lumOff val="15000"/>
                  </a:schemeClr>
                </a:solidFill>
              </a:rPr>
              <a:t>Развивается изобразительная деятельность детей.  Конструктивная деятельность может осуществляться на основе схемы,  по замыслу, по условиям. Продолжает совершенствоваться восприятие цвета, формы, величины.  Продолжает развиваться образное мышление. Продолжают развиваться обобщения, что является основой словесно-логического мышления. Продолжает развиваться внимание. Наблюдается переход от непроизвольного к произвольному вниманию. Продолжает развиваться речь, в том числе ее звуковая сторона. Развивается фонетический слух, интонационная выразительность речи при чтении стихов в повседневной жизни и в сюжетно-ролевой игре. Совершенствуется грамматический строй речи. Дети используют практически все части речи, активно занимаются словотворчеством. Используют антонимы, синонимы. Развивается связная речь. Дети могут пересказывать, рассказывать по картинке, передавая не только детали, но и главное. Дети распределяют роли в игровой деятельности.</a:t>
            </a:r>
          </a:p>
          <a:p>
            <a:pPr algn="just"/>
            <a:r>
              <a:rPr lang="ru-RU" dirty="0">
                <a:solidFill>
                  <a:schemeClr val="bg1">
                    <a:lumMod val="85000"/>
                    <a:lumOff val="15000"/>
                  </a:schemeClr>
                </a:solidFill>
              </a:rPr>
              <a:t>Многие дети умеют делиться впечатлениями с педагогом и другими детьми, умеют поддержать беседу.</a:t>
            </a:r>
          </a:p>
          <a:p>
            <a:pPr algn="just"/>
            <a:endParaRPr lang="ru-RU" dirty="0"/>
          </a:p>
        </p:txBody>
      </p:sp>
    </p:spTree>
    <p:extLst>
      <p:ext uri="{BB962C8B-B14F-4D97-AF65-F5344CB8AC3E}">
        <p14:creationId xmlns:p14="http://schemas.microsoft.com/office/powerpoint/2010/main" val="1643054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251520" y="332656"/>
            <a:ext cx="8712968" cy="6192688"/>
          </a:xfrm>
        </p:spPr>
        <p:txBody>
          <a:bodyPr>
            <a:normAutofit/>
          </a:bodyPr>
          <a:lstStyle/>
          <a:p>
            <a:endParaRPr lang="ru-RU" sz="1800" dirty="0" smtClean="0">
              <a:solidFill>
                <a:schemeClr val="bg1">
                  <a:lumMod val="85000"/>
                  <a:lumOff val="15000"/>
                </a:schemeClr>
              </a:solidFill>
            </a:endParaRPr>
          </a:p>
          <a:p>
            <a:pPr algn="just"/>
            <a:r>
              <a:rPr lang="ru-RU" sz="1800" dirty="0" smtClean="0">
                <a:solidFill>
                  <a:schemeClr val="bg1">
                    <a:lumMod val="85000"/>
                    <a:lumOff val="15000"/>
                  </a:schemeClr>
                </a:solidFill>
              </a:rPr>
              <a:t>В </a:t>
            </a:r>
            <a:r>
              <a:rPr lang="ru-RU" sz="1800" dirty="0">
                <a:solidFill>
                  <a:schemeClr val="bg1">
                    <a:lumMod val="85000"/>
                    <a:lumOff val="15000"/>
                  </a:schemeClr>
                </a:solidFill>
              </a:rPr>
              <a:t>методической литературе по сюжетно-ролевым играм большая роль отводится педагогу. Воспитатель выступает как советчик и партнер в игре. Педагог может предложить новый сюжет, поддержать игру, подключиться к ней, если в этом есть необходимость, отметить уровень игровых увлечений детей, вовлечь в игру малоактивных детей, дать им задания, поощрить самостоятельность ребенка в игре. В совместных играх развиваются воображение, мышление, память, речь. Задавая наводящие вопросы о содержании игры, месте действия, атрибутах и т.д., воспитатель стимулирует речевую активность детей, может выбрать момент для индивидуального общения с ребенком. Развивая совместный сюжет игры, педагог может использовать приемы коллективного творчества. Например, воспитатель дает тему игры и произносит первую фразу. Дети, сидя по кругу, по очереди продолжают рассказ. Самые интересные можно записать. Дети могут создать рисунки, которые помещаются на выставке.</a:t>
            </a:r>
          </a:p>
          <a:p>
            <a:pPr algn="just"/>
            <a:r>
              <a:rPr lang="ru-RU" sz="1800" dirty="0">
                <a:solidFill>
                  <a:schemeClr val="bg1">
                    <a:lumMod val="85000"/>
                    <a:lumOff val="15000"/>
                  </a:schemeClr>
                </a:solidFill>
              </a:rPr>
              <a:t>Можно использовать включение задания «рассказать»  в сюжетно-ролевые игры: «Фотовыставка»,  «Магазин»,  «Киоск открыток», «Экскурсия по Москве», «Почта». Детям можно предложить индивидуальные творческие задания: придумать рассказ по картинке, рассказать о любимой игрушке и т. д. </a:t>
            </a:r>
          </a:p>
          <a:p>
            <a:pPr algn="just"/>
            <a:r>
              <a:rPr lang="ru-RU" sz="1800" dirty="0">
                <a:solidFill>
                  <a:schemeClr val="bg1">
                    <a:lumMod val="85000"/>
                    <a:lumOff val="15000"/>
                  </a:schemeClr>
                </a:solidFill>
              </a:rPr>
              <a:t>Организуя с детьми сюжетно-ролевые игры, педагог решает важную задачу совершенствования всех компонентов устной речи детей. </a:t>
            </a:r>
          </a:p>
          <a:p>
            <a:pPr algn="just"/>
            <a:endParaRPr lang="ru-RU" dirty="0"/>
          </a:p>
        </p:txBody>
      </p:sp>
    </p:spTree>
    <p:extLst>
      <p:ext uri="{BB962C8B-B14F-4D97-AF65-F5344CB8AC3E}">
        <p14:creationId xmlns:p14="http://schemas.microsoft.com/office/powerpoint/2010/main" val="32417390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44624"/>
            <a:ext cx="8229600" cy="6552728"/>
          </a:xfrm>
        </p:spPr>
        <p:txBody>
          <a:bodyPr>
            <a:normAutofit fontScale="32500" lnSpcReduction="20000"/>
          </a:bodyPr>
          <a:lstStyle/>
          <a:p>
            <a:endParaRPr lang="ru-RU" sz="2100" dirty="0" smtClean="0">
              <a:solidFill>
                <a:schemeClr val="bg1">
                  <a:lumMod val="85000"/>
                  <a:lumOff val="15000"/>
                </a:schemeClr>
              </a:solidFill>
            </a:endParaRPr>
          </a:p>
          <a:p>
            <a:pPr algn="just"/>
            <a:endParaRPr lang="ru-RU" sz="4900" dirty="0" smtClean="0">
              <a:solidFill>
                <a:schemeClr val="bg1">
                  <a:lumMod val="85000"/>
                  <a:lumOff val="15000"/>
                </a:schemeClr>
              </a:solidFill>
            </a:endParaRPr>
          </a:p>
          <a:p>
            <a:pPr algn="just"/>
            <a:r>
              <a:rPr lang="ru-RU" sz="4900" dirty="0" smtClean="0">
                <a:solidFill>
                  <a:schemeClr val="bg1">
                    <a:lumMod val="85000"/>
                    <a:lumOff val="15000"/>
                  </a:schemeClr>
                </a:solidFill>
              </a:rPr>
              <a:t>Среди </a:t>
            </a:r>
            <a:r>
              <a:rPr lang="ru-RU" sz="4900" dirty="0">
                <a:solidFill>
                  <a:schemeClr val="bg1">
                    <a:lumMod val="85000"/>
                    <a:lumOff val="15000"/>
                  </a:schemeClr>
                </a:solidFill>
              </a:rPr>
              <a:t>всего многообразия детских игр наибольшее значение имеет сюжетно-ролевая игра. Она отличается тем, что действие ее происходит в некотором условном пространстве. Детская комната вдруг превращается в больницу или в магазин, или в поле сражения. А играющие дети берут на себя соответствующие роли (врача, продавца, солдата) и действуют от имени этих ролей. В ролевой игре это всегда парные или дополнительные роди, поскольку всякая роль предполагает другого участника: ребенок может быть врачом, только если рядом есть больной, покупателем, только если есть продавец и т.д. Поэтому ролевая игра-это деятельность коллективная: она обязательно предполагает других участников и прежде всего сверстников.</a:t>
            </a:r>
          </a:p>
          <a:p>
            <a:pPr algn="just"/>
            <a:r>
              <a:rPr lang="ru-RU" sz="4900" dirty="0">
                <a:solidFill>
                  <a:schemeClr val="bg1">
                    <a:lumMod val="85000"/>
                    <a:lumOff val="15000"/>
                  </a:schemeClr>
                </a:solidFill>
              </a:rPr>
              <a:t>Именно называние предметов новыми  именами, обозначение действий, совершаемых с этими предметами, дает новый смысл каждой отдельной вещи, действию, поступку. Когда дети играют, они не только действуют, жестикулируют и манипулируют с игрушками, они еще всегда объясняют, что именно они делают. Без таких объяснений, придающих новый смысл предметам и действиям, невозможно ни принятие роли, ни сознание условного пространства игры. Причем речь ребенка, объясняющая игру, должна быть кому-то адресована. Игровое действие должно иметь партнера или зрителя, которому необходимо объяснять, что означает тот или иной предмет или действие. Играя в больницу, обязательно следует договориться, кто врач, а кто больной, где шприц, а где градусник, когда врач дает таблетки, а когда слушает пациента. Без такой договоренности и без взаимного понимания игровая ситуация перестает существовать и рассыпается. Д. Б. </a:t>
            </a:r>
            <a:r>
              <a:rPr lang="ru-RU" sz="4900" dirty="0" err="1">
                <a:solidFill>
                  <a:schemeClr val="bg1">
                    <a:lumMod val="85000"/>
                    <a:lumOff val="15000"/>
                  </a:schemeClr>
                </a:solidFill>
              </a:rPr>
              <a:t>Эльконин</a:t>
            </a:r>
            <a:r>
              <a:rPr lang="ru-RU" sz="4900" dirty="0">
                <a:solidFill>
                  <a:schemeClr val="bg1">
                    <a:lumMod val="85000"/>
                    <a:lumOff val="15000"/>
                  </a:schemeClr>
                </a:solidFill>
              </a:rPr>
              <a:t>, сделавший большой вклад в изучение игры дошкольников, писал, что в игре у детей возникает чрезвычайно богатая речевая связь, которая освобождает речь детей от ситуационной связности. Игра является своего рода переходным, промежуточным звеном  между полной зависимость.  Речи от вещей и предметных действий к свободе слова от реальной, воспринимаемой ситуации. Именно в этом «освобождении слова» и состоит значение игры со сверстниками для речевого развития детей.</a:t>
            </a:r>
          </a:p>
          <a:p>
            <a:endParaRPr lang="ru-RU" dirty="0"/>
          </a:p>
        </p:txBody>
      </p:sp>
    </p:spTree>
    <p:extLst>
      <p:ext uri="{BB962C8B-B14F-4D97-AF65-F5344CB8AC3E}">
        <p14:creationId xmlns:p14="http://schemas.microsoft.com/office/powerpoint/2010/main" val="1443216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79512" y="116632"/>
            <a:ext cx="8784976" cy="6624736"/>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nSpc>
                <a:spcPts val="1260"/>
              </a:lnSpc>
            </a:pPr>
            <a:r>
              <a:rPr lang="ru-RU" sz="1100" b="1" dirty="0">
                <a:solidFill>
                  <a:schemeClr val="bg1">
                    <a:lumMod val="85000"/>
                    <a:lumOff val="15000"/>
                  </a:schemeClr>
                </a:solidFill>
              </a:rPr>
              <a:t>Особая роль игры в воспитании ребенка требует насыщения ею всей жизни в детском саду. В связи с этим сюжетно-ролевая игра введена в ежедневно повторяющийся распорядок детской жизни. Мы используем комплекс разнообразных сюжетно-ролевых игр, в каждой из которых решаются и речевые </a:t>
            </a:r>
            <a:r>
              <a:rPr lang="ru-RU" sz="1100" b="1" dirty="0" smtClean="0">
                <a:solidFill>
                  <a:schemeClr val="bg1">
                    <a:lumMod val="85000"/>
                    <a:lumOff val="15000"/>
                  </a:schemeClr>
                </a:solidFill>
              </a:rPr>
              <a:t>задачи.</a:t>
            </a:r>
          </a:p>
          <a:p>
            <a:pPr>
              <a:lnSpc>
                <a:spcPts val="1260"/>
              </a:lnSpc>
            </a:pPr>
            <a:r>
              <a:rPr lang="ru-RU" sz="1100" b="1" u="sng" dirty="0" smtClean="0">
                <a:solidFill>
                  <a:schemeClr val="bg1">
                    <a:lumMod val="85000"/>
                    <a:lumOff val="15000"/>
                  </a:schemeClr>
                </a:solidFill>
              </a:rPr>
              <a:t>Салон </a:t>
            </a:r>
            <a:r>
              <a:rPr lang="ru-RU" sz="1100" b="1" u="sng" dirty="0">
                <a:solidFill>
                  <a:schemeClr val="bg1">
                    <a:lumMod val="85000"/>
                    <a:lumOff val="15000"/>
                  </a:schemeClr>
                </a:solidFill>
              </a:rPr>
              <a:t>красоты «Маленькая фея»</a:t>
            </a:r>
            <a:endParaRPr lang="ru-RU" sz="1100" dirty="0">
              <a:solidFill>
                <a:schemeClr val="bg1">
                  <a:lumMod val="85000"/>
                  <a:lumOff val="15000"/>
                </a:schemeClr>
              </a:solidFill>
            </a:endParaRPr>
          </a:p>
          <a:p>
            <a:pPr>
              <a:lnSpc>
                <a:spcPts val="1260"/>
              </a:lnSpc>
            </a:pPr>
            <a:r>
              <a:rPr lang="ru-RU" sz="1100" b="1" dirty="0">
                <a:solidFill>
                  <a:schemeClr val="bg1">
                    <a:lumMod val="85000"/>
                    <a:lumOff val="15000"/>
                  </a:schemeClr>
                </a:solidFill>
              </a:rPr>
              <a:t>Цель</a:t>
            </a:r>
            <a:r>
              <a:rPr lang="ru-RU" sz="1100" dirty="0">
                <a:solidFill>
                  <a:schemeClr val="bg1">
                    <a:lumMod val="85000"/>
                    <a:lumOff val="15000"/>
                  </a:schemeClr>
                </a:solidFill>
              </a:rPr>
              <a:t>: познакомить детей с профессиями парикмахера, косметолога, визажиста, воспитывать культуру общения, расширять  словарный запас детей.</a:t>
            </a:r>
          </a:p>
          <a:p>
            <a:pPr>
              <a:lnSpc>
                <a:spcPts val="1260"/>
              </a:lnSpc>
            </a:pPr>
            <a:r>
              <a:rPr lang="ru-RU" sz="1100" b="1" u="sng" dirty="0">
                <a:solidFill>
                  <a:schemeClr val="bg1">
                    <a:lumMod val="85000"/>
                    <a:lumOff val="15000"/>
                  </a:schemeClr>
                </a:solidFill>
              </a:rPr>
              <a:t>Аптека.</a:t>
            </a:r>
            <a:endParaRPr lang="ru-RU" sz="1100" dirty="0">
              <a:solidFill>
                <a:schemeClr val="bg1">
                  <a:lumMod val="85000"/>
                  <a:lumOff val="15000"/>
                </a:schemeClr>
              </a:solidFill>
            </a:endParaRPr>
          </a:p>
          <a:p>
            <a:pPr>
              <a:lnSpc>
                <a:spcPts val="1260"/>
              </a:lnSpc>
            </a:pPr>
            <a:r>
              <a:rPr lang="ru-RU" sz="1100" b="1" dirty="0">
                <a:solidFill>
                  <a:schemeClr val="bg1">
                    <a:lumMod val="85000"/>
                    <a:lumOff val="15000"/>
                  </a:schemeClr>
                </a:solidFill>
              </a:rPr>
              <a:t>Цель:</a:t>
            </a:r>
            <a:r>
              <a:rPr lang="ru-RU" sz="1100" dirty="0">
                <a:solidFill>
                  <a:schemeClr val="bg1">
                    <a:lumMod val="85000"/>
                    <a:lumOff val="15000"/>
                  </a:schemeClr>
                </a:solidFill>
              </a:rPr>
              <a:t> расширять знания о профессиях работников аптеки, пополнять словарный запас детей: «лекарственные препараты», «заказ», «фармацевт».</a:t>
            </a:r>
          </a:p>
          <a:p>
            <a:pPr>
              <a:lnSpc>
                <a:spcPts val="1260"/>
              </a:lnSpc>
            </a:pPr>
            <a:r>
              <a:rPr lang="ru-RU" sz="1100" b="1" u="sng" dirty="0">
                <a:solidFill>
                  <a:schemeClr val="bg1">
                    <a:lumMod val="85000"/>
                    <a:lumOff val="15000"/>
                  </a:schemeClr>
                </a:solidFill>
              </a:rPr>
              <a:t>Игрушки у врача.</a:t>
            </a:r>
            <a:endParaRPr lang="ru-RU" sz="1100" dirty="0">
              <a:solidFill>
                <a:schemeClr val="bg1">
                  <a:lumMod val="85000"/>
                  <a:lumOff val="15000"/>
                </a:schemeClr>
              </a:solidFill>
            </a:endParaRPr>
          </a:p>
          <a:p>
            <a:pPr>
              <a:lnSpc>
                <a:spcPts val="1260"/>
              </a:lnSpc>
            </a:pPr>
            <a:r>
              <a:rPr lang="ru-RU" sz="1100" b="1" dirty="0">
                <a:solidFill>
                  <a:schemeClr val="bg1">
                    <a:lumMod val="85000"/>
                    <a:lumOff val="15000"/>
                  </a:schemeClr>
                </a:solidFill>
              </a:rPr>
              <a:t>Цель</a:t>
            </a:r>
            <a:r>
              <a:rPr lang="ru-RU" sz="1100" dirty="0">
                <a:solidFill>
                  <a:schemeClr val="bg1">
                    <a:lumMod val="85000"/>
                    <a:lumOff val="15000"/>
                  </a:schemeClr>
                </a:solidFill>
              </a:rPr>
              <a:t>: учить  детей уходу  за больными и пользованию медицинскими инструментами, расширять словарный запас: ввести понятия «лечение», «температура», «стационар», «лекарства».</a:t>
            </a:r>
          </a:p>
          <a:p>
            <a:pPr>
              <a:lnSpc>
                <a:spcPts val="1260"/>
              </a:lnSpc>
            </a:pPr>
            <a:r>
              <a:rPr lang="ru-RU" sz="1100" b="1" u="sng" dirty="0">
                <a:solidFill>
                  <a:schemeClr val="bg1">
                    <a:lumMod val="85000"/>
                    <a:lumOff val="15000"/>
                  </a:schemeClr>
                </a:solidFill>
              </a:rPr>
              <a:t>Поликлиника.</a:t>
            </a:r>
            <a:endParaRPr lang="ru-RU" sz="1100" dirty="0">
              <a:solidFill>
                <a:schemeClr val="bg1">
                  <a:lumMod val="85000"/>
                  <a:lumOff val="15000"/>
                </a:schemeClr>
              </a:solidFill>
            </a:endParaRPr>
          </a:p>
          <a:p>
            <a:pPr>
              <a:lnSpc>
                <a:spcPts val="1260"/>
              </a:lnSpc>
            </a:pPr>
            <a:r>
              <a:rPr lang="ru-RU" sz="1100" b="1" dirty="0">
                <a:solidFill>
                  <a:schemeClr val="bg1">
                    <a:lumMod val="85000"/>
                    <a:lumOff val="15000"/>
                  </a:schemeClr>
                </a:solidFill>
              </a:rPr>
              <a:t>Цель:</a:t>
            </a:r>
            <a:r>
              <a:rPr lang="ru-RU" sz="1100" dirty="0">
                <a:solidFill>
                  <a:schemeClr val="bg1">
                    <a:lumMod val="85000"/>
                    <a:lumOff val="15000"/>
                  </a:schemeClr>
                </a:solidFill>
              </a:rPr>
              <a:t>  знакомить детей с профессиями врача, медсестры, санитарки, воспитывать уважение к этим профессиям, воспитывать заботливое отношение к людям, расширять словарный запас детей-ввести понятие «аптека», фармацевт», осмотр»,  «доктор», «медсестра», «поликлиника», «рецепт».</a:t>
            </a:r>
          </a:p>
          <a:p>
            <a:pPr>
              <a:lnSpc>
                <a:spcPts val="1260"/>
              </a:lnSpc>
            </a:pPr>
            <a:r>
              <a:rPr lang="ru-RU" sz="1100" b="1" u="sng" dirty="0">
                <a:solidFill>
                  <a:schemeClr val="bg1">
                    <a:lumMod val="85000"/>
                    <a:lumOff val="15000"/>
                  </a:schemeClr>
                </a:solidFill>
              </a:rPr>
              <a:t>Семья.</a:t>
            </a:r>
            <a:endParaRPr lang="ru-RU" sz="1100" dirty="0">
              <a:solidFill>
                <a:schemeClr val="bg1">
                  <a:lumMod val="85000"/>
                  <a:lumOff val="15000"/>
                </a:schemeClr>
              </a:solidFill>
            </a:endParaRPr>
          </a:p>
          <a:p>
            <a:pPr>
              <a:lnSpc>
                <a:spcPts val="1260"/>
              </a:lnSpc>
            </a:pPr>
            <a:r>
              <a:rPr lang="ru-RU" sz="1100" b="1" dirty="0">
                <a:solidFill>
                  <a:schemeClr val="bg1">
                    <a:lumMod val="85000"/>
                    <a:lumOff val="15000"/>
                  </a:schemeClr>
                </a:solidFill>
              </a:rPr>
              <a:t>Цель:</a:t>
            </a:r>
            <a:r>
              <a:rPr lang="ru-RU" sz="1100" dirty="0">
                <a:solidFill>
                  <a:schemeClr val="bg1">
                    <a:lumMod val="85000"/>
                    <a:lumOff val="15000"/>
                  </a:schemeClr>
                </a:solidFill>
              </a:rPr>
              <a:t> сформировать представление о коллективном ведении хозяйства, семейном бюджете, о семейных взаимоотношениях, совместных досугах, воспитывать любовь, доброжелательное, заботливое отношение к членам семьи, интерес к их деятельности.</a:t>
            </a:r>
          </a:p>
          <a:p>
            <a:pPr>
              <a:lnSpc>
                <a:spcPts val="1260"/>
              </a:lnSpc>
            </a:pPr>
            <a:r>
              <a:rPr lang="ru-RU" sz="1100" b="1" u="sng" dirty="0">
                <a:solidFill>
                  <a:schemeClr val="bg1">
                    <a:lumMod val="85000"/>
                    <a:lumOff val="15000"/>
                  </a:schemeClr>
                </a:solidFill>
              </a:rPr>
              <a:t>Супермаркет.</a:t>
            </a:r>
            <a:endParaRPr lang="ru-RU" sz="1100" dirty="0">
              <a:solidFill>
                <a:schemeClr val="bg1">
                  <a:lumMod val="85000"/>
                  <a:lumOff val="15000"/>
                </a:schemeClr>
              </a:solidFill>
            </a:endParaRPr>
          </a:p>
          <a:p>
            <a:pPr>
              <a:lnSpc>
                <a:spcPts val="1260"/>
              </a:lnSpc>
            </a:pPr>
            <a:r>
              <a:rPr lang="ru-RU" sz="1100" b="1" dirty="0">
                <a:solidFill>
                  <a:schemeClr val="bg1">
                    <a:lumMod val="85000"/>
                    <a:lumOff val="15000"/>
                  </a:schemeClr>
                </a:solidFill>
              </a:rPr>
              <a:t>Цель</a:t>
            </a:r>
            <a:r>
              <a:rPr lang="ru-RU" sz="1100" dirty="0">
                <a:solidFill>
                  <a:schemeClr val="bg1">
                    <a:lumMod val="85000"/>
                    <a:lumOff val="15000"/>
                  </a:schemeClr>
                </a:solidFill>
              </a:rPr>
              <a:t>: научить детей классифицировать предметы по общим признакам, воспитывать чувство взаимопомощи, расширить словарный запас детей: ввести понятия «игрушки», «мебель», «продукты питания», «посуда».</a:t>
            </a:r>
          </a:p>
          <a:p>
            <a:pPr>
              <a:lnSpc>
                <a:spcPts val="1260"/>
              </a:lnSpc>
            </a:pPr>
            <a:r>
              <a:rPr lang="ru-RU" sz="1100" b="1" u="sng" dirty="0">
                <a:solidFill>
                  <a:schemeClr val="bg1">
                    <a:lumMod val="85000"/>
                    <a:lumOff val="15000"/>
                  </a:schemeClr>
                </a:solidFill>
              </a:rPr>
              <a:t>В библиотеке.</a:t>
            </a:r>
            <a:endParaRPr lang="ru-RU" sz="1100" dirty="0">
              <a:solidFill>
                <a:schemeClr val="bg1">
                  <a:lumMod val="85000"/>
                  <a:lumOff val="15000"/>
                </a:schemeClr>
              </a:solidFill>
            </a:endParaRPr>
          </a:p>
          <a:p>
            <a:pPr>
              <a:lnSpc>
                <a:spcPts val="1260"/>
              </a:lnSpc>
            </a:pPr>
            <a:r>
              <a:rPr lang="ru-RU" sz="1100" b="1" dirty="0">
                <a:solidFill>
                  <a:schemeClr val="bg1">
                    <a:lumMod val="85000"/>
                    <a:lumOff val="15000"/>
                  </a:schemeClr>
                </a:solidFill>
              </a:rPr>
              <a:t>Цель</a:t>
            </a:r>
            <a:r>
              <a:rPr lang="ru-RU" sz="1100" dirty="0">
                <a:solidFill>
                  <a:schemeClr val="bg1">
                    <a:lumMod val="85000"/>
                    <a:lumOff val="15000"/>
                  </a:schemeClr>
                </a:solidFill>
              </a:rPr>
              <a:t>: расширить кругозор детей, научить детей правильно пользоваться услугами библиотеки, применять знания литературных произведений, ранее полученных на занятиях, закрепить знания о профессии библиотекаря, воспитать уважение к труду библиотекаря и бережное отношение к книге, расширить словарный запас детей: «библиотека», «профессия», «библиотекарь», «читальный зал».</a:t>
            </a:r>
          </a:p>
          <a:p>
            <a:pPr>
              <a:lnSpc>
                <a:spcPts val="1260"/>
              </a:lnSpc>
            </a:pPr>
            <a:r>
              <a:rPr lang="ru-RU" sz="1100" b="1" u="sng" dirty="0">
                <a:solidFill>
                  <a:schemeClr val="bg1">
                    <a:lumMod val="85000"/>
                    <a:lumOff val="15000"/>
                  </a:schemeClr>
                </a:solidFill>
              </a:rPr>
              <a:t>Нам весело (на прогулке).</a:t>
            </a:r>
            <a:endParaRPr lang="ru-RU" sz="1100" dirty="0">
              <a:solidFill>
                <a:schemeClr val="bg1">
                  <a:lumMod val="85000"/>
                  <a:lumOff val="15000"/>
                </a:schemeClr>
              </a:solidFill>
            </a:endParaRPr>
          </a:p>
          <a:p>
            <a:pPr>
              <a:lnSpc>
                <a:spcPts val="1260"/>
              </a:lnSpc>
            </a:pPr>
            <a:r>
              <a:rPr lang="ru-RU" sz="1100" b="1" dirty="0">
                <a:solidFill>
                  <a:schemeClr val="bg1">
                    <a:lumMod val="85000"/>
                    <a:lumOff val="15000"/>
                  </a:schemeClr>
                </a:solidFill>
              </a:rPr>
              <a:t>Цель</a:t>
            </a:r>
            <a:r>
              <a:rPr lang="ru-RU" sz="1100" dirty="0">
                <a:solidFill>
                  <a:schemeClr val="bg1">
                    <a:lumMod val="85000"/>
                    <a:lumOff val="15000"/>
                  </a:schemeClr>
                </a:solidFill>
              </a:rPr>
              <a:t>: привлекать детей к участию в юмористических забавах, воспитывать навыки самостоятельности при организации и подготовке забав, способствовать объединению детей, развивать эмоциональную сферу ребенка, воспитывать оптимизм, жизнелюбие, чувство коллективизма, взаимопомощи.</a:t>
            </a:r>
          </a:p>
          <a:p>
            <a:endParaRPr lang="ru-RU" sz="1000" dirty="0">
              <a:solidFill>
                <a:schemeClr val="bg1">
                  <a:lumMod val="85000"/>
                  <a:lumOff val="15000"/>
                </a:schemeClr>
              </a:solidFill>
            </a:endParaRPr>
          </a:p>
        </p:txBody>
      </p:sp>
    </p:spTree>
    <p:extLst>
      <p:ext uri="{BB962C8B-B14F-4D97-AF65-F5344CB8AC3E}">
        <p14:creationId xmlns:p14="http://schemas.microsoft.com/office/powerpoint/2010/main" val="3611112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TotalTime>
  <Words>2138</Words>
  <Application>Microsoft Office PowerPoint</Application>
  <PresentationFormat>Экран (4:3)</PresentationFormat>
  <Paragraphs>80</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Бумажная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StGv</dc:creator>
  <cp:lastModifiedBy>StGv</cp:lastModifiedBy>
  <cp:revision>6</cp:revision>
  <dcterms:created xsi:type="dcterms:W3CDTF">2011-11-28T18:07:59Z</dcterms:created>
  <dcterms:modified xsi:type="dcterms:W3CDTF">2011-11-28T19:13:27Z</dcterms:modified>
</cp:coreProperties>
</file>