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73" r:id="rId6"/>
    <p:sldId id="263" r:id="rId7"/>
    <p:sldId id="265" r:id="rId8"/>
    <p:sldId id="267" r:id="rId9"/>
    <p:sldId id="266" r:id="rId10"/>
    <p:sldId id="268" r:id="rId11"/>
    <p:sldId id="275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E6B89-3582-46B0-879D-AA82144C90D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5C5D6-309B-457B-93E7-94F6A715A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E6B89-3582-46B0-879D-AA82144C90D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5C5D6-309B-457B-93E7-94F6A715A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E6B89-3582-46B0-879D-AA82144C90D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5C5D6-309B-457B-93E7-94F6A715A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E6B89-3582-46B0-879D-AA82144C90D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5C5D6-309B-457B-93E7-94F6A715A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E6B89-3582-46B0-879D-AA82144C90D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5C5D6-309B-457B-93E7-94F6A715A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E6B89-3582-46B0-879D-AA82144C90D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5C5D6-309B-457B-93E7-94F6A715A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E6B89-3582-46B0-879D-AA82144C90D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5C5D6-309B-457B-93E7-94F6A715A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E6B89-3582-46B0-879D-AA82144C90D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5C5D6-309B-457B-93E7-94F6A715A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E6B89-3582-46B0-879D-AA82144C90D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5C5D6-309B-457B-93E7-94F6A715A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E6B89-3582-46B0-879D-AA82144C90D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5C5D6-309B-457B-93E7-94F6A715A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E6B89-3582-46B0-879D-AA82144C90D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5C5D6-309B-457B-93E7-94F6A715A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fld id="{652E6B89-3582-46B0-879D-AA82144C90DB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fld id="{8E45C5D6-309B-457B-93E7-94F6A715A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_248cb_28ae58e3_XL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e8902166728.jpg"/>
          <p:cNvPicPr>
            <a:picLocks noChangeAspect="1"/>
          </p:cNvPicPr>
          <p:nvPr/>
        </p:nvPicPr>
        <p:blipFill>
          <a:blip r:embed="rId2" cstate="print"/>
          <a:srcRect b="1180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0_1d066_91978e8b_XL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5076825" y="5734050"/>
            <a:ext cx="3081338" cy="617538"/>
          </a:xfrm>
          <a:prstGeom prst="rect">
            <a:avLst/>
          </a:prstGeom>
          <a:solidFill>
            <a:schemeClr val="tx2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bg1"/>
                </a:solidFill>
              </a:rPr>
              <a:t>Мох сфагнум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88640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План:</a:t>
            </a:r>
            <a:endParaRPr lang="ru-RU" sz="6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980728"/>
            <a:ext cx="896448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Что такое болото?</a:t>
            </a:r>
          </a:p>
          <a:p>
            <a:pPr>
              <a:lnSpc>
                <a:spcPct val="150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Какие растения и животные обитают на болоте?</a:t>
            </a: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Какое значение имеют болота для природы и человека?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11560" y="476673"/>
          <a:ext cx="8136905" cy="5904654"/>
        </p:xfrm>
        <a:graphic>
          <a:graphicData uri="http://schemas.openxmlformats.org/drawingml/2006/table">
            <a:tbl>
              <a:tblPr/>
              <a:tblGrid>
                <a:gridCol w="779145"/>
                <a:gridCol w="779145"/>
                <a:gridCol w="745966"/>
                <a:gridCol w="749892"/>
                <a:gridCol w="748345"/>
                <a:gridCol w="748345"/>
                <a:gridCol w="745849"/>
                <a:gridCol w="745849"/>
                <a:gridCol w="745016"/>
                <a:gridCol w="1136254"/>
                <a:gridCol w="213099"/>
              </a:tblGrid>
              <a:tr h="988383">
                <a:tc gridSpan="3"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 marL="53924" marR="539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n w="76200">
                            <a:noFill/>
                          </a:ln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441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800" dirty="0">
                        <a:ln w="76200">
                          <a:noFill/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24" marR="539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n w="76200">
                            <a:noFill/>
                          </a:ln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4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800">
                        <a:ln w="76200">
                          <a:noFill/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24" marR="5392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800" dirty="0">
                        <a:ln>
                          <a:noFill/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8383">
                <a:tc>
                  <a:txBody>
                    <a:bodyPr/>
                    <a:lstStyle/>
                    <a:p>
                      <a:endParaRPr lang="ru-RU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800" dirty="0">
                        <a:ln w="76200">
                          <a:noFill/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441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800" dirty="0">
                        <a:ln w="76200">
                          <a:noFill/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24" marR="539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800" dirty="0">
                        <a:ln w="76200">
                          <a:noFill/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800">
                        <a:ln w="76200">
                          <a:noFill/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24" marR="53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800" dirty="0">
                          <a:ln w="76200">
                            <a:noFill/>
                          </a:ln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900" dirty="0">
                        <a:ln w="76200">
                          <a:noFill/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24" marR="53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4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n w="76200">
                            <a:noFill/>
                          </a:ln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76200">
                          <a:noFill/>
                        </a:ln>
                      </a:endParaRPr>
                    </a:p>
                  </a:txBody>
                  <a:tcPr marL="53924" marR="53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n w="76200">
                            <a:noFill/>
                          </a:ln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15816" y="548680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а   </a:t>
            </a:r>
            <a:r>
              <a:rPr lang="ru-RU" sz="48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4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к   а   л</a:t>
            </a:r>
            <a:endParaRPr lang="ru-RU" sz="4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1484784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   </a:t>
            </a:r>
            <a:r>
              <a:rPr lang="ru-RU" sz="48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   т    </a:t>
            </a:r>
            <a:r>
              <a:rPr lang="ru-RU" sz="48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и  к</a:t>
            </a:r>
            <a:endParaRPr lang="ru-RU" sz="4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2420888"/>
            <a:ext cx="633670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8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4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а   м  и   </a:t>
            </a:r>
            <a:r>
              <a:rPr lang="ru-RU" sz="48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г     о </a:t>
            </a:r>
            <a:endParaRPr lang="ru-RU" sz="4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3356992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   о   </a:t>
            </a:r>
            <a:r>
              <a:rPr lang="ru-RU" sz="48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   е   </a:t>
            </a:r>
            <a:r>
              <a:rPr lang="ru-RU" sz="48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к   а</a:t>
            </a:r>
            <a:endParaRPr lang="ru-RU" sz="4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4365104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   а</a:t>
            </a:r>
            <a:endParaRPr lang="ru-RU" sz="4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648" y="5373216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л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   в   а</a:t>
            </a:r>
            <a:endParaRPr lang="ru-RU" sz="4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7402749" y="2431915"/>
          <a:ext cx="1138136" cy="365760"/>
        </p:xfrm>
        <a:graphic>
          <a:graphicData uri="http://schemas.openxmlformats.org/drawingml/2006/table">
            <a:tbl>
              <a:tblPr/>
              <a:tblGrid>
                <a:gridCol w="1138136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  <a:prstDash val="solid"/>
                    </a:lnL>
                    <a:lnR w="38100" cmpd="sng">
                      <a:noFill/>
                      <a:prstDash val="solid"/>
                    </a:lnR>
                    <a:lnT w="38100" cmpd="sng">
                      <a:solidFill>
                        <a:schemeClr val="bg2"/>
                      </a:solidFill>
                      <a:prstDash val="solid"/>
                    </a:lnT>
                    <a:lnB w="381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6" name="Picture 2" descr="E:\RISUNKI!\PREVRASHENIYA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581128"/>
            <a:ext cx="2160240" cy="2016224"/>
          </a:xfrm>
          <a:prstGeom prst="rect">
            <a:avLst/>
          </a:prstGeom>
          <a:noFill/>
        </p:spPr>
      </p:pic>
      <p:pic>
        <p:nvPicPr>
          <p:cNvPr id="17" name="Picture 2" descr="C:\Мои документы\Corel User Files\TMP\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0648"/>
            <a:ext cx="1400200" cy="2088232"/>
          </a:xfrm>
          <a:prstGeom prst="rect">
            <a:avLst/>
          </a:prstGeom>
          <a:noFill/>
        </p:spPr>
      </p:pic>
      <p:pic>
        <p:nvPicPr>
          <p:cNvPr id="1026" name="Picture 2" descr="C:\Users\Ирина\Pictures\рисунки с интернета\царство животных\Розовый фламин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23728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oloto[1]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467544" y="1916832"/>
            <a:ext cx="8208963" cy="467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7992888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ПРИРОДНОЕ СООБЩЕСТВО – БОЛОТО.</a:t>
            </a:r>
            <a:endParaRPr lang="ru-RU" sz="3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88640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План:</a:t>
            </a:r>
            <a:endParaRPr lang="ru-RU" sz="6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980728"/>
            <a:ext cx="896448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Что такое болото?</a:t>
            </a:r>
          </a:p>
          <a:p>
            <a:pPr>
              <a:lnSpc>
                <a:spcPct val="150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Какие растения и животные обитают на болоте?</a:t>
            </a: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Какое значение имеют болота для природы и человека?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c3bctt-witt_moor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elikoeboloto-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9512" y="188640"/>
            <a:ext cx="8748712" cy="738664"/>
          </a:xfrm>
          <a:prstGeom prst="rect">
            <a:avLst/>
          </a:prstGeom>
          <a:solidFill>
            <a:schemeClr val="tx2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rgbClr val="003366"/>
                </a:solidFill>
              </a:rPr>
              <a:t>   </a:t>
            </a:r>
            <a:r>
              <a:rPr lang="ru-RU" b="1" i="1" dirty="0" smtClean="0">
                <a:solidFill>
                  <a:srgbClr val="003366"/>
                </a:solidFill>
              </a:rPr>
              <a:t>Болото - </a:t>
            </a:r>
            <a:r>
              <a:rPr lang="ru-RU" dirty="0" smtClean="0">
                <a:solidFill>
                  <a:schemeClr val="bg1"/>
                </a:solidFill>
              </a:rPr>
              <a:t>это особое природное сообщество, которое образуется из-за избытка воды в почве.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007-007-Prirodnaja-zona-Tundra.jpg"/>
          <p:cNvPicPr>
            <a:picLocks noChangeAspect="1"/>
          </p:cNvPicPr>
          <p:nvPr/>
        </p:nvPicPr>
        <p:blipFill>
          <a:blip r:embed="rId2" cstate="print"/>
          <a:srcRect l="7476" t="8001" r="8263" b="143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562-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188640"/>
            <a:ext cx="6192688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Васюганское болото</a:t>
            </a:r>
            <a:endParaRPr lang="ru-RU" sz="4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py-of-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4">
      <a:dk1>
        <a:srgbClr val="000000"/>
      </a:dk1>
      <a:lt1>
        <a:srgbClr val="FFFFFF"/>
      </a:lt1>
      <a:dk2>
        <a:srgbClr val="006A67"/>
      </a:dk2>
      <a:lt2>
        <a:srgbClr val="FFFFCC"/>
      </a:lt2>
      <a:accent1>
        <a:srgbClr val="33CCCC"/>
      </a:accent1>
      <a:accent2>
        <a:srgbClr val="6D6FC7"/>
      </a:accent2>
      <a:accent3>
        <a:srgbClr val="AAB9B8"/>
      </a:accent3>
      <a:accent4>
        <a:srgbClr val="DADADA"/>
      </a:accent4>
      <a:accent5>
        <a:srgbClr val="ADE2E2"/>
      </a:accent5>
      <a:accent6>
        <a:srgbClr val="6264B4"/>
      </a:accent6>
      <a:hlink>
        <a:srgbClr val="00FFFF"/>
      </a:hlink>
      <a:folHlink>
        <a:srgbClr val="00CC66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boloto_!</Template>
  <TotalTime>223</TotalTime>
  <Words>114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Облака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24</cp:revision>
  <dcterms:created xsi:type="dcterms:W3CDTF">2012-01-22T08:25:50Z</dcterms:created>
  <dcterms:modified xsi:type="dcterms:W3CDTF">2012-01-25T00:19:50Z</dcterms:modified>
</cp:coreProperties>
</file>