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660"/>
  </p:normalViewPr>
  <p:slideViewPr>
    <p:cSldViewPr>
      <p:cViewPr varScale="1">
        <p:scale>
          <a:sx n="77" d="100"/>
          <a:sy n="77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8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8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9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64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4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9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2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9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3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6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4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3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8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9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2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F2A0CE-2861-4FDF-BD1C-1B158F9119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D105-D71B-4EDA-AA82-CB04FF253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53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2112967"/>
          </a:xfrm>
        </p:spPr>
        <p:txBody>
          <a:bodyPr>
            <a:noAutofit/>
          </a:bodyPr>
          <a:lstStyle/>
          <a:p>
            <a:r>
              <a:rPr lang="ru-RU" sz="4400" dirty="0" smtClean="0"/>
              <a:t>Духовно-нравственное воспитание на уроках английского языка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933056"/>
            <a:ext cx="5614982" cy="17859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английского языка </a:t>
            </a:r>
          </a:p>
          <a:p>
            <a:r>
              <a:rPr lang="ru-RU" sz="2000" dirty="0" err="1" smtClean="0"/>
              <a:t>Вороновской</a:t>
            </a:r>
            <a:r>
              <a:rPr lang="ru-RU" sz="2000" dirty="0" smtClean="0"/>
              <a:t> средней школы </a:t>
            </a:r>
          </a:p>
          <a:p>
            <a:r>
              <a:rPr lang="ru-RU" sz="2000" dirty="0" smtClean="0"/>
              <a:t>Солдаткина Н.Н.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80526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2012.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at\Рабочий стол\счастливый прин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5072098" cy="40565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71480"/>
            <a:ext cx="609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Год праздников Великобритании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71480"/>
            <a:ext cx="3398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Видеофильм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Nat\Рабочий стол\счастливый принц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5305425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at\Рабочий стол\счастливый принц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786214" cy="3009709"/>
          </a:xfrm>
          <a:prstGeom prst="rect">
            <a:avLst/>
          </a:prstGeom>
          <a:noFill/>
        </p:spPr>
      </p:pic>
      <p:pic>
        <p:nvPicPr>
          <p:cNvPr id="4099" name="Picture 3" descr="C:\Documents and Settings\Nat\Рабочий стол\счастливый принц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098496" cy="4271977"/>
          </a:xfrm>
          <a:prstGeom prst="rect">
            <a:avLst/>
          </a:prstGeom>
          <a:noFill/>
        </p:spPr>
      </p:pic>
      <p:pic>
        <p:nvPicPr>
          <p:cNvPr id="4" name="Picture 3" descr="C:\Documents and Settings\Nat\Рабочий стол\счастливый принц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730712" cy="2962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Nat\Рабочий стол\IMG_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4333532" cy="3250410"/>
          </a:xfrm>
          <a:prstGeom prst="rect">
            <a:avLst/>
          </a:prstGeom>
          <a:noFill/>
        </p:spPr>
      </p:pic>
      <p:pic>
        <p:nvPicPr>
          <p:cNvPr id="4" name="Picture 5" descr="C:\Documents and Settings\Nat\Рабочий стол\IMG_5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30" y="357166"/>
            <a:ext cx="3738306" cy="2803954"/>
          </a:xfrm>
          <a:prstGeom prst="rect">
            <a:avLst/>
          </a:prstGeom>
          <a:noFill/>
        </p:spPr>
      </p:pic>
      <p:pic>
        <p:nvPicPr>
          <p:cNvPr id="7171" name="Picture 3" descr="C:\Documents and Settings\Nat\Рабочий стол\IMG_5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714776" cy="27863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714356"/>
            <a:ext cx="4162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Праздник осени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Documents and Settings\Nat\Рабочий стол\IMG_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619235" cy="2714644"/>
          </a:xfrm>
          <a:prstGeom prst="rect">
            <a:avLst/>
          </a:prstGeom>
          <a:noFill/>
        </p:spPr>
      </p:pic>
      <p:pic>
        <p:nvPicPr>
          <p:cNvPr id="6152" name="Picture 8" descr="C:\Documents and Settings\Nat\Рабочий стол\IMG_5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3571900" cy="2679140"/>
          </a:xfrm>
          <a:prstGeom prst="rect">
            <a:avLst/>
          </a:prstGeom>
          <a:noFill/>
        </p:spPr>
      </p:pic>
      <p:pic>
        <p:nvPicPr>
          <p:cNvPr id="6153" name="Picture 9" descr="C:\Documents and Settings\Nat\Рабочий стол\P12902911прздник ос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57628"/>
            <a:ext cx="6572296" cy="27710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00298" y="142852"/>
            <a:ext cx="3960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Диалог культур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031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Праздник для 5 классов.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31 октября 2011г.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E:\женя\DCIM\100OLYMP\PC03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191030" cy="3143272"/>
          </a:xfrm>
          <a:prstGeom prst="rect">
            <a:avLst/>
          </a:prstGeom>
          <a:noFill/>
        </p:spPr>
      </p:pic>
      <p:pic>
        <p:nvPicPr>
          <p:cNvPr id="8195" name="Picture 3" descr="E:\женя\DCIM\100OLYMP\PC030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214842" cy="3161131"/>
          </a:xfrm>
          <a:prstGeom prst="rect">
            <a:avLst/>
          </a:prstGeom>
          <a:noFill/>
        </p:spPr>
      </p:pic>
      <p:pic>
        <p:nvPicPr>
          <p:cNvPr id="8196" name="Picture 4" descr="E:\женя\DCIM\100OLYMP\PC030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005748" cy="2357430"/>
          </a:xfrm>
          <a:prstGeom prst="rect">
            <a:avLst/>
          </a:prstGeom>
          <a:noFill/>
        </p:spPr>
      </p:pic>
      <p:pic>
        <p:nvPicPr>
          <p:cNvPr id="8198" name="Picture 6" descr="E:\женя\DCIM\100OLYMP\PC030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85762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48680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Резкая смена идеологических ориентиров, отказ от каких-либо мировоззренческих оснований в начале 90-х гг. XX в. </a:t>
            </a:r>
            <a:r>
              <a:rPr lang="ru-RU" sz="2800" b="1" u="sng" dirty="0"/>
              <a:t>привели к духовному вакууму</a:t>
            </a:r>
            <a:r>
              <a:rPr lang="ru-RU" sz="2800" b="1" dirty="0"/>
              <a:t>, который стал быстро заполняться массовой культурой.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071810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Нравственная деградация, прагматизм, утрата смысла жизни и культ потребления, подростковая наркомания и алкоголизм </a:t>
            </a:r>
            <a:r>
              <a:rPr lang="ru-RU" sz="2800" b="1" dirty="0"/>
              <a:t>– вот те характеристики состояния современного общества и человека, которые свидетельствуют </a:t>
            </a:r>
            <a:r>
              <a:rPr lang="ru-RU" sz="2800" b="1" u="sng" dirty="0"/>
              <a:t>о духовном кризисе общества и утрате духовного здоровья личности.</a:t>
            </a:r>
            <a:endParaRPr lang="ru-RU" sz="2800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85860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Духовность</a:t>
            </a:r>
            <a:r>
              <a:rPr lang="ru-RU" sz="2800" dirty="0" smtClean="0"/>
              <a:t> – </a:t>
            </a:r>
            <a:r>
              <a:rPr lang="ru-RU" sz="2800" dirty="0"/>
              <a:t>качественная характеристика сознания и самосознания личности, отражающая </a:t>
            </a:r>
            <a:r>
              <a:rPr lang="ru-RU" sz="2800" u="sng" dirty="0"/>
              <a:t>целостность и гармонию ее внутреннего </a:t>
            </a:r>
            <a:r>
              <a:rPr lang="ru-RU" sz="2800" u="sng" dirty="0" smtClean="0"/>
              <a:t>мира</a:t>
            </a:r>
            <a:r>
              <a:rPr lang="ru-RU" sz="2800" dirty="0" smtClean="0"/>
              <a:t>. Она предполагает </a:t>
            </a:r>
            <a:r>
              <a:rPr lang="ru-RU" sz="2800" dirty="0"/>
              <a:t>постоянный и непрекращающийся </a:t>
            </a:r>
            <a:r>
              <a:rPr lang="ru-RU" sz="2800" dirty="0">
                <a:solidFill>
                  <a:srgbClr val="FFFF00"/>
                </a:solidFill>
              </a:rPr>
              <a:t>труд души, осмысление мира и себя в этом мире, стремление к совершенствованию себя, преобразованию пространства собственного внутреннего мира, расширению своего сознания</a:t>
            </a:r>
            <a:r>
              <a:rPr lang="ru-RU" sz="2800" dirty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883" y="1196752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 мнению русских философов (И. Ильина, В. Соловьева, Г. Федотова и др.), истинная духовность не существует вне нравственности. Высшая духовность невозможна без душевности – эмоциональной чуткости, отзывчивости, способности к эмоциональному отклику: жалости, состраданию, любви к ближнему.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445" y="5085184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Золотое правило </a:t>
            </a:r>
            <a:r>
              <a:rPr lang="ru-RU" sz="2800" dirty="0">
                <a:solidFill>
                  <a:srgbClr val="FFFF00"/>
                </a:solidFill>
              </a:rPr>
              <a:t>нравственности: «Поступай с другими так, как ты хочешь, чтобы другие поступали с тобой».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7191" y="2852936"/>
            <a:ext cx="792961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опыт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переживания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высоких духовных состояний;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опыт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осознания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своей внутренней духовной реальности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понимания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самоценности духовного мира другого человека;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опыт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определения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воспитанником актуальных для него  нравственных проблем;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опыт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разрешения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нравственных проблем;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опыт содержательного, духовного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общения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опыт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определения и реализации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своих ценностных приоритетов в искусстве, в духовно-практической деятельности (творчество, общение, помощь людям, социальное служение, благотворительность, добровольчество, волонтерство и т.д.)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Содержанием духовно-нравственного воспитания является духовный и нравственный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опыт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800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8581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Духовно-нравственные ценности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Гуманизм</a:t>
            </a:r>
          </a:p>
          <a:p>
            <a:pPr>
              <a:buFont typeface="Wingdings" pitchFamily="2" charset="2"/>
              <a:buChar char="Ø"/>
            </a:pP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Ответственность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baseline="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Долг</a:t>
            </a:r>
          </a:p>
          <a:p>
            <a:pPr>
              <a:buFont typeface="Wingdings" pitchFamily="2" charset="2"/>
              <a:buChar char="Ø"/>
            </a:pP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Совестливость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baseline="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Чувство собственного достоинства</a:t>
            </a:r>
          </a:p>
          <a:p>
            <a:pPr>
              <a:buFont typeface="Wingdings" pitchFamily="2" charset="2"/>
              <a:buChar char="Ø"/>
            </a:pP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Гражданственность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baseline="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Культура чувств</a:t>
            </a:r>
          </a:p>
          <a:p>
            <a:pPr>
              <a:buFont typeface="Wingdings" pitchFamily="2" charset="2"/>
              <a:buChar char="Ø"/>
            </a:pP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Способность к нравственному усилию</a:t>
            </a:r>
          </a:p>
          <a:p>
            <a:pPr>
              <a:buFont typeface="Wingdings" pitchFamily="2" charset="2"/>
              <a:buChar char="Ø"/>
            </a:pPr>
            <a:r>
              <a:rPr lang="ru-RU" sz="2800" baseline="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Чувство эмпатии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FFFF00"/>
                </a:solidFill>
              </a:rPr>
              <a:t>Язык</a:t>
            </a:r>
            <a:r>
              <a:rPr lang="ru-RU" sz="2800" dirty="0" smtClean="0"/>
              <a:t> – хранилище культуры этноса, в нем запечатлен весь познавательный опыт народа, его морально-этические, социокультурные, художественно-эстетические, воспитательные идеалы.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85762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«Язык – духовное богатство народа»,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«Сколько я знаю языков, столько я – человек»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5143512"/>
            <a:ext cx="3146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В. А. Сухомлинский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6786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Учебный предмет </a:t>
            </a:r>
            <a:r>
              <a:rPr lang="ru-RU" sz="2800" dirty="0"/>
              <a:t>«Иностранный язык» имеет существенную </a:t>
            </a:r>
            <a:r>
              <a:rPr lang="ru-RU" sz="2800" u="sng" dirty="0"/>
              <a:t>особенность</a:t>
            </a:r>
            <a:r>
              <a:rPr lang="ru-RU" sz="2800" dirty="0"/>
              <a:t>: он как бы </a:t>
            </a:r>
            <a:r>
              <a:rPr lang="ru-RU" sz="2800" dirty="0">
                <a:solidFill>
                  <a:srgbClr val="FFFF00"/>
                </a:solidFill>
              </a:rPr>
              <a:t>«беспредметен»</a:t>
            </a:r>
            <a:r>
              <a:rPr lang="ru-RU" sz="2800" dirty="0"/>
              <a:t>: он изучается как </a:t>
            </a:r>
            <a:r>
              <a:rPr lang="ru-RU" sz="2800" dirty="0">
                <a:solidFill>
                  <a:srgbClr val="FFFF00"/>
                </a:solidFill>
              </a:rPr>
              <a:t>средство общения</a:t>
            </a:r>
            <a:r>
              <a:rPr lang="ru-RU" sz="2800" dirty="0"/>
              <a:t>, а тематика и ситуации для речи привносятся извне. Поэтому иностранный язык, как никакой другой учебный предмет, открыт для использования содержания из различных областей знаний, содержания других учебных предметов.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G:\04.02.2010\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23227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G:\04.02.2010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42497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500042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Конкурс чтецов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357</TotalTime>
  <Words>443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Духовно-нравственное воспитание на уроках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</dc:creator>
  <cp:lastModifiedBy>Comp</cp:lastModifiedBy>
  <cp:revision>37</cp:revision>
  <dcterms:created xsi:type="dcterms:W3CDTF">2012-03-26T16:55:32Z</dcterms:created>
  <dcterms:modified xsi:type="dcterms:W3CDTF">2015-04-21T18:18:58Z</dcterms:modified>
</cp:coreProperties>
</file>