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-101" y="-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70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875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074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067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00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395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291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011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590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4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084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913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801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57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160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8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8359DA-8D21-4A71-85F7-814C2C7A9E3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900292-B3ED-488B-A4C4-EA11BD22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3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ru-RU" sz="6000" dirty="0">
                <a:latin typeface="+mn-lt"/>
                <a:ea typeface="+mn-ea"/>
                <a:cs typeface="+mn-cs"/>
              </a:rPr>
              <a:t>Профессиональное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9600" dirty="0" smtClean="0"/>
              <a:t>выгорание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xmlns="" val="2248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4. Мудрость в повседневных контактах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dirty="0" smtClean="0"/>
              <a:t>Цели: развитие коммуникативных способностей, осознание привычных способов общения, анализ ошибок межличностного взаимодействия; оптимизация межличностных отношений с коллегами, администрацией, членами семьи.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0695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5. Овладение психологией процветания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7200" dirty="0" smtClean="0"/>
              <a:t>Цель: подведение итогов работы </a:t>
            </a:r>
            <a:r>
              <a:rPr lang="ru-RU" sz="7200" dirty="0" err="1" smtClean="0"/>
              <a:t>тренинговой</a:t>
            </a:r>
            <a:r>
              <a:rPr lang="ru-RU" sz="7200" dirty="0" smtClean="0"/>
              <a:t> группы.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6145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Профессиональное выгорание — это синдром, развивающийся на фоне хронического стресса и ведущий к истощению эмоционально-энергических и личностных ресурсов работающего человека. Профессиональное выгорание возникает в результате внутреннего накапливания отрицательных эмоций без соответствующей «разрядки» или «освобождения» от них.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6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66" y="797744"/>
            <a:ext cx="10343866" cy="532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Психофизические симптомы: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03360"/>
            <a:ext cx="9601196" cy="543863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симптом хронической усталости;</a:t>
            </a:r>
          </a:p>
          <a:p>
            <a:r>
              <a:rPr lang="ru-RU" sz="2400" dirty="0" smtClean="0"/>
              <a:t>ощущение эмоционального и физического истощения;</a:t>
            </a:r>
          </a:p>
          <a:p>
            <a:r>
              <a:rPr lang="ru-RU" sz="2400" dirty="0" smtClean="0"/>
              <a:t>частые беспричинные головные боли; постоянные расстройства желудочно-кишечного тракта;</a:t>
            </a:r>
          </a:p>
          <a:p>
            <a:r>
              <a:rPr lang="ru-RU" sz="2400" dirty="0" smtClean="0"/>
              <a:t>резкая потеря или резкое увеличение веса;</a:t>
            </a:r>
          </a:p>
          <a:p>
            <a:r>
              <a:rPr lang="ru-RU" sz="2400" dirty="0" smtClean="0"/>
              <a:t>полная или частичная бессонница </a:t>
            </a:r>
          </a:p>
          <a:p>
            <a:r>
              <a:rPr lang="ru-RU" sz="2400" dirty="0" smtClean="0"/>
              <a:t>постоянное заторможенное, сонливое состояние и желание спать в течение всего дня;</a:t>
            </a:r>
          </a:p>
          <a:p>
            <a:r>
              <a:rPr lang="ru-RU" sz="2400" dirty="0" smtClean="0"/>
              <a:t>заметное снижение внешней и внутренней сенсорной чувствительности: ухудшение зрения, слуха, обоняния и осязания, потеря внутренних, телесных ощущений;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252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945" y="1069218"/>
            <a:ext cx="9601196" cy="1303867"/>
          </a:xfrm>
        </p:spPr>
        <p:txBody>
          <a:bodyPr/>
          <a:lstStyle/>
          <a:p>
            <a:r>
              <a:rPr lang="ru-RU" dirty="0" smtClean="0"/>
              <a:t>социально-психологические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безразличие, скука, пассивность и депрессия (пониженный эмоциональный тонус, чувство подавленности);</a:t>
            </a:r>
          </a:p>
          <a:p>
            <a:r>
              <a:rPr lang="ru-RU" dirty="0" smtClean="0"/>
              <a:t>повышенная раздражительность на незначительные, мелкие события;</a:t>
            </a:r>
          </a:p>
          <a:p>
            <a:r>
              <a:rPr lang="ru-RU" dirty="0" smtClean="0"/>
              <a:t>чувство неосознанного беспокойства и повышенной тревожности (ощущение, что «что-то не так, как надо»);</a:t>
            </a:r>
          </a:p>
          <a:p>
            <a:r>
              <a:rPr lang="ru-RU" dirty="0" smtClean="0"/>
              <a:t>чувство </a:t>
            </a:r>
            <a:r>
              <a:rPr lang="ru-RU" dirty="0" err="1" smtClean="0"/>
              <a:t>гиперответственности</a:t>
            </a:r>
            <a:r>
              <a:rPr lang="ru-RU" dirty="0" smtClean="0"/>
              <a:t> и постоянное чувство страха, что «не получится» или человек «не справится»;</a:t>
            </a:r>
          </a:p>
          <a:p>
            <a:r>
              <a:rPr lang="ru-RU" dirty="0" smtClean="0"/>
              <a:t>общая негативная установка на жизненные и профессиональные перспективы (по типу «Как ни старайся, все равно ничего не получится»).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4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45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поведенческие симптомы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74209"/>
            <a:ext cx="9601196" cy="410165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ощущение, что работа становится все тяжелее и тяжелее, а выполнять ее — все труднее и труднее;</a:t>
            </a:r>
          </a:p>
          <a:p>
            <a:r>
              <a:rPr lang="ru-RU" dirty="0" smtClean="0"/>
              <a:t>сотрудник заметно меняет свой рабочий режим дня (рано приходит на работу и поздно уходит либо, наоборот, поздно приходит на работу и рано уходит);</a:t>
            </a:r>
          </a:p>
          <a:p>
            <a:r>
              <a:rPr lang="ru-RU" dirty="0" smtClean="0"/>
              <a:t>вне зависимости от объективной необходимости работник постоянно берет работу домой, но дома ее не делает;</a:t>
            </a:r>
          </a:p>
          <a:p>
            <a:r>
              <a:rPr lang="ru-RU" dirty="0" smtClean="0"/>
              <a:t>руководитель отказывается от принятия решений, формулируя различные причины для объяснений себе и другим;</a:t>
            </a:r>
          </a:p>
          <a:p>
            <a:r>
              <a:rPr lang="ru-RU" dirty="0" smtClean="0"/>
              <a:t>чувство бесполезности, неверие в улучшения, снижение энтузиазма по отношению к работе, безразличие к результатам;</a:t>
            </a:r>
          </a:p>
          <a:p>
            <a:r>
              <a:rPr lang="ru-RU" dirty="0" smtClean="0"/>
              <a:t>невыполнение важных, приоритетных задач и «</a:t>
            </a:r>
            <a:r>
              <a:rPr lang="ru-RU" dirty="0" err="1" smtClean="0"/>
              <a:t>застревание</a:t>
            </a:r>
            <a:r>
              <a:rPr lang="ru-RU" dirty="0" smtClean="0"/>
              <a:t>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действий;</a:t>
            </a:r>
          </a:p>
          <a:p>
            <a:r>
              <a:rPr lang="ru-RU" dirty="0" err="1" smtClean="0"/>
              <a:t>дистанцированность</a:t>
            </a:r>
            <a:r>
              <a:rPr lang="ru-RU" dirty="0" smtClean="0"/>
              <a:t> от сотрудников и клиентов, повышение неадекватной критичности;</a:t>
            </a:r>
          </a:p>
          <a:p>
            <a:r>
              <a:rPr lang="ru-RU" dirty="0" smtClean="0"/>
              <a:t>злоупотребление алкоголем, резкое возрастание выкуренных за день сигарет, применение наркотических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23594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Тренинг  личностной эффективности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Данная </a:t>
            </a:r>
            <a:r>
              <a:rPr lang="ru-RU" sz="4000" dirty="0" err="1" smtClean="0"/>
              <a:t>тренинговая</a:t>
            </a:r>
            <a:r>
              <a:rPr lang="ru-RU" sz="4000" dirty="0" smtClean="0"/>
              <a:t> программа является частью комплексной работы по профилактике и преодолению синдрома профессионального выгорания педагогов.</a:t>
            </a:r>
          </a:p>
          <a:p>
            <a:pPr marL="0" indent="0">
              <a:buNone/>
            </a:pPr>
            <a:r>
              <a:rPr lang="ru-RU" sz="4000" dirty="0" smtClean="0"/>
              <a:t>Программа рассчитана на 10 часов – 5 дней по 2 часа.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2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1. Знакомимся с собой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Цели: создание благоприятных условий для работы, первичное освоение приемов самодиагностики и способов самораскрытия; осознание участниками некоторых своих личностных особенностей и оптимизация отношений к себе и своей личности.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10168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2. Ступени мудрости переживаний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/>
              <a:t>Цель: знакомство с быстрыми и эффективными способами снятия внутреннего напряжения, приемами </a:t>
            </a:r>
            <a:r>
              <a:rPr lang="ru-RU" sz="5400" dirty="0" err="1" smtClean="0"/>
              <a:t>саморегуляции</a:t>
            </a:r>
            <a:r>
              <a:rPr lang="ru-RU" sz="5400" dirty="0" smtClean="0"/>
              <a:t>.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359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Занятие 3. Полюбить себя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Цели: прояснение «Я-концепции», развитие уверенности в себе через любовь; закрепление благоприятного отношения к себе.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02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515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Профессиональное </vt:lpstr>
      <vt:lpstr>Слайд 2</vt:lpstr>
      <vt:lpstr>Психофизические симптомы: </vt:lpstr>
      <vt:lpstr>социально-психологические симптомы</vt:lpstr>
      <vt:lpstr>поведенческие симптомы </vt:lpstr>
      <vt:lpstr>Тренинг  личностной эффективности </vt:lpstr>
      <vt:lpstr>Занятие 1. Знакомимся с собой </vt:lpstr>
      <vt:lpstr>Занятие 2. Ступени мудрости переживаний </vt:lpstr>
      <vt:lpstr>Занятие 3. Полюбить себя </vt:lpstr>
      <vt:lpstr>Занятие 4. Мудрость в повседневных контактах</vt:lpstr>
      <vt:lpstr>Занятие 5. Овладение психологией процветания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</dc:title>
  <dc:creator>Мария Котлова</dc:creator>
  <cp:lastModifiedBy>Воспитатели</cp:lastModifiedBy>
  <cp:revision>8</cp:revision>
  <dcterms:created xsi:type="dcterms:W3CDTF">2013-04-26T02:33:09Z</dcterms:created>
  <dcterms:modified xsi:type="dcterms:W3CDTF">2014-11-10T07:11:02Z</dcterms:modified>
</cp:coreProperties>
</file>