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70" r:id="rId10"/>
    <p:sldId id="271" r:id="rId11"/>
    <p:sldId id="272" r:id="rId12"/>
    <p:sldId id="265" r:id="rId13"/>
    <p:sldId id="266" r:id="rId14"/>
    <p:sldId id="267" r:id="rId15"/>
    <p:sldId id="274" r:id="rId16"/>
    <p:sldId id="275" r:id="rId17"/>
    <p:sldId id="276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50FB84-ADFD-478B-9A7D-31D519C435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Текст как речевое произведение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Работу выполняла: студентка 1А группы Акинина В.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метафора</a:t>
            </a:r>
            <a:r>
              <a:rPr lang="ru-RU" dirty="0" smtClean="0"/>
              <a:t>-слово или выражение в пере-</a:t>
            </a:r>
          </a:p>
          <a:p>
            <a:r>
              <a:rPr lang="ru-RU" dirty="0" err="1" smtClean="0"/>
              <a:t>носном</a:t>
            </a:r>
            <a:r>
              <a:rPr lang="ru-RU" dirty="0" smtClean="0"/>
              <a:t> значении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метонимия</a:t>
            </a:r>
            <a:r>
              <a:rPr lang="ru-RU" dirty="0" smtClean="0"/>
              <a:t> – вид </a:t>
            </a:r>
            <a:r>
              <a:rPr lang="ru-RU" dirty="0" err="1" smtClean="0"/>
              <a:t>тропа,в</a:t>
            </a:r>
            <a:r>
              <a:rPr lang="ru-RU" dirty="0" smtClean="0"/>
              <a:t> котором явление</a:t>
            </a:r>
          </a:p>
          <a:p>
            <a:r>
              <a:rPr lang="ru-RU" dirty="0" smtClean="0"/>
              <a:t>или предмет обозначается с помощью </a:t>
            </a:r>
            <a:r>
              <a:rPr lang="ru-RU" dirty="0" err="1" smtClean="0"/>
              <a:t>дру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гих</a:t>
            </a:r>
            <a:r>
              <a:rPr lang="ru-RU" dirty="0" smtClean="0"/>
              <a:t> слов или понятий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синекдоха</a:t>
            </a:r>
            <a:r>
              <a:rPr lang="ru-RU" dirty="0" smtClean="0"/>
              <a:t> – вид тропа, в котором </a:t>
            </a:r>
            <a:r>
              <a:rPr lang="ru-RU" dirty="0" err="1" smtClean="0"/>
              <a:t>перено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сится</a:t>
            </a:r>
            <a:r>
              <a:rPr lang="ru-RU" dirty="0" smtClean="0"/>
              <a:t> значение одного слова на другое на</a:t>
            </a:r>
          </a:p>
          <a:p>
            <a:r>
              <a:rPr lang="ru-RU" dirty="0" smtClean="0"/>
              <a:t>основе замены количественных отношений:</a:t>
            </a:r>
          </a:p>
          <a:p>
            <a:r>
              <a:rPr lang="ru-RU" dirty="0" smtClean="0"/>
              <a:t>часть вместо целого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литота</a:t>
            </a:r>
            <a:r>
              <a:rPr lang="ru-RU" dirty="0" smtClean="0"/>
              <a:t> –художественное преуменьшение</a:t>
            </a:r>
          </a:p>
          <a:p>
            <a:r>
              <a:rPr lang="ru-RU" dirty="0" smtClean="0"/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гипербола</a:t>
            </a:r>
            <a:r>
              <a:rPr lang="ru-RU" dirty="0" err="1" smtClean="0"/>
              <a:t>-художественное</a:t>
            </a:r>
            <a:r>
              <a:rPr lang="ru-RU" dirty="0" smtClean="0"/>
              <a:t> </a:t>
            </a:r>
            <a:r>
              <a:rPr lang="ru-RU" dirty="0" err="1" smtClean="0"/>
              <a:t>преувеличе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ние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олицетворение</a:t>
            </a:r>
            <a:r>
              <a:rPr lang="ru-RU" dirty="0" smtClean="0"/>
              <a:t>-представление </a:t>
            </a:r>
            <a:r>
              <a:rPr lang="ru-RU" dirty="0" err="1" smtClean="0"/>
              <a:t>неодушев</a:t>
            </a:r>
            <a:r>
              <a:rPr lang="ru-RU" dirty="0" smtClean="0"/>
              <a:t>-</a:t>
            </a:r>
          </a:p>
          <a:p>
            <a:r>
              <a:rPr lang="ru-RU" dirty="0" smtClean="0"/>
              <a:t>ленного предмета в виде живого существа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ирония</a:t>
            </a:r>
            <a:r>
              <a:rPr lang="ru-RU" dirty="0" smtClean="0"/>
              <a:t>- скрытая насмешка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ОПИСАНИЕ</a:t>
            </a:r>
          </a:p>
          <a:p>
            <a:r>
              <a:rPr lang="ru-RU" b="1" dirty="0" smtClean="0"/>
              <a:t>1</a:t>
            </a:r>
            <a:r>
              <a:rPr lang="ru-RU" dirty="0" smtClean="0"/>
              <a:t>)</a:t>
            </a:r>
            <a:r>
              <a:rPr lang="ru-RU" b="1" dirty="0" smtClean="0"/>
              <a:t>вопрос  </a:t>
            </a:r>
            <a:r>
              <a:rPr lang="ru-RU" b="1" dirty="0" smtClean="0">
                <a:solidFill>
                  <a:srgbClr val="C00000"/>
                </a:solidFill>
              </a:rPr>
              <a:t>какой предмет?</a:t>
            </a:r>
          </a:p>
          <a:p>
            <a:r>
              <a:rPr lang="ru-RU" dirty="0" smtClean="0"/>
              <a:t>перечисление постоянных и однородных</a:t>
            </a:r>
          </a:p>
          <a:p>
            <a:r>
              <a:rPr lang="ru-RU" dirty="0" smtClean="0"/>
              <a:t>признаков;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/>
              <a:t>2)композиция:</a:t>
            </a:r>
          </a:p>
          <a:p>
            <a:r>
              <a:rPr lang="ru-RU" dirty="0" smtClean="0"/>
              <a:t>-общее впечатление от предмета;</a:t>
            </a:r>
          </a:p>
          <a:p>
            <a:r>
              <a:rPr lang="ru-RU" dirty="0" smtClean="0"/>
              <a:t>-признаки предмета;</a:t>
            </a:r>
          </a:p>
          <a:p>
            <a:r>
              <a:rPr lang="ru-RU" dirty="0" smtClean="0"/>
              <a:t>-оценка предмета;</a:t>
            </a:r>
          </a:p>
          <a:p>
            <a:r>
              <a:rPr lang="ru-RU" b="1" dirty="0" smtClean="0"/>
              <a:t>3)связь предложений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параллельная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002060"/>
                </a:solidFill>
              </a:rPr>
              <a:t>ТИПЫ  ТЕКСТА (РЕЧИ)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ПОВЕСТВОВАНИЕ</a:t>
            </a:r>
          </a:p>
          <a:p>
            <a:r>
              <a:rPr lang="ru-RU" b="1" dirty="0" smtClean="0"/>
              <a:t>1)вопрос </a:t>
            </a:r>
            <a:r>
              <a:rPr lang="ru-RU" b="1" dirty="0" smtClean="0">
                <a:solidFill>
                  <a:srgbClr val="C00000"/>
                </a:solidFill>
              </a:rPr>
              <a:t>что произошло? что делает пред-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мет? </a:t>
            </a:r>
          </a:p>
          <a:p>
            <a:r>
              <a:rPr lang="ru-RU" b="1" dirty="0" smtClean="0"/>
              <a:t>о</a:t>
            </a:r>
            <a:r>
              <a:rPr lang="ru-RU" dirty="0" smtClean="0"/>
              <a:t>писание </a:t>
            </a:r>
            <a:r>
              <a:rPr lang="ru-RU" dirty="0" err="1" smtClean="0"/>
              <a:t>действий,происходящих</a:t>
            </a:r>
            <a:r>
              <a:rPr lang="ru-RU" dirty="0" smtClean="0"/>
              <a:t> после-</a:t>
            </a:r>
          </a:p>
          <a:p>
            <a:r>
              <a:rPr lang="ru-RU" dirty="0" err="1" smtClean="0"/>
              <a:t>довательно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2)композиция:</a:t>
            </a:r>
          </a:p>
          <a:p>
            <a:r>
              <a:rPr lang="ru-RU" dirty="0" smtClean="0"/>
              <a:t>-начало действия;</a:t>
            </a:r>
          </a:p>
          <a:p>
            <a:r>
              <a:rPr lang="ru-RU" dirty="0" smtClean="0"/>
              <a:t>-развитие действия;</a:t>
            </a:r>
          </a:p>
          <a:p>
            <a:r>
              <a:rPr lang="ru-RU" dirty="0" smtClean="0"/>
              <a:t>-кульминация;</a:t>
            </a:r>
          </a:p>
          <a:p>
            <a:r>
              <a:rPr lang="ru-RU" dirty="0" smtClean="0"/>
              <a:t>-развязка действия;</a:t>
            </a:r>
          </a:p>
          <a:p>
            <a:r>
              <a:rPr lang="ru-RU" b="1" dirty="0" smtClean="0"/>
              <a:t>3)связь предложений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цепная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РАССУЖДЕНИЕ</a:t>
            </a:r>
          </a:p>
          <a:p>
            <a:r>
              <a:rPr lang="ru-RU" b="1" dirty="0" smtClean="0"/>
              <a:t>1)вопрос </a:t>
            </a:r>
            <a:r>
              <a:rPr lang="ru-RU" b="1" dirty="0" smtClean="0">
                <a:solidFill>
                  <a:srgbClr val="C00000"/>
                </a:solidFill>
              </a:rPr>
              <a:t>почему?  зачем?</a:t>
            </a:r>
          </a:p>
          <a:p>
            <a:r>
              <a:rPr lang="ru-RU" dirty="0" smtClean="0"/>
              <a:t>объяснение </a:t>
            </a:r>
            <a:r>
              <a:rPr lang="ru-RU" dirty="0" err="1" smtClean="0"/>
              <a:t>фактов,событий</a:t>
            </a:r>
            <a:r>
              <a:rPr lang="ru-RU" dirty="0" smtClean="0"/>
              <a:t> с указанием</a:t>
            </a:r>
          </a:p>
          <a:p>
            <a:r>
              <a:rPr lang="ru-RU" dirty="0" smtClean="0"/>
              <a:t>причинно-следственных связей;</a:t>
            </a:r>
          </a:p>
          <a:p>
            <a:r>
              <a:rPr lang="ru-RU" b="1" dirty="0" smtClean="0"/>
              <a:t>2)композиция: </a:t>
            </a:r>
          </a:p>
          <a:p>
            <a:r>
              <a:rPr lang="ru-RU" dirty="0" smtClean="0"/>
              <a:t>-тезис;</a:t>
            </a:r>
          </a:p>
          <a:p>
            <a:r>
              <a:rPr lang="ru-RU" dirty="0" smtClean="0"/>
              <a:t>-доказательства;</a:t>
            </a:r>
          </a:p>
          <a:p>
            <a:r>
              <a:rPr lang="ru-RU" dirty="0" smtClean="0"/>
              <a:t>-вывод;</a:t>
            </a:r>
          </a:p>
          <a:p>
            <a:r>
              <a:rPr lang="ru-RU" b="1" dirty="0" smtClean="0"/>
              <a:t>3)связь предложений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цепная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СТИЛИ 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ФУНКЦИИ</a:t>
                      </a:r>
                      <a:r>
                        <a:rPr lang="ru-RU" baseline="0" dirty="0" smtClean="0"/>
                        <a:t>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СФЕРА ПРИМЕ-</a:t>
                      </a:r>
                    </a:p>
                    <a:p>
                      <a:r>
                        <a:rPr lang="ru-RU" dirty="0" smtClean="0"/>
                        <a:t>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ЯЗЫКОВЫЕ</a:t>
                      </a:r>
                    </a:p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РАЗГОВОРНЫЙ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общение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общение в быту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нейтральная и</a:t>
                      </a:r>
                    </a:p>
                    <a:p>
                      <a:r>
                        <a:rPr lang="ru-RU" dirty="0" smtClean="0"/>
                        <a:t>просторечная</a:t>
                      </a:r>
                    </a:p>
                    <a:p>
                      <a:r>
                        <a:rPr lang="ru-RU" dirty="0" smtClean="0"/>
                        <a:t>лексика, фразе-</a:t>
                      </a:r>
                    </a:p>
                    <a:p>
                      <a:r>
                        <a:rPr lang="ru-RU" dirty="0" err="1" smtClean="0"/>
                        <a:t>ологизмы,непол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ные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предлож-я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err="1" smtClean="0"/>
                        <a:t>междометия,об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ращения,вводн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НАУЧНЫЙ,НА-</a:t>
                      </a:r>
                    </a:p>
                    <a:p>
                      <a:r>
                        <a:rPr lang="ru-RU" b="1" dirty="0" smtClean="0"/>
                        <a:t>УЧНО-ПОПУЛЯР</a:t>
                      </a:r>
                    </a:p>
                    <a:p>
                      <a:r>
                        <a:rPr lang="ru-RU" b="1" dirty="0" smtClean="0"/>
                        <a:t>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объяснение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учебная,спра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вочная</a:t>
                      </a:r>
                      <a:r>
                        <a:rPr lang="ru-RU" baseline="0" dirty="0" smtClean="0"/>
                        <a:t> литера-</a:t>
                      </a:r>
                    </a:p>
                    <a:p>
                      <a:r>
                        <a:rPr lang="ru-RU" baseline="0" dirty="0" err="1" smtClean="0"/>
                        <a:t>тура,лекция,на</a:t>
                      </a:r>
                      <a:r>
                        <a:rPr lang="ru-RU" baseline="0" dirty="0" smtClean="0"/>
                        <a:t>-</a:t>
                      </a:r>
                    </a:p>
                    <a:p>
                      <a:r>
                        <a:rPr lang="ru-RU" baseline="0" dirty="0" err="1" smtClean="0"/>
                        <a:t>учные</a:t>
                      </a:r>
                      <a:r>
                        <a:rPr lang="ru-RU" baseline="0" dirty="0" smtClean="0"/>
                        <a:t>  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научные </a:t>
                      </a:r>
                      <a:r>
                        <a:rPr lang="ru-RU" dirty="0" err="1" smtClean="0"/>
                        <a:t>терми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ны,спец.слова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сложные кон-</a:t>
                      </a:r>
                    </a:p>
                    <a:p>
                      <a:r>
                        <a:rPr lang="ru-RU" dirty="0" err="1" smtClean="0"/>
                        <a:t>струкции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Стили  речи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ОФИЦИАЛЬНО-</a:t>
                      </a:r>
                    </a:p>
                    <a:p>
                      <a:r>
                        <a:rPr lang="ru-RU" b="1" dirty="0" smtClean="0"/>
                        <a:t>ДЕЛОВОЙ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инструктирова</a:t>
                      </a:r>
                      <a:r>
                        <a:rPr lang="ru-RU" b="1" i="1" dirty="0" smtClean="0"/>
                        <a:t>-</a:t>
                      </a:r>
                    </a:p>
                    <a:p>
                      <a:r>
                        <a:rPr lang="ru-RU" b="1" i="1" dirty="0" err="1" smtClean="0"/>
                        <a:t>ние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законы,докумен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стандартные </a:t>
                      </a:r>
                      <a:r>
                        <a:rPr lang="ru-RU" dirty="0" err="1" smtClean="0"/>
                        <a:t>выражения,сос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тавные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предло</a:t>
                      </a:r>
                      <a:r>
                        <a:rPr lang="ru-RU" baseline="0" dirty="0" smtClean="0"/>
                        <a:t>-</a:t>
                      </a:r>
                    </a:p>
                    <a:p>
                      <a:r>
                        <a:rPr lang="ru-RU" baseline="0" dirty="0" err="1" smtClean="0"/>
                        <a:t>ги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союзы,от</a:t>
                      </a:r>
                      <a:r>
                        <a:rPr lang="ru-RU" baseline="0" dirty="0" smtClean="0"/>
                        <a:t>-</a:t>
                      </a:r>
                    </a:p>
                    <a:p>
                      <a:r>
                        <a:rPr lang="ru-RU" baseline="0" dirty="0" smtClean="0"/>
                        <a:t>глагольные су-</a:t>
                      </a:r>
                    </a:p>
                    <a:p>
                      <a:r>
                        <a:rPr lang="ru-RU" baseline="0" dirty="0" err="1" smtClean="0"/>
                        <a:t>ществительные</a:t>
                      </a:r>
                      <a:r>
                        <a:rPr lang="ru-RU" baseline="0" dirty="0" smtClean="0"/>
                        <a:t>,</a:t>
                      </a:r>
                    </a:p>
                    <a:p>
                      <a:r>
                        <a:rPr lang="ru-RU" baseline="0" dirty="0" smtClean="0"/>
                        <a:t>развернутые предложения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ПУБЛИЦИСТИ-</a:t>
                      </a:r>
                    </a:p>
                    <a:p>
                      <a:r>
                        <a:rPr lang="ru-RU" b="1" dirty="0" smtClean="0"/>
                        <a:t>ЧЕСКИЙ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убеждение,вли</a:t>
                      </a:r>
                      <a:r>
                        <a:rPr lang="ru-RU" b="1" i="1" dirty="0" smtClean="0"/>
                        <a:t>-</a:t>
                      </a:r>
                    </a:p>
                    <a:p>
                      <a:r>
                        <a:rPr lang="ru-RU" b="1" i="1" dirty="0" err="1" smtClean="0"/>
                        <a:t>яние</a:t>
                      </a:r>
                      <a:r>
                        <a:rPr lang="ru-RU" b="1" i="1" dirty="0" smtClean="0"/>
                        <a:t> на мысли и поступки </a:t>
                      </a:r>
                      <a:r>
                        <a:rPr lang="ru-RU" b="1" i="1" dirty="0" err="1" smtClean="0"/>
                        <a:t>лю</a:t>
                      </a:r>
                      <a:r>
                        <a:rPr lang="ru-RU" b="1" i="1" dirty="0" smtClean="0"/>
                        <a:t>-</a:t>
                      </a:r>
                    </a:p>
                    <a:p>
                      <a:r>
                        <a:rPr lang="ru-RU" b="1" i="1" dirty="0" err="1" smtClean="0"/>
                        <a:t>дей</a:t>
                      </a:r>
                      <a:r>
                        <a:rPr lang="ru-RU" b="1" i="1" dirty="0" smtClean="0"/>
                        <a:t> 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журналы,газеты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радио,телевиде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ние,собрания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митинги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нейтральная,</a:t>
                      </a:r>
                    </a:p>
                    <a:p>
                      <a:r>
                        <a:rPr lang="ru-RU" dirty="0" smtClean="0"/>
                        <a:t>торжественная</a:t>
                      </a:r>
                    </a:p>
                    <a:p>
                      <a:r>
                        <a:rPr lang="ru-RU" dirty="0" err="1" smtClean="0"/>
                        <a:t>лексика,фраз-мы,эмоцион.окраш.слова</a:t>
                      </a:r>
                      <a:r>
                        <a:rPr lang="ru-RU" baseline="0" dirty="0" smtClean="0"/>
                        <a:t> и т.д.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ХУДОЖЕСТВЕН-</a:t>
                      </a:r>
                    </a:p>
                    <a:p>
                      <a:r>
                        <a:rPr lang="ru-RU" b="1" dirty="0" smtClean="0"/>
                        <a:t>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изображение,</a:t>
                      </a:r>
                    </a:p>
                    <a:p>
                      <a:r>
                        <a:rPr lang="ru-RU" b="1" i="1" dirty="0" smtClean="0"/>
                        <a:t>«рисование» </a:t>
                      </a:r>
                      <a:r>
                        <a:rPr lang="ru-RU" b="1" i="1" dirty="0" err="1" smtClean="0"/>
                        <a:t>словами,влия</a:t>
                      </a:r>
                      <a:r>
                        <a:rPr lang="ru-RU" b="1" i="1" dirty="0" smtClean="0"/>
                        <a:t>-</a:t>
                      </a:r>
                    </a:p>
                    <a:p>
                      <a:r>
                        <a:rPr lang="ru-RU" b="1" i="1" dirty="0" err="1" smtClean="0"/>
                        <a:t>ние</a:t>
                      </a:r>
                      <a:r>
                        <a:rPr lang="ru-RU" b="1" i="1" baseline="0" dirty="0" smtClean="0"/>
                        <a:t> на чувства,</a:t>
                      </a:r>
                    </a:p>
                    <a:p>
                      <a:r>
                        <a:rPr lang="ru-RU" b="1" i="1" baseline="0" dirty="0" smtClean="0"/>
                        <a:t>воображение людей 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</a:t>
                      </a:r>
                    </a:p>
                    <a:p>
                      <a:r>
                        <a:rPr lang="ru-RU" dirty="0" smtClean="0"/>
                        <a:t>художествен-</a:t>
                      </a:r>
                    </a:p>
                    <a:p>
                      <a:r>
                        <a:rPr lang="ru-RU" dirty="0" smtClean="0"/>
                        <a:t>ной литературы</a:t>
                      </a:r>
                    </a:p>
                    <a:p>
                      <a:r>
                        <a:rPr lang="ru-RU" baseline="0" dirty="0" smtClean="0"/>
                        <a:t>и фольклора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 языковые</a:t>
                      </a:r>
                    </a:p>
                    <a:p>
                      <a:r>
                        <a:rPr lang="ru-RU" dirty="0" smtClean="0"/>
                        <a:t>средства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«Наша </a:t>
            </a:r>
            <a:r>
              <a:rPr lang="ru-RU" sz="1800" b="1" dirty="0" err="1" smtClean="0">
                <a:solidFill>
                  <a:srgbClr val="002060"/>
                </a:solidFill>
              </a:rPr>
              <a:t>речь-важнейшая</a:t>
            </a:r>
            <a:r>
              <a:rPr lang="ru-RU" sz="1800" b="1" dirty="0" smtClean="0">
                <a:solidFill>
                  <a:srgbClr val="002060"/>
                </a:solidFill>
              </a:rPr>
              <a:t> часть не только нашего поведения, но и нашей личности, нашей души, </a:t>
            </a:r>
            <a:r>
              <a:rPr lang="ru-RU" sz="1800" b="1" smtClean="0">
                <a:solidFill>
                  <a:srgbClr val="002060"/>
                </a:solidFill>
              </a:rPr>
              <a:t>ума…»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Д.С.Лихачев: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ии\Pictures\Д.С.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379" b="1537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«Понимание есть повторение процесса творчества в измененном  порядке.»(</a:t>
            </a:r>
            <a:r>
              <a:rPr lang="ru-RU" sz="2000" b="1" dirty="0" err="1" smtClean="0"/>
              <a:t>А.А.Потебня</a:t>
            </a:r>
            <a:r>
              <a:rPr lang="ru-RU" sz="2000" dirty="0" smtClean="0"/>
              <a:t>)      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Понимание текста – процесс творческий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ии\Pictures\рисунок к презентации учитель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6326" b="1632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ТЕКСТ</a:t>
            </a:r>
            <a:r>
              <a:rPr lang="ru-RU" dirty="0" smtClean="0"/>
              <a:t> – от лат.</a:t>
            </a:r>
            <a:r>
              <a:rPr lang="en-US" dirty="0" err="1" smtClean="0"/>
              <a:t>textus</a:t>
            </a:r>
            <a:r>
              <a:rPr lang="en-US" dirty="0" smtClean="0"/>
              <a:t> </a:t>
            </a:r>
            <a:r>
              <a:rPr lang="ru-RU" dirty="0" smtClean="0"/>
              <a:t>-«ткань», «словесное</a:t>
            </a:r>
          </a:p>
          <a:p>
            <a:r>
              <a:rPr lang="ru-RU" dirty="0" smtClean="0"/>
              <a:t>единство»</a:t>
            </a:r>
          </a:p>
          <a:p>
            <a:r>
              <a:rPr lang="ru-RU" b="1" dirty="0" smtClean="0"/>
              <a:t>1.Тематическое единство предложений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2.Смысловое единство предложений.</a:t>
            </a:r>
          </a:p>
          <a:p>
            <a:r>
              <a:rPr lang="ru-RU" b="1" dirty="0" smtClean="0"/>
              <a:t>3.Способы связи между предложениями.</a:t>
            </a:r>
          </a:p>
          <a:p>
            <a:r>
              <a:rPr lang="ru-RU" b="1" dirty="0" smtClean="0"/>
              <a:t>4.Стиль речи.</a:t>
            </a:r>
          </a:p>
          <a:p>
            <a:r>
              <a:rPr lang="ru-RU" b="1" dirty="0" smtClean="0"/>
              <a:t>5.Тип текста(речи).</a:t>
            </a:r>
          </a:p>
          <a:p>
            <a:r>
              <a:rPr lang="ru-RU" b="1" dirty="0" smtClean="0"/>
              <a:t>6.Текст можно озаглавить.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основные особенности текста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ТЕМА  ТЕКСТА </a:t>
            </a:r>
            <a:r>
              <a:rPr lang="ru-RU" dirty="0" smtClean="0"/>
              <a:t>– </a:t>
            </a:r>
            <a:r>
              <a:rPr lang="ru-RU" b="1" dirty="0" smtClean="0"/>
              <a:t>это то, о чем в нем </a:t>
            </a:r>
            <a:r>
              <a:rPr lang="ru-RU" b="1" dirty="0" err="1" smtClean="0"/>
              <a:t>гово</a:t>
            </a:r>
            <a:r>
              <a:rPr lang="ru-RU" b="1" dirty="0" smtClean="0"/>
              <a:t> –</a:t>
            </a:r>
            <a:r>
              <a:rPr lang="ru-RU" b="1" dirty="0" err="1" smtClean="0"/>
              <a:t>рится</a:t>
            </a:r>
            <a:r>
              <a:rPr lang="ru-RU" b="1" dirty="0" smtClean="0"/>
              <a:t>, что положено в его основу.</a:t>
            </a:r>
          </a:p>
          <a:p>
            <a:r>
              <a:rPr lang="ru-RU" dirty="0" smtClean="0"/>
              <a:t>Можно задать вопрос</a:t>
            </a:r>
            <a:r>
              <a:rPr lang="ru-RU" dirty="0" smtClean="0">
                <a:solidFill>
                  <a:srgbClr val="FF0000"/>
                </a:solidFill>
              </a:rPr>
              <a:t>: о чем говорится 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тексте? 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ПОМНИТЕ!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ЗАГОЛОВОК (ЗАГЛАВИЕ) ТЕКСТА –</a:t>
            </a:r>
            <a:r>
              <a:rPr lang="ru-RU" b="1" dirty="0" smtClean="0"/>
              <a:t>это </a:t>
            </a:r>
            <a:r>
              <a:rPr lang="ru-RU" b="1" dirty="0" err="1" smtClean="0"/>
              <a:t>назва</a:t>
            </a:r>
            <a:r>
              <a:rPr lang="ru-RU" b="1" dirty="0" smtClean="0"/>
              <a:t>-</a:t>
            </a:r>
          </a:p>
          <a:p>
            <a:r>
              <a:rPr lang="ru-RU" b="1" dirty="0" err="1" smtClean="0"/>
              <a:t>ние</a:t>
            </a:r>
            <a:r>
              <a:rPr lang="ru-RU" b="1" dirty="0" smtClean="0"/>
              <a:t> произведения или отдельных его час-</a:t>
            </a:r>
          </a:p>
          <a:p>
            <a:r>
              <a:rPr lang="ru-RU" b="1" dirty="0" err="1" smtClean="0"/>
              <a:t>тей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Заглавие отражает либо </a:t>
            </a:r>
            <a:r>
              <a:rPr lang="ru-RU" b="1" dirty="0" smtClean="0">
                <a:solidFill>
                  <a:srgbClr val="FF0000"/>
                </a:solidFill>
              </a:rPr>
              <a:t>тему,</a:t>
            </a:r>
            <a:r>
              <a:rPr lang="ru-RU" b="1" dirty="0" smtClean="0"/>
              <a:t> либо </a:t>
            </a:r>
            <a:r>
              <a:rPr lang="ru-RU" b="1" dirty="0" smtClean="0">
                <a:solidFill>
                  <a:srgbClr val="FF0000"/>
                </a:solidFill>
              </a:rPr>
              <a:t>основ</a:t>
            </a:r>
            <a:r>
              <a:rPr lang="ru-RU" b="1" dirty="0" smtClean="0"/>
              <a:t> –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ную</a:t>
            </a:r>
            <a:r>
              <a:rPr lang="ru-RU" b="1" dirty="0" smtClean="0">
                <a:solidFill>
                  <a:srgbClr val="FF0000"/>
                </a:solidFill>
              </a:rPr>
              <a:t>    мысль </a:t>
            </a:r>
            <a:r>
              <a:rPr lang="ru-RU" b="1" dirty="0" smtClean="0"/>
              <a:t>текста. Заглавие помогает предположить, что  будет в тексте, </a:t>
            </a:r>
            <a:r>
              <a:rPr lang="ru-RU" b="1" dirty="0" err="1" smtClean="0"/>
              <a:t>спрог</a:t>
            </a:r>
            <a:r>
              <a:rPr lang="ru-RU" b="1" dirty="0" smtClean="0"/>
              <a:t>-</a:t>
            </a:r>
          </a:p>
          <a:p>
            <a:r>
              <a:rPr lang="ru-RU" b="1" dirty="0" err="1" smtClean="0"/>
              <a:t>нозировать</a:t>
            </a:r>
            <a:r>
              <a:rPr lang="ru-RU" b="1" dirty="0" smtClean="0"/>
              <a:t> возможное развитие  событий,</a:t>
            </a:r>
          </a:p>
          <a:p>
            <a:r>
              <a:rPr lang="ru-RU" b="1" dirty="0" smtClean="0"/>
              <a:t>понять идейный смысл  текста.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    ЦЕПНАЯ                     ПАРАЛЛЕЛЬНАЯ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СВЯЗЬ  ПРЕДЛОЖЕНИЙ В ТЕКСТЕ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714752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371475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714752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3286124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4071942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407194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2" idx="0"/>
          </p:cNvCxnSpPr>
          <p:nvPr/>
        </p:nvCxnSpPr>
        <p:spPr>
          <a:xfrm rot="16200000" flipH="1" flipV="1">
            <a:off x="2776627" y="990685"/>
            <a:ext cx="1304730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0"/>
          </p:cNvCxnSpPr>
          <p:nvPr/>
        </p:nvCxnSpPr>
        <p:spPr>
          <a:xfrm rot="16200000" flipH="1">
            <a:off x="5098362" y="954966"/>
            <a:ext cx="1304730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1"/>
            <a:endCxn id="4" idx="3"/>
          </p:cNvCxnSpPr>
          <p:nvPr/>
        </p:nvCxnSpPr>
        <p:spPr>
          <a:xfrm rot="10800000">
            <a:off x="1714480" y="39647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1"/>
            <a:endCxn id="5" idx="3"/>
          </p:cNvCxnSpPr>
          <p:nvPr/>
        </p:nvCxnSpPr>
        <p:spPr>
          <a:xfrm rot="10800000">
            <a:off x="2928926" y="39647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0"/>
          </p:cNvCxnSpPr>
          <p:nvPr/>
        </p:nvCxnSpPr>
        <p:spPr>
          <a:xfrm rot="5400000" flipH="1" flipV="1">
            <a:off x="5840024" y="3625455"/>
            <a:ext cx="285752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0"/>
          </p:cNvCxnSpPr>
          <p:nvPr/>
        </p:nvCxnSpPr>
        <p:spPr>
          <a:xfrm rot="16200000" flipV="1">
            <a:off x="7036611" y="3464719"/>
            <a:ext cx="35719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</a:t>
            </a:r>
            <a:r>
              <a:rPr lang="ru-RU" b="1" dirty="0" err="1" smtClean="0"/>
              <a:t>однотематическая</a:t>
            </a:r>
            <a:r>
              <a:rPr lang="ru-RU" b="1" dirty="0" smtClean="0"/>
              <a:t> лексика;</a:t>
            </a:r>
          </a:p>
          <a:p>
            <a:r>
              <a:rPr lang="ru-RU" b="1" dirty="0" smtClean="0"/>
              <a:t>-лексический повтор;</a:t>
            </a:r>
          </a:p>
          <a:p>
            <a:r>
              <a:rPr lang="ru-RU" b="1" dirty="0" smtClean="0"/>
              <a:t>-синонимы(в том числе контекстуальные);</a:t>
            </a:r>
          </a:p>
          <a:p>
            <a:r>
              <a:rPr lang="ru-RU" b="1" dirty="0" smtClean="0"/>
              <a:t>-антонимы(в том числе контекстуальные);</a:t>
            </a:r>
          </a:p>
          <a:p>
            <a:r>
              <a:rPr lang="ru-RU" b="1" dirty="0" smtClean="0"/>
              <a:t>-союзы;</a:t>
            </a:r>
          </a:p>
          <a:p>
            <a:r>
              <a:rPr lang="ru-RU" b="1" dirty="0" smtClean="0"/>
              <a:t>-местоимения;</a:t>
            </a:r>
          </a:p>
          <a:p>
            <a:r>
              <a:rPr lang="ru-RU" b="1" dirty="0" smtClean="0"/>
              <a:t>-наречия;</a:t>
            </a:r>
          </a:p>
          <a:p>
            <a:r>
              <a:rPr lang="ru-RU" b="1" dirty="0" smtClean="0"/>
              <a:t>-вводные </a:t>
            </a:r>
            <a:r>
              <a:rPr lang="ru-RU" b="1" dirty="0" err="1" smtClean="0"/>
              <a:t>слова,указывающие</a:t>
            </a:r>
            <a:r>
              <a:rPr lang="ru-RU" b="1" dirty="0" smtClean="0"/>
              <a:t> на порядок</a:t>
            </a:r>
          </a:p>
          <a:p>
            <a:r>
              <a:rPr lang="ru-RU" b="1" dirty="0" smtClean="0"/>
              <a:t>явлений(мыслей) и связь между ними;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/>
              </a:rPr>
              <a:t>Основные средства связи между пред-</a:t>
            </a:r>
            <a:br>
              <a:rPr lang="ru-RU" sz="3200" dirty="0" smtClean="0">
                <a:solidFill>
                  <a:srgbClr val="002060"/>
                </a:solidFill>
                <a:effectLst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</a:rPr>
              <a:t>           </a:t>
            </a:r>
            <a:r>
              <a:rPr lang="ru-RU" sz="3200" dirty="0" err="1" smtClean="0">
                <a:solidFill>
                  <a:srgbClr val="002060"/>
                </a:solidFill>
                <a:effectLst/>
              </a:rPr>
              <a:t>ложениями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  в  тексте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-числительные;</a:t>
            </a:r>
          </a:p>
          <a:p>
            <a:r>
              <a:rPr lang="ru-RU" b="1" dirty="0" smtClean="0"/>
              <a:t>-частицы;</a:t>
            </a:r>
          </a:p>
          <a:p>
            <a:r>
              <a:rPr lang="ru-RU" b="1" dirty="0" smtClean="0"/>
              <a:t>-видовременная соотнесенность глаголь-</a:t>
            </a:r>
          </a:p>
          <a:p>
            <a:r>
              <a:rPr lang="ru-RU" b="1" dirty="0" err="1" smtClean="0"/>
              <a:t>ных</a:t>
            </a:r>
            <a:r>
              <a:rPr lang="ru-RU" b="1" dirty="0" smtClean="0"/>
              <a:t> форм;</a:t>
            </a:r>
          </a:p>
          <a:p>
            <a:r>
              <a:rPr lang="ru-RU" b="1" dirty="0" smtClean="0"/>
              <a:t>-порядок слов в предложении;</a:t>
            </a:r>
          </a:p>
          <a:p>
            <a:r>
              <a:rPr lang="ru-RU" b="1" dirty="0" smtClean="0"/>
              <a:t>-неполные предложения;</a:t>
            </a:r>
          </a:p>
          <a:p>
            <a:r>
              <a:rPr lang="ru-RU" b="1" dirty="0" smtClean="0"/>
              <a:t>-интонационные связи между </a:t>
            </a:r>
            <a:r>
              <a:rPr lang="ru-RU" b="1" dirty="0" err="1" smtClean="0"/>
              <a:t>предложени</a:t>
            </a:r>
            <a:r>
              <a:rPr lang="ru-RU" b="1" dirty="0" smtClean="0"/>
              <a:t>-</a:t>
            </a:r>
          </a:p>
          <a:p>
            <a:r>
              <a:rPr lang="ru-RU" b="1" dirty="0" err="1" smtClean="0"/>
              <a:t>ями</a:t>
            </a:r>
            <a:r>
              <a:rPr lang="ru-RU" b="1" dirty="0" smtClean="0"/>
              <a:t>( особая роль вопросительных </a:t>
            </a:r>
            <a:r>
              <a:rPr lang="ru-RU" b="1" dirty="0" err="1" smtClean="0"/>
              <a:t>предло</a:t>
            </a:r>
            <a:r>
              <a:rPr lang="ru-RU" b="1" dirty="0" smtClean="0"/>
              <a:t>-</a:t>
            </a:r>
          </a:p>
          <a:p>
            <a:r>
              <a:rPr lang="ru-RU" b="1" dirty="0" err="1" smtClean="0"/>
              <a:t>жений</a:t>
            </a:r>
            <a:r>
              <a:rPr lang="ru-RU" b="1" dirty="0" smtClean="0"/>
              <a:t> в тексте).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Словесные средства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эпитет</a:t>
            </a:r>
            <a:r>
              <a:rPr lang="ru-RU" dirty="0" smtClean="0"/>
              <a:t> –художественное определение, в котором автор выражает свое отношение</a:t>
            </a:r>
          </a:p>
          <a:p>
            <a:r>
              <a:rPr lang="ru-RU" dirty="0" smtClean="0"/>
              <a:t>к предмету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сравнение</a:t>
            </a:r>
            <a:r>
              <a:rPr lang="ru-RU" dirty="0" smtClean="0"/>
              <a:t> –уподобление одного </a:t>
            </a:r>
            <a:r>
              <a:rPr lang="ru-RU" dirty="0" err="1" smtClean="0"/>
              <a:t>предме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та,явления</a:t>
            </a:r>
            <a:r>
              <a:rPr lang="ru-RU" dirty="0" smtClean="0"/>
              <a:t>, действия другому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аллегория</a:t>
            </a:r>
            <a:r>
              <a:rPr lang="ru-RU" dirty="0" smtClean="0"/>
              <a:t> –иносказание</a:t>
            </a:r>
          </a:p>
          <a:p>
            <a:r>
              <a:rPr lang="ru-RU" dirty="0" smtClean="0"/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перифраз</a:t>
            </a:r>
            <a:r>
              <a:rPr lang="ru-RU" dirty="0" err="1" smtClean="0"/>
              <a:t>-описательный</a:t>
            </a:r>
            <a:r>
              <a:rPr lang="ru-RU" dirty="0" smtClean="0"/>
              <a:t> оборот речи, применяемый для замены слов или слова,</a:t>
            </a:r>
          </a:p>
          <a:p>
            <a:r>
              <a:rPr lang="ru-RU" dirty="0" smtClean="0"/>
              <a:t>чтобы избежать  повторения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598</Words>
  <Application>Microsoft Office PowerPoint</Application>
  <PresentationFormat>Экран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Текст как речевое произведение</vt:lpstr>
      <vt:lpstr>Понимание текста – процесс творческий</vt:lpstr>
      <vt:lpstr>  основные особенности текста</vt:lpstr>
      <vt:lpstr>   ПОМНИТЕ!</vt:lpstr>
      <vt:lpstr>Презентация PowerPoint</vt:lpstr>
      <vt:lpstr>  СВЯЗЬ  ПРЕДЛОЖЕНИЙ В ТЕКСТЕ</vt:lpstr>
      <vt:lpstr>Основные средства связи между пред-            ложениями  в  тексте</vt:lpstr>
      <vt:lpstr>Презентация PowerPoint</vt:lpstr>
      <vt:lpstr>Презентация PowerPoint</vt:lpstr>
      <vt:lpstr>Презентация PowerPoint</vt:lpstr>
      <vt:lpstr>Презентация PowerPoint</vt:lpstr>
      <vt:lpstr>      ТИПЫ  ТЕКСТА (РЕЧИ)</vt:lpstr>
      <vt:lpstr>Презентация PowerPoint</vt:lpstr>
      <vt:lpstr>Презентация PowerPoint</vt:lpstr>
      <vt:lpstr>             Стили  речи</vt:lpstr>
      <vt:lpstr>Презентация PowerPoint</vt:lpstr>
      <vt:lpstr>Презентация PowerPoint</vt:lpstr>
      <vt:lpstr>Д.С.Лихачев: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как речевое произведение</dc:title>
  <dc:creator>ии</dc:creator>
  <cp:lastModifiedBy>ропрмпрм</cp:lastModifiedBy>
  <cp:revision>21</cp:revision>
  <dcterms:created xsi:type="dcterms:W3CDTF">2011-05-08T14:49:30Z</dcterms:created>
  <dcterms:modified xsi:type="dcterms:W3CDTF">2014-05-16T04:54:26Z</dcterms:modified>
</cp:coreProperties>
</file>