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256" r:id="rId2"/>
    <p:sldId id="275" r:id="rId3"/>
    <p:sldId id="266" r:id="rId4"/>
    <p:sldId id="277" r:id="rId5"/>
    <p:sldId id="267" r:id="rId6"/>
    <p:sldId id="260" r:id="rId7"/>
    <p:sldId id="278" r:id="rId8"/>
    <p:sldId id="257" r:id="rId9"/>
    <p:sldId id="276" r:id="rId10"/>
    <p:sldId id="265" r:id="rId11"/>
    <p:sldId id="264" r:id="rId12"/>
    <p:sldId id="269" r:id="rId13"/>
    <p:sldId id="263" r:id="rId14"/>
    <p:sldId id="273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74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477DE-E1ED-4CDB-B05B-680276A96549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02A2A-B209-4A41-9250-6A732ACCF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02A2A-B209-4A41-9250-6A732ACCF03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wipe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340768"/>
            <a:ext cx="8050088" cy="153583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Административная ответственность несовершеннолетних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819400"/>
            <a:ext cx="7578218" cy="75361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Ст. 20.1 мелкое хулиганство </a:t>
            </a:r>
            <a:r>
              <a:rPr lang="ru-RU" sz="2800" dirty="0" err="1" smtClean="0"/>
              <a:t>КоАП</a:t>
            </a:r>
            <a:r>
              <a:rPr lang="ru-RU" sz="2800" dirty="0" smtClean="0"/>
              <a:t> РФ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4293096"/>
            <a:ext cx="60486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«Нравы – это люди, </a:t>
            </a:r>
          </a:p>
          <a:p>
            <a:r>
              <a:rPr lang="ru-RU" sz="3600" dirty="0" smtClean="0"/>
              <a:t>законы – разум страны» </a:t>
            </a:r>
          </a:p>
          <a:p>
            <a:endParaRPr lang="ru-RU" sz="2800" dirty="0" smtClean="0"/>
          </a:p>
          <a:p>
            <a:pPr algn="r"/>
            <a:r>
              <a:rPr lang="ru-RU" sz="2800" dirty="0" smtClean="0"/>
              <a:t>(Аристотель)</a:t>
            </a:r>
            <a:endParaRPr lang="ru-RU" sz="2800" dirty="0"/>
          </a:p>
        </p:txBody>
      </p:sp>
      <p:pic>
        <p:nvPicPr>
          <p:cNvPr id="6" name="Picture 5" descr="p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37050"/>
            <a:ext cx="2324100" cy="252095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D7442"/>
                </a:solidFill>
              </a:rPr>
              <a:t>Хулиганство</a:t>
            </a:r>
            <a:endParaRPr lang="ru-RU" dirty="0">
              <a:solidFill>
                <a:srgbClr val="6D744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5111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Хулиганство – это грубое нарушение общественного порядка, совершенное  с применением оружия или предметов, используемых в качестве оружия; по мотивам политической, идеологической, расовой, национальной или религиозной ненависти в отношении какой-либо социальной группы.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Отягчающими обстоятельствами признается: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- совершение хулиганства группой лиц по предварительному сговору 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-сопротивление представителю власти либо иному лицу, исполняющему обязанности по охране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общественного порядка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Наказывается лишением свободы на срок до 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семи лет.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проступки подростков могут быть привлечены к административной ответственности их родители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(законные представители)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52628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подросток совершил уголовно наказуемое деяние или административный проступок до достижения возраста, с которого наступает 						ответственность, он 						может быть помещен в 					закрытую спецшколу 					на срок до трех лет 						или поставлен на учет 					в полиции.</a:t>
            </a:r>
          </a:p>
          <a:p>
            <a:endParaRPr lang="ru-RU" dirty="0"/>
          </a:p>
        </p:txBody>
      </p:sp>
      <p:pic>
        <p:nvPicPr>
          <p:cNvPr id="4" name="Picture 6" descr="mhtml:file://C:\Users\Школа№12-1\Desktop\Проблемы%20подростков%20-%20Памятка%20для%20несовершеннолетнего.mht!http://podrostki-ru.ucoz.ru/l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96952"/>
            <a:ext cx="424973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i="1" dirty="0" smtClean="0">
                <a:solidFill>
                  <a:srgbClr val="6D7442"/>
                </a:solidFill>
              </a:rPr>
              <a:t>Дела на несовершеннолетних рассматриваются:</a:t>
            </a:r>
            <a:endParaRPr lang="ru-RU" dirty="0">
              <a:solidFill>
                <a:srgbClr val="6D744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комиссиях по делам несовершеннолетних — на лиц, совершивших в возрасте до 14 лет общественно опасные действия (имеющие признаки преступления) и  в возрасте от 14 до 16 лет — общественно опасные действия (имеющие признаки преступления),  не предусмотренные статьей 20 Уголовного кодекса.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судах — на лиц, совершивших преступление в возрасте 16 лет, а по преступлениям, за которые ответственность установлена с 14 лет, — в порядке особого производства по делам несовершеннолетних;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rgbClr val="6D744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Причины побуждающие к противоправным действиям</a:t>
            </a:r>
            <a:endParaRPr lang="ru-RU" i="1" dirty="0">
              <a:solidFill>
                <a:srgbClr val="6D744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ru-RU" sz="3000" b="1" dirty="0" smtClean="0"/>
              <a:t>	</a:t>
            </a:r>
            <a:r>
              <a:rPr lang="ru-RU" sz="10400" b="1" dirty="0" smtClean="0">
                <a:latin typeface="Times New Roman" pitchFamily="18" charset="0"/>
                <a:cs typeface="Times New Roman" pitchFamily="18" charset="0"/>
              </a:rPr>
              <a:t>Низкая правовая культура граждан</a:t>
            </a:r>
          </a:p>
          <a:p>
            <a:pPr>
              <a:lnSpc>
                <a:spcPct val="120000"/>
              </a:lnSpc>
              <a:buNone/>
              <a:defRPr/>
            </a:pPr>
            <a:endParaRPr lang="ru-RU" sz="10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ru-RU" sz="10400" b="1" dirty="0" smtClean="0">
                <a:latin typeface="Times New Roman" pitchFamily="18" charset="0"/>
                <a:cs typeface="Times New Roman" pitchFamily="18" charset="0"/>
              </a:rPr>
              <a:t>	Влияние социальной среды</a:t>
            </a:r>
          </a:p>
          <a:p>
            <a:pPr>
              <a:lnSpc>
                <a:spcPct val="120000"/>
              </a:lnSpc>
              <a:buNone/>
              <a:defRPr/>
            </a:pPr>
            <a:endParaRPr lang="ru-RU" sz="10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ru-RU" sz="10400" b="1" dirty="0" smtClean="0">
                <a:latin typeface="Times New Roman" pitchFamily="18" charset="0"/>
                <a:cs typeface="Times New Roman" pitchFamily="18" charset="0"/>
              </a:rPr>
              <a:t>	Отсутствие нравственности (упущения семейного воспитания)</a:t>
            </a:r>
          </a:p>
          <a:p>
            <a:pPr defTabSz="915988">
              <a:lnSpc>
                <a:spcPct val="120000"/>
              </a:lnSpc>
              <a:spcBef>
                <a:spcPct val="50000"/>
              </a:spcBef>
              <a:buNone/>
            </a:pPr>
            <a:r>
              <a:rPr lang="ru-RU" sz="10400" b="1" dirty="0" smtClean="0">
                <a:latin typeface="Times New Roman" pitchFamily="18" charset="0"/>
                <a:cs typeface="Times New Roman" pitchFamily="18" charset="0"/>
              </a:rPr>
              <a:t>	Влияние </a:t>
            </a:r>
            <a:r>
              <a:rPr lang="ru-RU" sz="10400" b="1" dirty="0" err="1" smtClean="0">
                <a:latin typeface="Times New Roman" pitchFamily="18" charset="0"/>
                <a:cs typeface="Times New Roman" pitchFamily="18" charset="0"/>
              </a:rPr>
              <a:t>микрогрупп</a:t>
            </a:r>
            <a:r>
              <a:rPr lang="ru-RU" sz="10400" b="1" dirty="0" smtClean="0">
                <a:latin typeface="Times New Roman" pitchFamily="18" charset="0"/>
                <a:cs typeface="Times New Roman" pitchFamily="18" charset="0"/>
              </a:rPr>
              <a:t>, склонных к правонарушениям и преступлениям</a:t>
            </a:r>
          </a:p>
          <a:p>
            <a:pPr defTabSz="915988">
              <a:lnSpc>
                <a:spcPct val="120000"/>
              </a:lnSpc>
              <a:spcBef>
                <a:spcPct val="50000"/>
              </a:spcBef>
              <a:buNone/>
            </a:pPr>
            <a:r>
              <a:rPr lang="ru-RU" sz="10400" b="1" dirty="0" smtClean="0">
                <a:latin typeface="Times New Roman" pitchFamily="18" charset="0"/>
                <a:cs typeface="Times New Roman" pitchFamily="18" charset="0"/>
              </a:rPr>
              <a:t>	Влияние вредных привычек (пьянство, наркотики)</a:t>
            </a:r>
          </a:p>
          <a:p>
            <a:pPr defTabSz="915988">
              <a:lnSpc>
                <a:spcPct val="120000"/>
              </a:lnSpc>
              <a:spcBef>
                <a:spcPct val="50000"/>
              </a:spcBef>
              <a:buNone/>
            </a:pPr>
            <a:r>
              <a:rPr lang="ru-RU" sz="10400" b="1" dirty="0" smtClean="0">
                <a:latin typeface="Times New Roman" pitchFamily="18" charset="0"/>
                <a:cs typeface="Times New Roman" pitchFamily="18" charset="0"/>
              </a:rPr>
              <a:t>	Преобладание потребительских качеств личности, отсутствие серьезного занятия</a:t>
            </a:r>
          </a:p>
          <a:p>
            <a:pPr>
              <a:lnSpc>
                <a:spcPct val="120000"/>
              </a:lnSpc>
            </a:pPr>
            <a:endParaRPr lang="ru-RU" sz="10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2" y="260648"/>
            <a:ext cx="8666163" cy="6597352"/>
          </a:xfrm>
          <a:prstGeom prst="rect">
            <a:avLst/>
          </a:prstGeom>
        </p:spPr>
        <p:txBody>
          <a:bodyPr rtlCol="0">
            <a:normAutofit fontScale="47500" lnSpcReduction="20000"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6D7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Arial" pitchFamily="34" charset="0"/>
              </a:rPr>
              <a:t>  </a:t>
            </a:r>
            <a:r>
              <a:rPr kumimoji="0" lang="ru-RU" sz="7400" b="1" i="0" u="none" strike="noStrike" kern="1200" cap="none" spc="0" normalizeH="0" noProof="0" dirty="0" smtClean="0">
                <a:ln>
                  <a:noFill/>
                </a:ln>
                <a:solidFill>
                  <a:srgbClr val="6D7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Arial" pitchFamily="34" charset="0"/>
              </a:rPr>
              <a:t>ПОМНИ!</a:t>
            </a:r>
          </a:p>
          <a:p>
            <a:pPr marL="292100" marR="0" lvl="0" indent="-29210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7400" b="1" i="0" u="none" strike="noStrike" kern="1200" cap="none" spc="0" normalizeH="0" noProof="0" dirty="0" smtClean="0">
                <a:ln>
                  <a:noFill/>
                </a:ln>
                <a:solidFill>
                  <a:srgbClr val="6D7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Arial" pitchFamily="34" charset="0"/>
              </a:rPr>
              <a:t>     </a:t>
            </a:r>
            <a:r>
              <a:rPr kumimoji="0" lang="ru-RU" sz="6700" b="1" i="0" u="none" strike="noStrike" kern="1200" cap="none" spc="0" normalizeH="0" noProof="0" dirty="0" smtClean="0">
                <a:ln>
                  <a:noFill/>
                </a:ln>
                <a:solidFill>
                  <a:srgbClr val="6D7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Arial" pitchFamily="34" charset="0"/>
              </a:rPr>
              <a:t>УГОЛОВНАЯ И АДМИНИСТРАТИВНАЯ ОТВЕТСТВЕННОСТЬ НАСТУПАЕТ С 16 ЛЕТ</a:t>
            </a:r>
            <a:endParaRPr kumimoji="0" lang="ru-RU" sz="7400" b="1" i="0" u="none" strike="noStrike" kern="1200" cap="none" spc="0" normalizeH="0" noProof="0" dirty="0" smtClean="0">
              <a:ln>
                <a:noFill/>
              </a:ln>
              <a:solidFill>
                <a:srgbClr val="6D74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0" marR="0" lvl="0" indent="44767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44767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Но за некоторые виды преступлений - с 14 лет. </a:t>
            </a:r>
          </a:p>
          <a:p>
            <a:pPr marL="0" marR="0" lvl="0" indent="44767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В этот перечень входят убийство, изнасилование, кража, грабеж, разбой, вымогательство и ряд других преступлений.</a:t>
            </a:r>
          </a:p>
          <a:p>
            <a:pPr marL="0" marR="0" lvl="0" indent="44767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Административное задержание производится при административном правонарушении. Чаще всего это:</a:t>
            </a:r>
          </a:p>
          <a:p>
            <a:pPr marL="0" marR="0" lvl="0" indent="44767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- мелкое хулиганство</a:t>
            </a:r>
          </a:p>
          <a:p>
            <a:pPr marL="0" marR="0" lvl="0" indent="44767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- мелкое хищение</a:t>
            </a:r>
          </a:p>
          <a:p>
            <a:pPr marL="0" marR="0" lvl="0" indent="44767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- курение в недозволенных местах</a:t>
            </a:r>
          </a:p>
          <a:p>
            <a:pPr marL="0" marR="0" lvl="0" indent="44767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None/>
              <a:tabLst/>
              <a:defRPr/>
            </a:pP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- порча помещений, повреждение сидений в транспортных средствах</a:t>
            </a:r>
          </a:p>
          <a:p>
            <a:pPr marL="0" marR="0" lvl="0" indent="44767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- распитие спиртных напитков</a:t>
            </a:r>
          </a:p>
          <a:p>
            <a:pPr marL="0" marR="0" lvl="0" indent="44767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- жестокое обращение с животными</a:t>
            </a:r>
          </a:p>
          <a:p>
            <a:pPr marL="0" marR="0" lvl="0" indent="44767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- незаконная вырубка зеленых насаждений</a:t>
            </a:r>
          </a:p>
          <a:p>
            <a:pPr marL="0" marR="0" lvl="0" indent="44767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- занятие проституцией</a:t>
            </a:r>
          </a:p>
          <a:p>
            <a:pPr marL="0" marR="0" lvl="0" indent="44767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Виды административных правонарушений указаны в Кодексе РФ об административных правонарушениях. </a:t>
            </a:r>
            <a:b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3400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Административное задержание не должно превышать трех часов.</a:t>
            </a:r>
          </a:p>
          <a:p>
            <a:pPr marL="0" marR="0" lvl="0" indent="44767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Уголовное задержание производится работниками органов дознания или следователем по подозрению в совершении преступлений, которые перечислены в Уголовном Кодексе РФ.</a:t>
            </a:r>
            <a:endParaRPr kumimoji="0" lang="ru-RU" sz="3400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  <a:latin typeface="+mj-lt"/>
              </a:rPr>
              <a:t>Жизнь даётся один раз</a:t>
            </a:r>
            <a:r>
              <a:rPr lang="ru-RU" sz="4800" dirty="0" smtClean="0">
                <a:solidFill>
                  <a:srgbClr val="C00000"/>
                </a:solidFill>
                <a:latin typeface="+mj-lt"/>
              </a:rPr>
              <a:t> </a:t>
            </a:r>
            <a:endParaRPr lang="ru-RU" sz="4800" dirty="0">
              <a:latin typeface="+mj-lt"/>
            </a:endParaRPr>
          </a:p>
        </p:txBody>
      </p:sp>
      <p:pic>
        <p:nvPicPr>
          <p:cNvPr id="3" name="Picture 2" descr="СемьяСобака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lum bright="8000"/>
          </a:blip>
          <a:srcRect/>
          <a:stretch>
            <a:fillRect/>
          </a:stretch>
        </p:blipFill>
        <p:spPr bwMode="auto">
          <a:xfrm>
            <a:off x="467544" y="908720"/>
            <a:ext cx="7358062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716016" y="2636912"/>
            <a:ext cx="4176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+mj-lt"/>
              </a:rPr>
              <a:t>Благодарю за внимание!</a:t>
            </a:r>
            <a:endParaRPr lang="ru-RU" sz="4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61653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Петрова М.В.</a:t>
            </a: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Тебе от 14 до 18 лет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712968" cy="4968552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2000" dirty="0" smtClean="0"/>
              <a:t>	Подростком считается девушка или юноша, который находится в возрасте переходном от детства к юности. Определяется подростковый возраст современной наукой в зависимости от государства или региона проживания, от культурно-национальных особенностей и от пола – 12-14 лет до 15-18 лет.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5" name="Рисунок 4" descr="Happy_teenagers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924944"/>
            <a:ext cx="5256585" cy="3688831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86288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Основным объемом прав человек обладает с момента рождения. </a:t>
            </a:r>
          </a:p>
          <a:p>
            <a:pPr>
              <a:lnSpc>
                <a:spcPct val="90000"/>
              </a:lnSpc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Обязанности -это ответственность человека, закрепленная в тех или иных законах.</a:t>
            </a:r>
          </a:p>
          <a:p>
            <a:endParaRPr lang="ru-RU" dirty="0"/>
          </a:p>
        </p:txBody>
      </p:sp>
      <p:pic>
        <p:nvPicPr>
          <p:cNvPr id="5" name="Рисунок 4" descr="imeyu-pravo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005064"/>
            <a:ext cx="3672408" cy="2561729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251520" y="332656"/>
            <a:ext cx="8517632" cy="59766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altLang="ja-JP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</a:t>
            </a:r>
            <a:r>
              <a:rPr kumimoji="0" lang="ru-RU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это нормативный акт (документ), принятый высшим органом государственной власти в установленном Конституцией порядке.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ru-RU" altLang="ja-JP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altLang="ja-JP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ПРАВОНАРУШЕНИЕ</a:t>
            </a:r>
            <a:r>
              <a:rPr kumimoji="0" lang="ru-RU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– это антиобщественное деяние, причиняющее вред обществу, запрещенное законом и 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влекущее наказание.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ＭＳ Ｐゴシック" pitchFamily="34" charset="-128"/>
              <a:ea typeface="ＭＳ Ｐゴシック" pitchFamily="34" charset="-128"/>
              <a:cs typeface="+mn-cs"/>
            </a:endParaRPr>
          </a:p>
        </p:txBody>
      </p:sp>
      <p:pic>
        <p:nvPicPr>
          <p:cNvPr id="3" name="Picture 6" descr="File:Scale of justic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645024"/>
            <a:ext cx="291033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задача Закона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1196752"/>
            <a:ext cx="5688632" cy="54006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обеспечить защиту прав и свобод каждого человека, то есть закон обеспечивает возможность существования общества и государства, заставляя отдельного гражданина учитывать не только свои интересы, но также права и интересы окружающих.</a:t>
            </a:r>
          </a:p>
          <a:p>
            <a:endParaRPr lang="ru-RU" dirty="0"/>
          </a:p>
        </p:txBody>
      </p:sp>
      <p:pic>
        <p:nvPicPr>
          <p:cNvPr id="4" name="Picture 2" descr="http://www.char.ru/books/p9889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3096344" cy="5077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892480" cy="1224136"/>
          </a:xfrm>
        </p:spPr>
        <p:txBody>
          <a:bodyPr>
            <a:noAutofit/>
          </a:bodyPr>
          <a:lstStyle/>
          <a:p>
            <a:r>
              <a:rPr lang="ru-RU" dirty="0" smtClean="0"/>
              <a:t>Административным правонарушением</a:t>
            </a:r>
            <a:endParaRPr lang="ru-RU" dirty="0">
              <a:effectLst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635896" y="1412776"/>
            <a:ext cx="5221088" cy="5256584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признается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противоправное, виновное действие (бездействие) физического или юридического лица, за которое настоящим Кодексом или законами субъектов Российской Федерации об административных правонарушениях установлена административная ответственность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(ст. 2.1. Кодекса Российской Федерации об административных правонарушениях). </a:t>
            </a:r>
          </a:p>
        </p:txBody>
      </p:sp>
      <p:pic>
        <p:nvPicPr>
          <p:cNvPr id="9" name="Рисунок 8" descr="883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516948"/>
            <a:ext cx="3312368" cy="5145211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 txBox="1">
            <a:spLocks noChangeArrowheads="1"/>
          </p:cNvSpPr>
          <p:nvPr/>
        </p:nvSpPr>
        <p:spPr bwMode="auto">
          <a:xfrm>
            <a:off x="179512" y="476672"/>
            <a:ext cx="875880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ПОМНИ: ЧЕМ БОЛЬШЕ ТЫ ЗНАЕШЬ О СВОИХ ПРАВАХ И ОБЯЗАННОСТЯХ, ТЕМ МЕНЬШЕ БУДЕТ ВЕРОЯТНОСТЬ ТВОЕГО ПОПАДАНИЯ В СЛОЖНУЮ ЖИЗНЕННУЮ СИТУАЦИЮ.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36912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lvl="0">
              <a:buClr>
                <a:schemeClr val="accent1"/>
              </a:buClr>
              <a:buSzPct val="70000"/>
              <a:defRPr/>
            </a:pPr>
            <a:r>
              <a:rPr lang="ru-RU" sz="2800" b="1" dirty="0" smtClean="0">
                <a:cs typeface="Arial" pitchFamily="34" charset="0"/>
              </a:rPr>
              <a:t>НЕ ЗАБЫВАЙ, ЧТО И ТЫ ДОЛЖЕН СОБЛЮДАТЬ ЗАКОН!  НЕЗНАНИЕ ЗАКОНА НЕ ОСВОБОЖДАЕТ ТЕБЯ</a:t>
            </a:r>
          </a:p>
          <a:p>
            <a:pPr marL="292100" lvl="0">
              <a:buClr>
                <a:schemeClr val="accent1"/>
              </a:buClr>
              <a:buSzPct val="70000"/>
              <a:defRPr/>
            </a:pPr>
            <a:r>
              <a:rPr lang="ru-RU" sz="2800" b="1" dirty="0" smtClean="0">
                <a:cs typeface="Arial" pitchFamily="34" charset="0"/>
              </a:rPr>
              <a:t>ОТ  ОТВЕТСТВЕННОСТИ!</a:t>
            </a:r>
            <a:endParaRPr lang="ru-RU" sz="2800" b="1" dirty="0">
              <a:cs typeface="Arial" pitchFamily="34" charset="0"/>
            </a:endParaRPr>
          </a:p>
        </p:txBody>
      </p:sp>
      <p:pic>
        <p:nvPicPr>
          <p:cNvPr id="4" name="Рисунок 3" descr="золотые высы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5088" y="2901950"/>
            <a:ext cx="5268912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5924128"/>
          </a:xfrm>
        </p:spPr>
        <p:txBody>
          <a:bodyPr>
            <a:noAutofit/>
          </a:bodyPr>
          <a:lstStyle/>
          <a:p>
            <a:pPr algn="l"/>
            <a:r>
              <a:rPr lang="ru-RU" sz="3600" b="1" i="1" dirty="0" smtClean="0">
                <a:solidFill>
                  <a:schemeClr val="tx1"/>
                </a:solidFill>
              </a:rPr>
              <a:t>Статья 20.1. Мелкое хулиганство. </a:t>
            </a:r>
            <a:r>
              <a:rPr lang="ru-RU" sz="3200" i="1" dirty="0" smtClean="0">
                <a:solidFill>
                  <a:schemeClr val="tx1"/>
                </a:solidFill>
              </a:rPr>
              <a:t/>
            </a:r>
            <a:br>
              <a:rPr lang="ru-RU" sz="3200" i="1" dirty="0" smtClean="0">
                <a:solidFill>
                  <a:schemeClr val="tx1"/>
                </a:solidFill>
              </a:rPr>
            </a:br>
            <a:r>
              <a:rPr lang="ru-RU" sz="3200" i="1" dirty="0" smtClean="0">
                <a:solidFill>
                  <a:schemeClr val="tx1"/>
                </a:solidFill>
              </a:rPr>
              <a:t>Мелкое хулиганство, т.е. нецензурная брань в общественных местах, оскорбительное приставание к гражданам или другие действия, демонстративно нарушающие общественный порядок и спокойствие граждан, – влечёт наложение административного штрафа… или административный арест на срок до 15 суток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9512" y="260648"/>
            <a:ext cx="8964488" cy="64161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Административной ответственности подлежат лица, достигшие к моменту совершения административного правонарушения 16-летнего возраста (ст.2.3. КоАП РФ). Однако, по общему правилу, к лицам в возрасте от 16 до 18 лет, совершившим административные правонарушения, применяются меры, предусмотренные "Положением о комиссии по делам несовершеннолетних".</a:t>
            </a:r>
            <a:br>
              <a:rPr kumimoji="0" lang="ru-RU" sz="3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Ответственность за административное правонарушение, совершенное несовершеннолетними в возрасте от 14 до 16 лет несут родители или иные законные представители (опекуны, попечители)</a:t>
            </a:r>
            <a:endParaRPr kumimoji="0" lang="ru-RU" sz="3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224</TotalTime>
  <Words>471</Words>
  <Application>Microsoft Office PowerPoint</Application>
  <PresentationFormat>Экран (4:3)</PresentationFormat>
  <Paragraphs>70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Литейная</vt:lpstr>
      <vt:lpstr>     Административная ответственность несовершеннолетних </vt:lpstr>
      <vt:lpstr>Тебе от 14 до 18 лет</vt:lpstr>
      <vt:lpstr>Наши права</vt:lpstr>
      <vt:lpstr>Слайд 4</vt:lpstr>
      <vt:lpstr>Основная задача Закона</vt:lpstr>
      <vt:lpstr>Административным правонарушением</vt:lpstr>
      <vt:lpstr>Слайд 7</vt:lpstr>
      <vt:lpstr>Статья 20.1. Мелкое хулиганство.  Мелкое хулиганство, т.е. нецензурная брань в общественных местах, оскорбительное приставание к гражданам или другие действия, демонстративно нарушающие общественный порядок и спокойствие граждан, – влечёт наложение административного штрафа… или административный арест на срок до 15 суток </vt:lpstr>
      <vt:lpstr>Слайд 9</vt:lpstr>
      <vt:lpstr>Хулиганство</vt:lpstr>
      <vt:lpstr>За проступки подростков могут быть привлечены к административной ответственности их родители (законные представители)</vt:lpstr>
      <vt:lpstr>Дела на несовершеннолетних рассматриваются:</vt:lpstr>
      <vt:lpstr>Причины побуждающие к противоправным действиям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Петрова</cp:lastModifiedBy>
  <cp:revision>26</cp:revision>
  <dcterms:created xsi:type="dcterms:W3CDTF">2015-04-04T08:00:42Z</dcterms:created>
  <dcterms:modified xsi:type="dcterms:W3CDTF">2015-04-14T17:59:50Z</dcterms:modified>
</cp:coreProperties>
</file>