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0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86447" autoAdjust="0"/>
  </p:normalViewPr>
  <p:slideViewPr>
    <p:cSldViewPr>
      <p:cViewPr varScale="1">
        <p:scale>
          <a:sx n="94" d="100"/>
          <a:sy n="94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93499-B5A6-4FF0-A05D-25AE5097CA0B}" type="datetime1">
              <a:rPr lang="ru-RU" smtClean="0"/>
              <a:t>10.04.2014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68CB5-062B-480F-8AFA-9EE58B868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5784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9CE54-5643-4C3A-9726-9F5CEA2EB04C}" type="datetime1">
              <a:rPr lang="ru-RU" smtClean="0"/>
              <a:t>10.04.2014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EA01C-F4F4-4F3E-A692-509C7BCB4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4782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722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990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6567E-86DD-4092-BED4-4D38711F7852}" type="datetime1">
              <a:rPr lang="ru-RU" smtClean="0"/>
              <a:t>10.04.2014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C44B-2748-4694-9985-FE88E993B114}" type="datetime1">
              <a:rPr lang="ru-RU" smtClean="0"/>
              <a:t>10.04.2014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F30B-9F08-4F76-9A62-0AA06DCFC401}" type="datetime1">
              <a:rPr lang="ru-RU" smtClean="0"/>
              <a:t>10.04.2014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09D8-41C6-4710-9748-11DB62FDBF5F}" type="datetime1">
              <a:rPr lang="ru-RU" smtClean="0"/>
              <a:t>10.04.2014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38DC-7C39-4381-B229-A4183E44507F}" type="datetime1">
              <a:rPr lang="ru-RU" smtClean="0"/>
              <a:t>10.04.2014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736F-0468-40ED-A457-C4E55783698A}" type="datetime1">
              <a:rPr lang="ru-RU" smtClean="0"/>
              <a:t>10.04.2014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318F-138F-495E-A663-21A7897F840E}" type="datetime1">
              <a:rPr lang="ru-RU" smtClean="0"/>
              <a:t>10.04.2014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A50A-A523-4B06-A830-53CCD295F85F}" type="datetime1">
              <a:rPr lang="ru-RU" smtClean="0"/>
              <a:t>10.04.2014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1A8D-E55D-4988-9BB4-D43A3153C3DA}" type="datetime1">
              <a:rPr lang="ru-RU" smtClean="0"/>
              <a:t>10.04.2014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02B9-2D4A-4F85-8F0A-DACD32047B58}" type="datetime1">
              <a:rPr lang="ru-RU" smtClean="0"/>
              <a:t>10.04.2014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57F6B-1A45-4A7A-8A22-750629D4F47F}" type="datetime1">
              <a:rPr lang="ru-RU" smtClean="0"/>
              <a:t>10.04.2014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E0757DE-1E5E-4C02-B6C8-5AD574B401B4}" type="datetime1">
              <a:rPr lang="ru-RU" smtClean="0"/>
              <a:t>10.04.2014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2016224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bg1"/>
                </a:solidFill>
              </a:rPr>
              <a:t>ПРОИЗВОДНАЯ И ЕЕ ГЕОМЕТРИЧЕСКИЙ СМЫСЛ</a:t>
            </a:r>
            <a:endParaRPr lang="ru-RU" sz="4800" b="1" i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492896"/>
            <a:ext cx="8640960" cy="3528392"/>
          </a:xfrm>
        </p:spPr>
        <p:txBody>
          <a:bodyPr>
            <a:normAutofit fontScale="70000" lnSpcReduction="20000"/>
          </a:bodyPr>
          <a:lstStyle/>
          <a:p>
            <a:pPr>
              <a:buClr>
                <a:schemeClr val="accent3"/>
              </a:buClr>
              <a:defRPr/>
            </a:pPr>
            <a:endParaRPr lang="ru-RU" altLang="ru-RU" sz="4800" b="1" i="1" dirty="0" smtClean="0">
              <a:solidFill>
                <a:srgbClr val="1A04BC"/>
              </a:solidFill>
            </a:endParaRPr>
          </a:p>
          <a:p>
            <a:pPr>
              <a:buClr>
                <a:schemeClr val="accent3"/>
              </a:buClr>
              <a:defRPr/>
            </a:pPr>
            <a:r>
              <a:rPr lang="ru-RU" altLang="ru-RU" sz="5700" b="1" i="1" dirty="0" smtClean="0">
                <a:solidFill>
                  <a:schemeClr val="bg1"/>
                </a:solidFill>
              </a:rPr>
              <a:t>Урок </a:t>
            </a:r>
            <a:r>
              <a:rPr lang="ru-RU" altLang="ru-RU" sz="5700" b="1" i="1" dirty="0">
                <a:solidFill>
                  <a:schemeClr val="bg1"/>
                </a:solidFill>
              </a:rPr>
              <a:t>обобщения и </a:t>
            </a:r>
            <a:endParaRPr lang="ru-RU" altLang="ru-RU" sz="5700" b="1" i="1" dirty="0" smtClean="0">
              <a:solidFill>
                <a:schemeClr val="bg1"/>
              </a:solidFill>
            </a:endParaRPr>
          </a:p>
          <a:p>
            <a:pPr>
              <a:buClr>
                <a:schemeClr val="accent3"/>
              </a:buClr>
              <a:defRPr/>
            </a:pPr>
            <a:r>
              <a:rPr lang="ru-RU" altLang="ru-RU" sz="5700" b="1" i="1" dirty="0" smtClean="0">
                <a:solidFill>
                  <a:schemeClr val="bg1"/>
                </a:solidFill>
              </a:rPr>
              <a:t>систематизации </a:t>
            </a:r>
            <a:r>
              <a:rPr lang="ru-RU" altLang="ru-RU" sz="5700" b="1" i="1" dirty="0">
                <a:solidFill>
                  <a:schemeClr val="bg1"/>
                </a:solidFill>
              </a:rPr>
              <a:t>знаний </a:t>
            </a:r>
          </a:p>
          <a:p>
            <a:pPr>
              <a:buClr>
                <a:schemeClr val="accent3"/>
              </a:buClr>
              <a:defRPr/>
            </a:pPr>
            <a:endParaRPr lang="ru-RU" altLang="ru-RU" sz="4000" b="1" i="1" dirty="0">
              <a:solidFill>
                <a:srgbClr val="0000FF"/>
              </a:solidFill>
            </a:endParaRPr>
          </a:p>
          <a:p>
            <a:pPr>
              <a:buClr>
                <a:schemeClr val="accent3"/>
              </a:buClr>
              <a:defRPr/>
            </a:pPr>
            <a:endParaRPr lang="ru-RU" altLang="ru-RU" sz="4000" b="1" i="1" dirty="0">
              <a:solidFill>
                <a:srgbClr val="0000FF"/>
              </a:solidFill>
            </a:endParaRPr>
          </a:p>
          <a:p>
            <a:pPr>
              <a:buClr>
                <a:schemeClr val="accent3"/>
              </a:buClr>
              <a:defRPr/>
            </a:pPr>
            <a:endParaRPr lang="ru-RU" altLang="ru-RU" sz="4000" b="1" i="1" dirty="0">
              <a:solidFill>
                <a:srgbClr val="0000FF"/>
              </a:solidFill>
            </a:endParaRPr>
          </a:p>
          <a:p>
            <a:pPr algn="r">
              <a:buClr>
                <a:schemeClr val="accent3"/>
              </a:buClr>
              <a:defRPr/>
            </a:pPr>
            <a:r>
              <a:rPr lang="ru-RU" altLang="ru-RU" sz="2400" b="1" i="1" dirty="0">
                <a:solidFill>
                  <a:srgbClr val="1A04BC"/>
                </a:solidFill>
              </a:rPr>
              <a:t>учитель ГБОУ Центра образования № 55</a:t>
            </a:r>
          </a:p>
          <a:p>
            <a:pPr algn="r">
              <a:buClr>
                <a:schemeClr val="accent3"/>
              </a:buClr>
              <a:defRPr/>
            </a:pPr>
            <a:r>
              <a:rPr lang="ru-RU" altLang="ru-RU" sz="2400" b="1" i="1" dirty="0">
                <a:solidFill>
                  <a:srgbClr val="1A04BC"/>
                </a:solidFill>
              </a:rPr>
              <a:t>Валентина Васильевна Николаева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21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59" cy="4137323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endParaRPr lang="ru-RU" b="1" i="1" dirty="0" smtClean="0">
              <a:solidFill>
                <a:srgbClr val="1A04BC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b="1" i="1" dirty="0" smtClean="0">
                <a:solidFill>
                  <a:srgbClr val="1A04BC"/>
                </a:solidFill>
              </a:rPr>
              <a:t>   что </a:t>
            </a:r>
            <a:r>
              <a:rPr lang="ru-RU" b="1" i="1" dirty="0">
                <a:solidFill>
                  <a:srgbClr val="1A04BC"/>
                </a:solidFill>
              </a:rPr>
              <a:t>такое производная?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b="1" i="1" dirty="0" smtClean="0">
                <a:solidFill>
                  <a:srgbClr val="1A04BC"/>
                </a:solidFill>
              </a:rPr>
              <a:t>   какая </a:t>
            </a:r>
            <a:r>
              <a:rPr lang="ru-RU" b="1" i="1" dirty="0">
                <a:solidFill>
                  <a:srgbClr val="1A04BC"/>
                </a:solidFill>
              </a:rPr>
              <a:t>функция называется дифференцируемой в точке </a:t>
            </a:r>
            <a:r>
              <a:rPr lang="en-US" b="1" i="1" dirty="0">
                <a:solidFill>
                  <a:srgbClr val="1A04BC"/>
                </a:solidFill>
              </a:rPr>
              <a:t>x</a:t>
            </a:r>
            <a:r>
              <a:rPr lang="ru-RU" b="1" i="1" baseline="-25000" dirty="0">
                <a:solidFill>
                  <a:srgbClr val="1A04BC"/>
                </a:solidFill>
              </a:rPr>
              <a:t>0</a:t>
            </a:r>
            <a:r>
              <a:rPr lang="ru-RU" b="1" i="1" dirty="0">
                <a:solidFill>
                  <a:srgbClr val="1A04BC"/>
                </a:solidFill>
              </a:rPr>
              <a:t>?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b="1" i="1" dirty="0" smtClean="0">
                <a:solidFill>
                  <a:srgbClr val="1A04BC"/>
                </a:solidFill>
              </a:rPr>
              <a:t>   что </a:t>
            </a:r>
            <a:r>
              <a:rPr lang="ru-RU" b="1" i="1" dirty="0">
                <a:solidFill>
                  <a:srgbClr val="1A04BC"/>
                </a:solidFill>
              </a:rPr>
              <a:t>значит продифференцировать?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b="1" i="1" dirty="0" smtClean="0">
                <a:solidFill>
                  <a:srgbClr val="1A04BC"/>
                </a:solidFill>
              </a:rPr>
              <a:t>   какой </a:t>
            </a:r>
            <a:r>
              <a:rPr lang="ru-RU" b="1" i="1" dirty="0">
                <a:solidFill>
                  <a:srgbClr val="1A04BC"/>
                </a:solidFill>
              </a:rPr>
              <a:t>смысл имеет производная с механической точки зрения?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b="1" i="1" dirty="0" smtClean="0">
                <a:solidFill>
                  <a:srgbClr val="1A04BC"/>
                </a:solidFill>
              </a:rPr>
              <a:t>   какой </a:t>
            </a:r>
            <a:r>
              <a:rPr lang="ru-RU" b="1" i="1" dirty="0">
                <a:solidFill>
                  <a:srgbClr val="1A04BC"/>
                </a:solidFill>
              </a:rPr>
              <a:t>смысл имеет производная с геометрической точки </a:t>
            </a:r>
            <a:r>
              <a:rPr lang="ru-RU" b="1" i="1" dirty="0" smtClean="0">
                <a:solidFill>
                  <a:srgbClr val="1A04BC"/>
                </a:solidFill>
              </a:rPr>
              <a:t> </a:t>
            </a:r>
          </a:p>
          <a:p>
            <a:pPr marL="0" lvl="0" indent="0">
              <a:buNone/>
            </a:pPr>
            <a:r>
              <a:rPr lang="ru-RU" b="1" i="1" dirty="0">
                <a:solidFill>
                  <a:srgbClr val="1A04BC"/>
                </a:solidFill>
              </a:rPr>
              <a:t> </a:t>
            </a:r>
            <a:r>
              <a:rPr lang="ru-RU" b="1" i="1" dirty="0" smtClean="0">
                <a:solidFill>
                  <a:srgbClr val="1A04BC"/>
                </a:solidFill>
              </a:rPr>
              <a:t>       зрения</a:t>
            </a:r>
            <a:r>
              <a:rPr lang="ru-RU" b="1" i="1" dirty="0">
                <a:solidFill>
                  <a:srgbClr val="1A04BC"/>
                </a:solidFill>
              </a:rPr>
              <a:t>?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kk-KZ" b="1" i="1" dirty="0" smtClean="0">
                <a:solidFill>
                  <a:srgbClr val="1A04BC"/>
                </a:solidFill>
              </a:rPr>
              <a:t>   какой </a:t>
            </a:r>
            <a:r>
              <a:rPr lang="kk-KZ" b="1" i="1" dirty="0">
                <a:solidFill>
                  <a:srgbClr val="1A04BC"/>
                </a:solidFill>
              </a:rPr>
              <a:t>угол образует прямая с осью </a:t>
            </a:r>
            <a:r>
              <a:rPr lang="kk-KZ" b="1" i="1" dirty="0" smtClean="0">
                <a:solidFill>
                  <a:srgbClr val="1A04BC"/>
                </a:solidFill>
              </a:rPr>
              <a:t>абсцисс:</a:t>
            </a:r>
            <a:endParaRPr lang="ru-RU" b="1" i="1" dirty="0">
              <a:solidFill>
                <a:srgbClr val="1A04BC"/>
              </a:solidFill>
            </a:endParaRPr>
          </a:p>
          <a:p>
            <a:r>
              <a:rPr lang="ru-RU" b="1" i="1" dirty="0" smtClean="0">
                <a:solidFill>
                  <a:srgbClr val="1A04BC"/>
                </a:solidFill>
              </a:rPr>
              <a:t>      если </a:t>
            </a:r>
            <a:r>
              <a:rPr lang="en-US" b="1" i="1" dirty="0" smtClean="0">
                <a:solidFill>
                  <a:srgbClr val="1A04BC"/>
                </a:solidFill>
              </a:rPr>
              <a:t>k</a:t>
            </a:r>
            <a:r>
              <a:rPr lang="ru-RU" b="1" i="1" dirty="0" smtClean="0">
                <a:solidFill>
                  <a:srgbClr val="1A04BC"/>
                </a:solidFill>
              </a:rPr>
              <a:t>&gt;0</a:t>
            </a:r>
          </a:p>
          <a:p>
            <a:r>
              <a:rPr lang="ru-RU" b="1" i="1" dirty="0" smtClean="0">
                <a:solidFill>
                  <a:srgbClr val="1A04BC"/>
                </a:solidFill>
              </a:rPr>
              <a:t>      если </a:t>
            </a:r>
            <a:r>
              <a:rPr lang="en-US" b="1" i="1" dirty="0">
                <a:solidFill>
                  <a:srgbClr val="1A04BC"/>
                </a:solidFill>
              </a:rPr>
              <a:t>k</a:t>
            </a:r>
            <a:r>
              <a:rPr lang="ru-RU" b="1" i="1" dirty="0">
                <a:solidFill>
                  <a:srgbClr val="1A04BC"/>
                </a:solidFill>
              </a:rPr>
              <a:t>&lt;0</a:t>
            </a:r>
          </a:p>
          <a:p>
            <a:r>
              <a:rPr lang="ru-RU" b="1" i="1" dirty="0" smtClean="0">
                <a:solidFill>
                  <a:srgbClr val="1A04BC"/>
                </a:solidFill>
              </a:rPr>
              <a:t>      если </a:t>
            </a:r>
            <a:r>
              <a:rPr lang="en-US" b="1" i="1" dirty="0">
                <a:solidFill>
                  <a:srgbClr val="1A04BC"/>
                </a:solidFill>
              </a:rPr>
              <a:t>k</a:t>
            </a:r>
            <a:r>
              <a:rPr lang="ru-RU" b="1" i="1" dirty="0">
                <a:solidFill>
                  <a:srgbClr val="1A04BC"/>
                </a:solidFill>
              </a:rPr>
              <a:t>=0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b="1" i="1" dirty="0" smtClean="0">
                <a:solidFill>
                  <a:srgbClr val="1A04BC"/>
                </a:solidFill>
              </a:rPr>
              <a:t>   какую </a:t>
            </a:r>
            <a:r>
              <a:rPr lang="ru-RU" b="1" i="1" dirty="0">
                <a:solidFill>
                  <a:srgbClr val="1A04BC"/>
                </a:solidFill>
              </a:rPr>
              <a:t>формулу имеет уравнение касательной?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bg1"/>
                </a:solidFill>
              </a:rPr>
              <a:t>Проверка знаний фактического материала </a:t>
            </a:r>
            <a:r>
              <a:rPr lang="ru-RU" b="1" i="1" dirty="0" smtClean="0">
                <a:solidFill>
                  <a:schemeClr val="bg1"/>
                </a:solidFill>
              </a:rPr>
              <a:t>теории: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57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Объект 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152028"/>
              </p:ext>
            </p:extLst>
          </p:nvPr>
        </p:nvGraphicFramePr>
        <p:xfrm>
          <a:off x="251519" y="1831275"/>
          <a:ext cx="8640960" cy="4954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3735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Функция</a:t>
                      </a:r>
                      <a:endParaRPr lang="ru-RU" dirty="0">
                        <a:latin typeface="+mn-lt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+mn-lt"/>
                        </a:rPr>
                        <a:t>Функция</a:t>
                      </a:r>
                    </a:p>
                    <a:p>
                      <a:pPr algn="ctr"/>
                      <a:endParaRPr lang="ru-RU" dirty="0">
                        <a:latin typeface="+mn-lt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+mn-lt"/>
                        </a:rPr>
                        <a:t>Функция</a:t>
                      </a:r>
                    </a:p>
                    <a:p>
                      <a:pPr algn="ctr"/>
                      <a:endParaRPr lang="ru-RU" dirty="0">
                        <a:latin typeface="+mn-lt"/>
                      </a:endParaRPr>
                    </a:p>
                  </a:txBody>
                  <a:tcPr marL="82321" marR="82321"/>
                </a:tc>
              </a:tr>
              <a:tr h="606881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tabLst>
                          <a:tab pos="45720" algn="l"/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3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</a:rPr>
                        <a:t>Y =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</a:rPr>
                        <a:t>- 1/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1800" baseline="30000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ru-RU" sz="1800" baseline="300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</a:rPr>
                        <a:t>+5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ru-RU" dirty="0"/>
                    </a:p>
                  </a:txBody>
                  <a:tcPr marL="82321" marR="82321"/>
                </a:tc>
              </a:tr>
              <a:tr h="606881">
                <a:tc>
                  <a:txBody>
                    <a:bodyPr/>
                    <a:lstStyle/>
                    <a:p>
                      <a:pPr indent="-363855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Times New Roman"/>
                        </a:rPr>
                        <a:t>Y </a:t>
                      </a:r>
                      <a:r>
                        <a:rPr lang="ru-RU" sz="2000" dirty="0">
                          <a:effectLst/>
                          <a:latin typeface="Calibri"/>
                          <a:ea typeface="Times New Roman"/>
                        </a:rPr>
                        <a:t>= 4</a:t>
                      </a:r>
                      <a:r>
                        <a:rPr lang="en-US" sz="2000" dirty="0">
                          <a:effectLst/>
                          <a:latin typeface="Calibri"/>
                          <a:ea typeface="Times New Roman"/>
                        </a:rPr>
                        <a:t>x</a:t>
                      </a:r>
                      <a:r>
                        <a:rPr lang="ru-RU" sz="2000" baseline="30000" dirty="0"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</a:rPr>
                        <a:t>Y =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</a:rPr>
                        <a:t>5/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ru-RU" sz="1800" baseline="30000" dirty="0" smtClean="0">
                          <a:effectLst/>
                          <a:latin typeface="+mn-lt"/>
                          <a:ea typeface="Times New Roman"/>
                        </a:rPr>
                        <a:t>4 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= cos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2x</a:t>
                      </a:r>
                      <a:endParaRPr lang="ru-RU" dirty="0"/>
                    </a:p>
                  </a:txBody>
                  <a:tcPr marL="82321" marR="82321"/>
                </a:tc>
              </a:tr>
              <a:tr h="625229">
                <a:tc>
                  <a:txBody>
                    <a:bodyPr/>
                    <a:lstStyle/>
                    <a:p>
                      <a:pPr indent="-363855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Times New Roman"/>
                        </a:rPr>
                        <a:t>Y = x</a:t>
                      </a:r>
                      <a:r>
                        <a:rPr lang="ru-RU" sz="2000" b="1" baseline="30000" dirty="0">
                          <a:effectLst/>
                          <a:latin typeface="Calibri"/>
                          <a:ea typeface="Times New Roman"/>
                        </a:rPr>
                        <a:t>–</a:t>
                      </a:r>
                      <a:r>
                        <a:rPr lang="en-US" sz="2000" b="1" baseline="30000" dirty="0"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</a:rPr>
                        <a:t>Y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</a:rPr>
                        <a:t>= 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ru-RU" sz="1800" baseline="30000" dirty="0" smtClean="0">
                          <a:effectLst/>
                          <a:latin typeface="+mn-lt"/>
                          <a:ea typeface="Times New Roman"/>
                        </a:rPr>
                        <a:t>6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</a:rPr>
                        <a:t>/2</a:t>
                      </a:r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ru-RU" sz="1800" baseline="30000" dirty="0" smtClean="0">
                          <a:effectLst/>
                          <a:latin typeface="+mn-lt"/>
                          <a:ea typeface="Times New Roman"/>
                        </a:rPr>
                        <a:t>2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</a:rPr>
                        <a:t>/2 + 3/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ru-RU" sz="1800" baseline="30000" dirty="0" smtClean="0"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</a:rPr>
                        <a:t>+ 1</a:t>
                      </a:r>
                      <a:endParaRPr lang="ru-RU" dirty="0"/>
                    </a:p>
                  </a:txBody>
                  <a:tcPr marL="82321" marR="82321"/>
                </a:tc>
              </a:tr>
              <a:tr h="606881">
                <a:tc>
                  <a:txBody>
                    <a:bodyPr/>
                    <a:lstStyle/>
                    <a:p>
                      <a:pPr marL="0" marR="0" indent="-36385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Calibri"/>
                          <a:ea typeface="Times New Roman"/>
                        </a:rPr>
                        <a:t>                 </a:t>
                      </a:r>
                      <a:r>
                        <a:rPr lang="en-US" sz="2000" dirty="0" smtClean="0">
                          <a:effectLst/>
                          <a:latin typeface="Calibri"/>
                          <a:ea typeface="Times New Roman"/>
                        </a:rPr>
                        <a:t>Y </a:t>
                      </a:r>
                      <a:r>
                        <a:rPr lang="en-US" sz="2000" dirty="0">
                          <a:effectLst/>
                          <a:latin typeface="Calibri"/>
                          <a:ea typeface="Times New Roman"/>
                        </a:rPr>
                        <a:t>=</a:t>
                      </a:r>
                      <a:r>
                        <a:rPr lang="ru-RU" sz="2000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+mn-lt"/>
                          <a:ea typeface="Times New Roman"/>
                        </a:rPr>
                        <a:t>√х</a:t>
                      </a:r>
                      <a:endParaRPr lang="ru-RU" sz="2000" dirty="0" smtClean="0"/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</a:rPr>
                        <a:t>Y =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</a:rPr>
                        <a:t>√2х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= 4x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</a:rPr>
                        <a:t>1/</a:t>
                      </a:r>
                      <a:r>
                        <a:rPr lang="ru-RU" sz="1800" i="1" dirty="0" smtClean="0">
                          <a:effectLst/>
                          <a:latin typeface="+mn-lt"/>
                          <a:ea typeface="Times New Roman"/>
                        </a:rPr>
                        <a:t>х</a:t>
                      </a:r>
                      <a:endParaRPr lang="ru-RU" sz="1800" i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321" marR="82321"/>
                </a:tc>
              </a:tr>
              <a:tr h="606881">
                <a:tc>
                  <a:txBody>
                    <a:bodyPr/>
                    <a:lstStyle/>
                    <a:p>
                      <a:pPr indent="-363855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Times New Roman"/>
                        </a:rPr>
                        <a:t>Y = </a:t>
                      </a:r>
                      <a:r>
                        <a:rPr lang="ru-RU" sz="2000" dirty="0" smtClean="0">
                          <a:effectLst/>
                          <a:latin typeface="Calibri"/>
                          <a:ea typeface="Times New Roman"/>
                        </a:rPr>
                        <a:t>1/</a:t>
                      </a:r>
                      <a:r>
                        <a:rPr lang="ru-RU" sz="2000" i="1" dirty="0" smtClean="0">
                          <a:effectLst/>
                          <a:latin typeface="Calibri"/>
                          <a:ea typeface="Times New Roman"/>
                        </a:rPr>
                        <a:t>х</a:t>
                      </a:r>
                      <a:endParaRPr lang="ru-RU" sz="20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= 4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=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</a:rPr>
                        <a:t>/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ru-RU" sz="1800" baseline="30000" dirty="0" smtClean="0">
                          <a:effectLst/>
                          <a:latin typeface="+mn-lt"/>
                          <a:ea typeface="Times New Roman"/>
                        </a:rPr>
                        <a:t>8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</a:rPr>
                        <a:t>+ 3</a:t>
                      </a:r>
                      <a:endParaRPr lang="ru-RU" dirty="0"/>
                    </a:p>
                  </a:txBody>
                  <a:tcPr marL="82321" marR="82321"/>
                </a:tc>
              </a:tr>
              <a:tr h="625229">
                <a:tc>
                  <a:txBody>
                    <a:bodyPr/>
                    <a:lstStyle/>
                    <a:p>
                      <a:pPr indent="-363855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Times New Roman"/>
                        </a:rPr>
                        <a:t>Y = x</a:t>
                      </a:r>
                      <a:r>
                        <a:rPr lang="en-US" sz="2000" baseline="30000" dirty="0"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r>
                        <a:rPr lang="en-US" sz="2000" dirty="0">
                          <a:effectLst/>
                          <a:latin typeface="Calibri"/>
                          <a:ea typeface="Times New Roman"/>
                        </a:rPr>
                        <a:t>+ 3sinx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</a:rPr>
                        <a:t>Y =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</a:rPr>
                        <a:t>     √х/2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ru-RU" dirty="0"/>
                    </a:p>
                  </a:txBody>
                  <a:tcPr marL="82321" marR="82321"/>
                </a:tc>
              </a:tr>
              <a:tr h="606881">
                <a:tc>
                  <a:txBody>
                    <a:bodyPr/>
                    <a:lstStyle/>
                    <a:p>
                      <a:pPr indent="-363855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Times New Roman"/>
                        </a:rPr>
                        <a:t>Y = 3x</a:t>
                      </a:r>
                      <a:r>
                        <a:rPr lang="en-US" sz="2000" baseline="30000" dirty="0"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r>
                        <a:rPr lang="en-US" sz="2000" dirty="0">
                          <a:effectLst/>
                          <a:latin typeface="Calibri"/>
                          <a:ea typeface="Times New Roman"/>
                        </a:rPr>
                        <a:t>+2x+5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=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1/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</a:rPr>
                        <a:t>2x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= cos(4x-1)</a:t>
                      </a:r>
                      <a:endParaRPr lang="ru-RU" dirty="0"/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Найдите производную функции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41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04864"/>
            <a:ext cx="8568952" cy="4137323"/>
          </a:xfrm>
        </p:spPr>
        <p:txBody>
          <a:bodyPr>
            <a:normAutofit lnSpcReduction="10000"/>
          </a:bodyPr>
          <a:lstStyle/>
          <a:p>
            <a:r>
              <a:rPr lang="ru-RU" sz="2800" b="1" i="1" dirty="0"/>
              <a:t>Найдите  угловой  коэффициент  </a:t>
            </a:r>
            <a:endParaRPr lang="en-US" sz="2800" b="1" i="1" dirty="0" smtClean="0"/>
          </a:p>
          <a:p>
            <a:pPr marL="0" indent="0">
              <a:buNone/>
            </a:pPr>
            <a:r>
              <a:rPr lang="en-US" sz="2800" b="1" i="1" dirty="0" smtClean="0"/>
              <a:t>    </a:t>
            </a:r>
            <a:r>
              <a:rPr lang="ru-RU" sz="2800" b="1" i="1" dirty="0" smtClean="0"/>
              <a:t>касательной</a:t>
            </a:r>
            <a:r>
              <a:rPr lang="ru-RU" sz="2800" b="1" i="1" dirty="0"/>
              <a:t>, </a:t>
            </a:r>
            <a:r>
              <a:rPr lang="ru-RU" sz="2800" b="1" i="1" dirty="0" smtClean="0"/>
              <a:t>проведенной  </a:t>
            </a:r>
            <a:r>
              <a:rPr lang="ru-RU" sz="2800" b="1" i="1" dirty="0"/>
              <a:t>к  параболе </a:t>
            </a:r>
            <a:endParaRPr lang="en-US" sz="2800" b="1" i="1" dirty="0" smtClean="0"/>
          </a:p>
          <a:p>
            <a:pPr marL="0" indent="0">
              <a:buNone/>
            </a:pPr>
            <a:r>
              <a:rPr lang="en-US" sz="2800" b="1" i="1" dirty="0" smtClean="0">
                <a:ea typeface="Times New Roman"/>
              </a:rPr>
              <a:t>    y </a:t>
            </a:r>
            <a:r>
              <a:rPr lang="en-US" sz="2800" b="1" i="1" dirty="0">
                <a:ea typeface="Times New Roman"/>
              </a:rPr>
              <a:t>= </a:t>
            </a:r>
            <a:r>
              <a:rPr lang="en-US" sz="2800" b="1" i="1" dirty="0" smtClean="0">
                <a:ea typeface="Times New Roman"/>
              </a:rPr>
              <a:t>x</a:t>
            </a:r>
            <a:r>
              <a:rPr lang="en-US" sz="2800" b="1" i="1" baseline="30000" dirty="0" smtClean="0">
                <a:ea typeface="Times New Roman"/>
              </a:rPr>
              <a:t>2 </a:t>
            </a:r>
            <a:r>
              <a:rPr lang="en-US" sz="2800" b="1" i="1" dirty="0" smtClean="0">
                <a:ea typeface="Times New Roman"/>
              </a:rPr>
              <a:t>- 7x + 10 </a:t>
            </a:r>
            <a:r>
              <a:rPr lang="ru-RU" sz="2800" b="1" i="1" dirty="0" smtClean="0"/>
              <a:t>в  </a:t>
            </a:r>
            <a:r>
              <a:rPr lang="ru-RU" sz="2800" b="1" i="1" dirty="0"/>
              <a:t>точке  с  абсциссой  </a:t>
            </a:r>
            <a:r>
              <a:rPr lang="en-US" sz="2800" b="1" i="1" dirty="0" smtClean="0"/>
              <a:t>x</a:t>
            </a:r>
            <a:r>
              <a:rPr lang="ru-RU" sz="2800" b="1" i="1" baseline="-25000" dirty="0" smtClean="0"/>
              <a:t>0</a:t>
            </a:r>
            <a:r>
              <a:rPr lang="en-US" sz="2800" b="1" i="1" baseline="-25000" dirty="0" smtClean="0"/>
              <a:t> </a:t>
            </a:r>
            <a:r>
              <a:rPr lang="en-US" sz="2800" b="1" i="1" dirty="0">
                <a:ea typeface="Times New Roman"/>
              </a:rPr>
              <a:t>= 4</a:t>
            </a:r>
            <a:r>
              <a:rPr lang="ru-RU" sz="2800" b="1" i="1" dirty="0" smtClean="0"/>
              <a:t>.</a:t>
            </a:r>
            <a:endParaRPr lang="ru-RU" sz="2800" b="1" i="1" dirty="0"/>
          </a:p>
          <a:p>
            <a:r>
              <a:rPr lang="ru-RU" sz="2800" b="1" i="1" dirty="0"/>
              <a:t>Найдите  тангенс угла  наклона  касательной,  проведенной  к  графику функции </a:t>
            </a:r>
            <a:r>
              <a:rPr lang="en-US" sz="2800" b="1" i="1" dirty="0" smtClean="0">
                <a:ea typeface="Times New Roman"/>
              </a:rPr>
              <a:t>y </a:t>
            </a:r>
            <a:r>
              <a:rPr lang="en-US" sz="2800" b="1" i="1" dirty="0">
                <a:ea typeface="Times New Roman"/>
              </a:rPr>
              <a:t>= </a:t>
            </a:r>
            <a:r>
              <a:rPr lang="en-US" sz="2800" b="1" i="1" dirty="0" smtClean="0">
                <a:ea typeface="Times New Roman"/>
              </a:rPr>
              <a:t>6x - 2</a:t>
            </a:r>
            <a:r>
              <a:rPr lang="ru-RU" sz="2800" b="1" i="1" dirty="0" smtClean="0">
                <a:solidFill>
                  <a:schemeClr val="dk1"/>
                </a:solidFill>
              </a:rPr>
              <a:t>/</a:t>
            </a:r>
            <a:r>
              <a:rPr lang="en-US" sz="2800" b="1" i="1" dirty="0" smtClean="0">
                <a:ea typeface="Times New Roman"/>
              </a:rPr>
              <a:t>x </a:t>
            </a:r>
            <a:r>
              <a:rPr lang="ru-RU" sz="2800" b="1" i="1" dirty="0" smtClean="0"/>
              <a:t>в  </a:t>
            </a:r>
            <a:r>
              <a:rPr lang="ru-RU" sz="2800" b="1" i="1" dirty="0"/>
              <a:t>точке  с абсциссой  </a:t>
            </a:r>
            <a:r>
              <a:rPr lang="en-US" sz="2800" b="1" i="1" dirty="0" smtClean="0"/>
              <a:t>x</a:t>
            </a:r>
            <a:r>
              <a:rPr lang="ru-RU" sz="2800" b="1" i="1" baseline="-25000" dirty="0" smtClean="0"/>
              <a:t>0</a:t>
            </a:r>
            <a:r>
              <a:rPr lang="en-US" sz="2800" b="1" i="1" baseline="-25000" dirty="0" smtClean="0"/>
              <a:t> </a:t>
            </a:r>
            <a:r>
              <a:rPr lang="en-US" sz="2800" b="1" i="1" dirty="0">
                <a:ea typeface="Times New Roman"/>
              </a:rPr>
              <a:t>= </a:t>
            </a:r>
            <a:r>
              <a:rPr lang="en-US" sz="2800" b="1" i="1" dirty="0" smtClean="0">
                <a:ea typeface="Times New Roman"/>
              </a:rPr>
              <a:t>- 1</a:t>
            </a:r>
            <a:r>
              <a:rPr lang="ru-RU" sz="2800" b="1" i="1" dirty="0" smtClean="0"/>
              <a:t>.</a:t>
            </a:r>
            <a:endParaRPr lang="ru-RU" sz="2800" b="1" i="1" dirty="0"/>
          </a:p>
          <a:p>
            <a:r>
              <a:rPr lang="ru-RU" sz="2800" b="1" i="1" dirty="0" smtClean="0"/>
              <a:t>Найдите  </a:t>
            </a:r>
            <a:r>
              <a:rPr lang="ru-RU" sz="2800" b="1" i="1" dirty="0"/>
              <a:t>угол  ( в градусах),  образованный  осью  О</a:t>
            </a:r>
            <a:r>
              <a:rPr lang="en-US" sz="2800" b="1" i="1" dirty="0"/>
              <a:t>X</a:t>
            </a:r>
            <a:r>
              <a:rPr lang="ru-RU" sz="2800" b="1" i="1" dirty="0"/>
              <a:t>  и  касательной  к  графику  функции </a:t>
            </a:r>
            <a:endParaRPr lang="en-US" sz="2800" b="1" i="1" dirty="0" smtClean="0"/>
          </a:p>
          <a:p>
            <a:pPr marL="0" indent="0">
              <a:buNone/>
            </a:pPr>
            <a:r>
              <a:rPr lang="en-US" sz="2800" b="1" i="1" dirty="0">
                <a:ea typeface="Times New Roman"/>
              </a:rPr>
              <a:t> </a:t>
            </a:r>
            <a:r>
              <a:rPr lang="en-US" sz="2800" b="1" i="1" dirty="0" smtClean="0">
                <a:ea typeface="Times New Roman"/>
              </a:rPr>
              <a:t>    y </a:t>
            </a:r>
            <a:r>
              <a:rPr lang="en-US" sz="2800" b="1" i="1" dirty="0">
                <a:ea typeface="Times New Roman"/>
              </a:rPr>
              <a:t>= </a:t>
            </a:r>
            <a:r>
              <a:rPr lang="en-US" sz="2800" b="1" i="1" dirty="0"/>
              <a:t>3e</a:t>
            </a:r>
            <a:r>
              <a:rPr lang="en-US" sz="2800" b="1" i="1" baseline="30000" dirty="0"/>
              <a:t>x </a:t>
            </a:r>
            <a:r>
              <a:rPr lang="en-US" sz="2800" b="1" i="1" dirty="0"/>
              <a:t>- </a:t>
            </a:r>
            <a:r>
              <a:rPr lang="en-US" sz="2800" b="1" i="1" dirty="0" smtClean="0"/>
              <a:t>4x </a:t>
            </a:r>
            <a:r>
              <a:rPr lang="ru-RU" sz="2800" b="1" i="1" dirty="0" smtClean="0"/>
              <a:t>в  </a:t>
            </a:r>
            <a:r>
              <a:rPr lang="ru-RU" sz="2800" b="1" i="1" dirty="0"/>
              <a:t>точке  </a:t>
            </a:r>
            <a:r>
              <a:rPr lang="en-US" sz="2800" b="1" i="1" dirty="0"/>
              <a:t>x</a:t>
            </a:r>
            <a:r>
              <a:rPr lang="ru-RU" sz="2800" b="1" i="1" baseline="-25000" dirty="0"/>
              <a:t>0</a:t>
            </a:r>
            <a:r>
              <a:rPr lang="en-US" sz="2800" b="1" i="1" baseline="-25000" dirty="0"/>
              <a:t> </a:t>
            </a:r>
            <a:r>
              <a:rPr lang="en-US" sz="2800" b="1" i="1" dirty="0">
                <a:ea typeface="Times New Roman"/>
              </a:rPr>
              <a:t>= 4</a:t>
            </a:r>
            <a:r>
              <a:rPr lang="ru-RU" sz="2800" b="1" i="1" dirty="0" smtClean="0"/>
              <a:t>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i="1" dirty="0">
                <a:solidFill>
                  <a:schemeClr val="bg1"/>
                </a:solidFill>
              </a:rPr>
              <a:t>Геометрический смысл производной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93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i="1" dirty="0" smtClean="0"/>
              <a:t>	</a:t>
            </a:r>
            <a:r>
              <a:rPr lang="en-US" b="1" i="1" dirty="0"/>
              <a:t>	</a:t>
            </a:r>
            <a:endParaRPr lang="ru-RU" b="1" i="1" dirty="0" smtClean="0"/>
          </a:p>
          <a:p>
            <a:pPr marL="0" indent="0" algn="just">
              <a:buNone/>
            </a:pPr>
            <a:endParaRPr lang="ru-RU" b="1" i="1" dirty="0"/>
          </a:p>
          <a:p>
            <a:pPr marL="0" indent="0" algn="just">
              <a:buNone/>
            </a:pPr>
            <a:r>
              <a:rPr lang="ru-RU" b="1" i="1" dirty="0" smtClean="0"/>
              <a:t>	</a:t>
            </a:r>
            <a:r>
              <a:rPr lang="ru-RU" sz="2800" b="1" i="1" dirty="0" smtClean="0"/>
              <a:t>Тело  </a:t>
            </a:r>
            <a:r>
              <a:rPr lang="ru-RU" sz="2800" b="1" i="1" dirty="0"/>
              <a:t>движется  по  прямой  так,  что  расстояние  </a:t>
            </a:r>
            <a:r>
              <a:rPr lang="en-US" sz="2800" b="1" i="1" dirty="0"/>
              <a:t>S</a:t>
            </a:r>
            <a:r>
              <a:rPr lang="ru-RU" sz="2800" b="1" i="1" dirty="0"/>
              <a:t> (в метрах)  от  него  до  данной  точки  М  этой  прямой  изменяется  по  закону </a:t>
            </a:r>
            <a:r>
              <a:rPr lang="en-US" sz="2800" b="1" i="1" dirty="0" smtClean="0"/>
              <a:t>   S(t)</a:t>
            </a:r>
            <a:r>
              <a:rPr lang="en-US" sz="2800" b="1" i="1" dirty="0" smtClean="0">
                <a:ea typeface="Times New Roman"/>
              </a:rPr>
              <a:t> </a:t>
            </a:r>
            <a:r>
              <a:rPr lang="en-US" sz="2800" b="1" i="1" dirty="0">
                <a:ea typeface="Times New Roman"/>
              </a:rPr>
              <a:t>= </a:t>
            </a:r>
            <a:r>
              <a:rPr lang="en-US" sz="2800" b="1" i="1" dirty="0" smtClean="0">
                <a:ea typeface="Times New Roman"/>
              </a:rPr>
              <a:t>2</a:t>
            </a:r>
            <a:r>
              <a:rPr lang="en-US" sz="2800" b="1" i="1" dirty="0" smtClean="0"/>
              <a:t>t</a:t>
            </a:r>
            <a:r>
              <a:rPr lang="en-US" sz="2800" b="1" i="1" baseline="30000" dirty="0" smtClean="0">
                <a:ea typeface="Times New Roman"/>
              </a:rPr>
              <a:t>3 </a:t>
            </a:r>
            <a:r>
              <a:rPr lang="en-US" sz="2800" b="1" i="1" dirty="0">
                <a:ea typeface="Times New Roman"/>
              </a:rPr>
              <a:t>- </a:t>
            </a:r>
            <a:r>
              <a:rPr lang="en-US" sz="2800" b="1" i="1" dirty="0" smtClean="0">
                <a:ea typeface="Times New Roman"/>
              </a:rPr>
              <a:t>3</a:t>
            </a:r>
            <a:r>
              <a:rPr lang="en-US" sz="2800" b="1" i="1" dirty="0"/>
              <a:t> t </a:t>
            </a:r>
            <a:r>
              <a:rPr lang="en-US" sz="2800" b="1" i="1" dirty="0" smtClean="0">
                <a:ea typeface="Times New Roman"/>
              </a:rPr>
              <a:t>+ 4</a:t>
            </a:r>
            <a:r>
              <a:rPr lang="ru-RU" sz="2800" b="1" i="1" dirty="0" smtClean="0"/>
              <a:t>  (</a:t>
            </a:r>
            <a:r>
              <a:rPr lang="en-US" sz="2800" b="1" i="1" dirty="0"/>
              <a:t>t</a:t>
            </a:r>
            <a:r>
              <a:rPr lang="ru-RU" sz="2800" b="1" i="1" dirty="0"/>
              <a:t> – время  движения  в  секундах). Найти  скорость  и  ускорение  в  момент </a:t>
            </a:r>
            <a:r>
              <a:rPr lang="en-US" sz="2800" b="1" i="1" dirty="0" smtClean="0"/>
              <a:t>t = 2c</a:t>
            </a:r>
            <a:r>
              <a:rPr lang="ru-RU" sz="2800" b="1" i="1" dirty="0" smtClean="0"/>
              <a:t>.</a:t>
            </a:r>
            <a:endParaRPr lang="ru-RU" sz="2800" b="1" i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bg1"/>
                </a:solidFill>
              </a:rPr>
              <a:t>Механический смысл производной: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86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132856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ru-RU" sz="4000" b="1" i="1" dirty="0" smtClean="0">
                <a:solidFill>
                  <a:srgbClr val="1A04BC"/>
                </a:solidFill>
              </a:rPr>
              <a:t>    </a:t>
            </a:r>
          </a:p>
          <a:p>
            <a:r>
              <a:rPr lang="ru-RU" sz="4000" b="1" i="1" dirty="0" smtClean="0">
                <a:solidFill>
                  <a:srgbClr val="1A04BC"/>
                </a:solidFill>
              </a:rPr>
              <a:t>     глава </a:t>
            </a:r>
            <a:r>
              <a:rPr lang="en-US" sz="4000" b="1" i="1" dirty="0" err="1" smtClean="0">
                <a:solidFill>
                  <a:srgbClr val="1A04BC"/>
                </a:solidFill>
              </a:rPr>
              <a:t>Vlll</a:t>
            </a:r>
            <a:endParaRPr lang="ru-RU" sz="4000" b="1" i="1" dirty="0" smtClean="0">
              <a:solidFill>
                <a:srgbClr val="1A04BC"/>
              </a:solidFill>
            </a:endParaRPr>
          </a:p>
          <a:p>
            <a:r>
              <a:rPr lang="ru-RU" sz="4000" b="1" i="1" dirty="0" smtClean="0">
                <a:solidFill>
                  <a:srgbClr val="1A04BC"/>
                </a:solidFill>
              </a:rPr>
              <a:t>     №№ 877,878</a:t>
            </a:r>
          </a:p>
          <a:p>
            <a:r>
              <a:rPr lang="ru-RU" sz="4000" b="1" i="1" dirty="0" smtClean="0">
                <a:solidFill>
                  <a:srgbClr val="1A04BC"/>
                </a:solidFill>
              </a:rPr>
              <a:t>    "Проверь </a:t>
            </a:r>
            <a:r>
              <a:rPr lang="ru-RU" sz="4000" b="1" i="1" dirty="0">
                <a:solidFill>
                  <a:srgbClr val="1A04BC"/>
                </a:solidFill>
              </a:rPr>
              <a:t>себя", стр. 258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bg1"/>
                </a:solidFill>
              </a:rPr>
              <a:t>ДОМАШНЕЕ ЗАДАНИЕ</a:t>
            </a:r>
            <a:endParaRPr lang="ru-RU" sz="5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74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156</TotalTime>
  <Words>311</Words>
  <Application>Microsoft Office PowerPoint</Application>
  <PresentationFormat>Экран (4:3)</PresentationFormat>
  <Paragraphs>63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ПРОИЗВОДНАЯ И ЕЕ ГЕОМЕТРИЧЕСКИЙ СМЫСЛ</vt:lpstr>
      <vt:lpstr>Проверка знаний фактического материала теории: </vt:lpstr>
      <vt:lpstr>Найдите производную функции </vt:lpstr>
      <vt:lpstr>Геометрический смысл производной </vt:lpstr>
      <vt:lpstr>Механический смысл производной: 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ПРОИЗВОДНАЯ И ЕЕ ГЕОМЕТРИЧЕСКИЙ СМЫСЛ</dc:title>
  <dc:creator>Михаил</dc:creator>
  <cp:lastModifiedBy>Михаил</cp:lastModifiedBy>
  <cp:revision>69</cp:revision>
  <cp:lastPrinted>2014-04-10T04:41:29Z</cp:lastPrinted>
  <dcterms:created xsi:type="dcterms:W3CDTF">2014-04-06T07:24:08Z</dcterms:created>
  <dcterms:modified xsi:type="dcterms:W3CDTF">2014-04-10T04:43:43Z</dcterms:modified>
</cp:coreProperties>
</file>