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2" r:id="rId2"/>
    <p:sldMasterId id="2147483716" r:id="rId3"/>
  </p:sldMasterIdLst>
  <p:notesMasterIdLst>
    <p:notesMasterId r:id="rId27"/>
  </p:notesMasterIdLst>
  <p:handoutMasterIdLst>
    <p:handoutMasterId r:id="rId28"/>
  </p:handoutMasterIdLst>
  <p:sldIdLst>
    <p:sldId id="297" r:id="rId4"/>
    <p:sldId id="301" r:id="rId5"/>
    <p:sldId id="300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256" r:id="rId14"/>
    <p:sldId id="285" r:id="rId15"/>
    <p:sldId id="287" r:id="rId16"/>
    <p:sldId id="288" r:id="rId17"/>
    <p:sldId id="286" r:id="rId18"/>
    <p:sldId id="294" r:id="rId19"/>
    <p:sldId id="289" r:id="rId20"/>
    <p:sldId id="290" r:id="rId21"/>
    <p:sldId id="291" r:id="rId22"/>
    <p:sldId id="295" r:id="rId23"/>
    <p:sldId id="292" r:id="rId24"/>
    <p:sldId id="296" r:id="rId25"/>
    <p:sldId id="31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5" autoAdjust="0"/>
    <p:restoredTop sz="86406" autoAdjust="0"/>
  </p:normalViewPr>
  <p:slideViewPr>
    <p:cSldViewPr snapToGrid="0">
      <p:cViewPr varScale="1">
        <p:scale>
          <a:sx n="63" d="100"/>
          <a:sy n="63" d="100"/>
        </p:scale>
        <p:origin x="-522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51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1458" y="6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ru-RU" smtClean="0"/>
              <a:pPr/>
              <a:t>15.01.2013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ru-RU" smtClean="0"/>
              <a:pPr/>
              <a:t>15.01.2013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3667" y="1905001"/>
            <a:ext cx="10242551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3666" y="4344989"/>
            <a:ext cx="10242551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508000" y="1411553"/>
            <a:ext cx="11176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508000" y="1411553"/>
            <a:ext cx="11176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1" y="6238876"/>
            <a:ext cx="12192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5625" y="649805"/>
            <a:ext cx="939094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273" y="4344989"/>
            <a:ext cx="939094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962732" y="2355850"/>
            <a:ext cx="10253485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963084" y="1905003"/>
            <a:ext cx="10720917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5625" y="649805"/>
            <a:ext cx="939094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273" y="4344989"/>
            <a:ext cx="939094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962732" y="2355850"/>
            <a:ext cx="10253485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508000" y="1411552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000" y="1412875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8000" y="1411553"/>
            <a:ext cx="54864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411553"/>
            <a:ext cx="54864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1757803"/>
            <a:ext cx="54864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999" y="2174875"/>
            <a:ext cx="54864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4642" y="1757803"/>
            <a:ext cx="548935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490632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230189"/>
            <a:ext cx="11176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1412875"/>
            <a:ext cx="11176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screen"/>
          <a:srcRect b="10453"/>
          <a:stretch>
            <a:fillRect/>
          </a:stretch>
        </p:blipFill>
        <p:spPr>
          <a:xfrm>
            <a:off x="0" y="1299706"/>
            <a:ext cx="12192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230189"/>
            <a:ext cx="11176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3" y="1905000"/>
            <a:ext cx="10720917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7" Type="http://schemas.openxmlformats.org/officeDocument/2006/relationships/image" Target="../media/image92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gif"/><Relationship Id="rId2" Type="http://schemas.openxmlformats.org/officeDocument/2006/relationships/image" Target="../media/image9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18" Type="http://schemas.openxmlformats.org/officeDocument/2006/relationships/image" Target="../media/image3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17" Type="http://schemas.openxmlformats.org/officeDocument/2006/relationships/image" Target="../media/image32.jpeg"/><Relationship Id="rId2" Type="http://schemas.openxmlformats.org/officeDocument/2006/relationships/image" Target="../media/image17.jpeg"/><Relationship Id="rId16" Type="http://schemas.openxmlformats.org/officeDocument/2006/relationships/image" Target="../media/image31.jpeg"/><Relationship Id="rId20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5" Type="http://schemas.openxmlformats.org/officeDocument/2006/relationships/image" Target="../media/image30.jpeg"/><Relationship Id="rId10" Type="http://schemas.openxmlformats.org/officeDocument/2006/relationships/image" Target="../media/image25.jpeg"/><Relationship Id="rId19" Type="http://schemas.openxmlformats.org/officeDocument/2006/relationships/image" Target="../media/image34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2263" y="897775"/>
            <a:ext cx="10783956" cy="3208712"/>
          </a:xfrm>
        </p:spPr>
        <p:txBody>
          <a:bodyPr/>
          <a:lstStyle/>
          <a:p>
            <a:r>
              <a:rPr lang="ru-RU" sz="8000" dirty="0" smtClean="0"/>
              <a:t>Спецкурс  «Организация поликультурного  образования в ДОУ» (2012 год.)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6131" y="5968538"/>
            <a:ext cx="11000086" cy="565266"/>
          </a:xfrm>
        </p:spPr>
        <p:txBody>
          <a:bodyPr/>
          <a:lstStyle/>
          <a:p>
            <a:r>
              <a:rPr lang="ru-RU" dirty="0" smtClean="0"/>
              <a:t>Презентация выполнена под руководством Пилипенко Н.П.</a:t>
            </a: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"/>
            <a:ext cx="11176000" cy="894986"/>
          </a:xfrm>
        </p:spPr>
        <p:txBody>
          <a:bodyPr/>
          <a:lstStyle/>
          <a:p>
            <a:r>
              <a:rPr lang="ru-RU" dirty="0" smtClean="0"/>
              <a:t>Наблюдение :</a:t>
            </a:r>
            <a:endParaRPr lang="ru-RU" dirty="0"/>
          </a:p>
        </p:txBody>
      </p:sp>
      <p:pic>
        <p:nvPicPr>
          <p:cNvPr id="3" name="Рисунок 2" descr="GEDC045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43098" y="931024"/>
            <a:ext cx="3147753" cy="2460569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" name="Рисунок 3" descr="GEDC045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117571" y="897775"/>
            <a:ext cx="3347258" cy="2510444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GEDC046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063345" y="931024"/>
            <a:ext cx="3524597" cy="2493819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GEDC047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43346" y="3998421"/>
            <a:ext cx="3214255" cy="2410691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GEDC0483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100946" y="4039985"/>
            <a:ext cx="3397134" cy="2327564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GEDC0489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190808" y="4023361"/>
            <a:ext cx="3413759" cy="2277686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7041" y="0"/>
            <a:ext cx="10242551" cy="1729047"/>
          </a:xfrm>
        </p:spPr>
        <p:txBody>
          <a:bodyPr/>
          <a:lstStyle/>
          <a:p>
            <a:pPr marL="0" indent="0"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4800" b="0" i="0" dirty="0" smtClean="0">
                <a:solidFill>
                  <a:schemeClr val="tx1"/>
                </a:solidFill>
                <a:latin typeface="Cambria"/>
                <a:ea typeface="+mj-ea"/>
                <a:cs typeface="+mj-cs"/>
              </a:rPr>
              <a:t>Музеи русского народного быта в России.</a:t>
            </a:r>
            <a:br>
              <a:rPr lang="ru-RU" sz="4800" b="0" i="0" dirty="0" smtClean="0">
                <a:solidFill>
                  <a:schemeClr val="tx1"/>
                </a:solidFill>
                <a:latin typeface="Cambria"/>
                <a:ea typeface="+mj-ea"/>
                <a:cs typeface="+mj-cs"/>
              </a:rPr>
            </a:br>
            <a:r>
              <a:rPr lang="ru-RU" sz="3200" dirty="0" smtClean="0">
                <a:solidFill>
                  <a:schemeClr val="tx1"/>
                </a:solidFill>
                <a:latin typeface="Cambria"/>
                <a:ea typeface="+mj-ea"/>
                <a:cs typeface="+mj-cs"/>
              </a:rPr>
              <a:t>Консультация  для  родителей</a:t>
            </a:r>
            <a:endParaRPr lang="ru-RU" sz="3200" b="0" i="0" dirty="0">
              <a:solidFill>
                <a:schemeClr val="tx1"/>
              </a:solidFill>
              <a:latin typeface="Cambria"/>
              <a:ea typeface="+mj-ea"/>
              <a:cs typeface="+mj-cs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" y="6168044"/>
            <a:ext cx="5985164" cy="68995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4800" b="0" i="0" baseline="0" dirty="0" smtClean="0">
                <a:solidFill>
                  <a:srgbClr val="FFFF00"/>
                </a:solidFill>
              </a:rPr>
              <a:t>Подготовила : Ступина С.В</a:t>
            </a:r>
            <a:endParaRPr lang="ru-RU" sz="4800" b="0" i="0" baseline="0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левитан ветхий дворик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40548" y="1612669"/>
            <a:ext cx="3599931" cy="312558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 descr="левитан зима деревенька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093327" y="2261062"/>
            <a:ext cx="3637510" cy="327521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 descr="левитан избы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065770" y="3541222"/>
            <a:ext cx="3721677" cy="310896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TextBox 7"/>
          <p:cNvSpPr txBox="1"/>
          <p:nvPr/>
        </p:nvSpPr>
        <p:spPr>
          <a:xfrm>
            <a:off x="365760" y="4505497"/>
            <a:ext cx="2916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И.Левитан «Ветхий дворик»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305993" y="5303520"/>
            <a:ext cx="3308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И.Левитан «Зима.Деревенька»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861367" y="6367549"/>
            <a:ext cx="2344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И.Левитан «Избы»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506700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882" y="0"/>
            <a:ext cx="12012118" cy="839449"/>
          </a:xfrm>
        </p:spPr>
        <p:txBody>
          <a:bodyPr/>
          <a:lstStyle/>
          <a:p>
            <a:pPr marL="0" indent="0"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5400" b="0" i="0" dirty="0" smtClean="0">
                <a:solidFill>
                  <a:schemeClr val="tx1"/>
                </a:solidFill>
                <a:latin typeface="Cambria"/>
                <a:ea typeface="+mj-ea"/>
                <a:cs typeface="+mj-cs"/>
              </a:rPr>
              <a:t>Сергиево-Посадский  музей-заповедник</a:t>
            </a:r>
            <a:r>
              <a:rPr lang="ru-RU" sz="6000" b="0" i="0" dirty="0" smtClean="0">
                <a:solidFill>
                  <a:schemeClr val="tx1"/>
                </a:solidFill>
                <a:latin typeface="Cambria"/>
                <a:ea typeface="+mj-ea"/>
                <a:cs typeface="+mj-cs"/>
              </a:rPr>
              <a:t>. </a:t>
            </a:r>
            <a:r>
              <a:rPr lang="ru-RU" sz="3600" b="0" i="0" dirty="0" smtClean="0">
                <a:solidFill>
                  <a:schemeClr val="tx1"/>
                </a:solidFill>
                <a:latin typeface="Cambria"/>
                <a:ea typeface="+mj-ea"/>
                <a:cs typeface="+mj-cs"/>
              </a:rPr>
              <a:t>( экспозиция: мир русской деревни )</a:t>
            </a:r>
            <a:endParaRPr lang="ru-RU" sz="3600" b="0" i="0" dirty="0">
              <a:solidFill>
                <a:schemeClr val="tx1"/>
              </a:solidFill>
              <a:latin typeface="Cambria"/>
              <a:ea typeface="+mj-ea"/>
              <a:cs typeface="+mj-cs"/>
            </a:endParaRPr>
          </a:p>
        </p:txBody>
      </p:sp>
      <p:pic>
        <p:nvPicPr>
          <p:cNvPr id="3" name="Рисунок 2" descr="Сергиево-Посадский_музей-заповедник_–_Мир_русской_деревни-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48351" y="1895573"/>
            <a:ext cx="3902439" cy="2728209"/>
          </a:xfrm>
          <a:prstGeom prst="roundRect">
            <a:avLst/>
          </a:prstGeom>
          <a:ln w="76200">
            <a:solidFill>
              <a:srgbClr val="FFFF0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isometricOffAxis1Right"/>
            <a:lightRig rig="threePt" dir="t"/>
          </a:scene3d>
        </p:spPr>
      </p:pic>
      <p:pic>
        <p:nvPicPr>
          <p:cNvPr id="5" name="Рисунок 4" descr="Сергиево-Посадский_музей-заповедник_–_Мир_русской_деревни-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156576" y="1968891"/>
            <a:ext cx="3927423" cy="2563317"/>
          </a:xfrm>
          <a:prstGeom prst="roundRect">
            <a:avLst/>
          </a:prstGeom>
          <a:ln w="76200">
            <a:solidFill>
              <a:srgbClr val="FFFF0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isometricOffAxis2Left"/>
            <a:lightRig rig="threePt" dir="t"/>
          </a:scene3d>
        </p:spPr>
      </p:pic>
      <p:pic>
        <p:nvPicPr>
          <p:cNvPr id="4" name="Рисунок 3" descr="Сергиево-Посадский_музей-заповедник_–_Мир_русской_деревни-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104761" y="4039167"/>
            <a:ext cx="3827488" cy="2533338"/>
          </a:xfrm>
          <a:prstGeom prst="roundRect">
            <a:avLst/>
          </a:prstGeom>
          <a:ln w="76200">
            <a:solidFill>
              <a:srgbClr val="FFFF0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Fron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37999890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9035" y="230189"/>
            <a:ext cx="10214963" cy="664797"/>
          </a:xfrm>
        </p:spPr>
        <p:txBody>
          <a:bodyPr/>
          <a:lstStyle/>
          <a:p>
            <a:r>
              <a:rPr lang="ru-RU" dirty="0" smtClean="0"/>
              <a:t>Музей народного творчества г.Пенза</a:t>
            </a:r>
            <a:endParaRPr lang="ru-RU" dirty="0"/>
          </a:p>
        </p:txBody>
      </p:sp>
      <p:pic>
        <p:nvPicPr>
          <p:cNvPr id="3" name="Рисунок 2" descr="музей народ творч пенза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2384140"/>
            <a:ext cx="3994712" cy="2427157"/>
          </a:xfrm>
          <a:prstGeom prst="ellipse">
            <a:avLst/>
          </a:prstGeom>
          <a:ln w="57150">
            <a:solidFill>
              <a:schemeClr val="tx2"/>
            </a:solidFill>
          </a:ln>
          <a:effectLst>
            <a:reflection blurRad="6350" stA="50000" endA="275" endPos="40000" dist="101600" dir="5400000" sy="-100000" algn="bl" rotWithShape="0"/>
          </a:effectLst>
        </p:spPr>
      </p:pic>
      <p:pic>
        <p:nvPicPr>
          <p:cNvPr id="4" name="Рисунок 3" descr="320px-Музей_народного_творчества_Пенза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856287" y="981445"/>
            <a:ext cx="4273562" cy="2428407"/>
          </a:xfrm>
          <a:prstGeom prst="ellipse">
            <a:avLst/>
          </a:prstGeom>
          <a:ln w="57150">
            <a:solidFill>
              <a:schemeClr val="tx2"/>
            </a:solidFill>
          </a:ln>
          <a:effectLst>
            <a:reflection blurRad="6350" stA="50000" endA="300" endPos="55000" dir="5400000" sy="-100000" algn="bl" rotWithShape="0"/>
          </a:effectLst>
        </p:spPr>
      </p:pic>
      <p:pic>
        <p:nvPicPr>
          <p:cNvPr id="5" name="Рисунок 4" descr="музей рнбыта дс-школа №1810 москва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769629" y="2284226"/>
            <a:ext cx="4222866" cy="2668249"/>
          </a:xfrm>
          <a:prstGeom prst="ellipse">
            <a:avLst/>
          </a:prstGeom>
          <a:ln w="57150">
            <a:solidFill>
              <a:schemeClr val="tx2"/>
            </a:solidFill>
          </a:ln>
          <a:effectLst>
            <a:reflection blurRad="6350" stA="50000" endA="300" endPos="55000" dir="5400000" sy="-100000" algn="bl" rotWithShape="0"/>
          </a:effectLst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4124" y="230189"/>
            <a:ext cx="10349875" cy="1329595"/>
          </a:xfrm>
        </p:spPr>
        <p:txBody>
          <a:bodyPr/>
          <a:lstStyle/>
          <a:p>
            <a:r>
              <a:rPr lang="ru-RU" dirty="0" smtClean="0"/>
              <a:t>Нижняя Синячиха музей деревянного зодчества </a:t>
            </a:r>
            <a:r>
              <a:rPr lang="ru-RU" sz="3600" dirty="0" smtClean="0"/>
              <a:t>( Алапаевский р-он, Свердловская обл. )</a:t>
            </a:r>
            <a:endParaRPr lang="ru-RU" sz="3600" dirty="0"/>
          </a:p>
        </p:txBody>
      </p:sp>
      <p:pic>
        <p:nvPicPr>
          <p:cNvPr id="3" name="Рисунок 2" descr="нижнсиняч муз дер зодч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30186" y="1695761"/>
            <a:ext cx="3482247" cy="3940267"/>
          </a:xfrm>
          <a:prstGeom prst="flowChartMultidocument">
            <a:avLst/>
          </a:prstGeom>
          <a:ln>
            <a:solidFill>
              <a:srgbClr val="C00000"/>
            </a:solidFill>
          </a:ln>
          <a:effectLst>
            <a:reflection blurRad="6350" stA="52000" endA="300" endPos="35000" dir="5400000" sy="-100000" algn="bl" rotWithShape="0"/>
            <a:softEdge rad="127000"/>
          </a:effectLst>
        </p:spPr>
      </p:pic>
      <p:pic>
        <p:nvPicPr>
          <p:cNvPr id="4" name="Рисунок 3" descr="нижнсинячиха муз дерев зодчества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047969" y="2926080"/>
            <a:ext cx="3776897" cy="3639613"/>
          </a:xfrm>
          <a:prstGeom prst="flowChartMultidocument">
            <a:avLst/>
          </a:prstGeom>
          <a:ln>
            <a:solidFill>
              <a:srgbClr val="FF0000"/>
            </a:solidFill>
          </a:ln>
          <a:effectLst>
            <a:softEdge rad="127000"/>
          </a:effectLst>
        </p:spPr>
      </p:pic>
      <p:pic>
        <p:nvPicPr>
          <p:cNvPr id="5" name="Рисунок 4" descr="нижсинячиха муз дер зодчест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989758" y="1723868"/>
            <a:ext cx="3817026" cy="3945411"/>
          </a:xfrm>
          <a:prstGeom prst="flowChartMultidocument">
            <a:avLst/>
          </a:prstGeom>
          <a:ln>
            <a:solidFill>
              <a:srgbClr val="FF0000"/>
            </a:solidFill>
          </a:ln>
          <a:effectLst>
            <a:reflection blurRad="6350" stA="52000" endA="300" endPos="35000" dir="5400000" sy="-100000" algn="bl" rotWithShape="0"/>
            <a:softEdge rad="127000"/>
          </a:effectLst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010" y="245179"/>
            <a:ext cx="11176000" cy="1274195"/>
          </a:xfrm>
        </p:spPr>
        <p:txBody>
          <a:bodyPr/>
          <a:lstStyle/>
          <a:p>
            <a:pPr marL="0" indent="0"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6000" dirty="0" smtClean="0">
                <a:solidFill>
                  <a:schemeClr val="tx1"/>
                </a:solidFill>
                <a:latin typeface="Cambria"/>
                <a:ea typeface="+mj-ea"/>
                <a:cs typeface="+mj-cs"/>
              </a:rPr>
              <a:t>Музей русского быта «Изба»            </a:t>
            </a:r>
            <a:r>
              <a:rPr lang="ru-RU" sz="3200" dirty="0" smtClean="0">
                <a:solidFill>
                  <a:schemeClr val="tx1"/>
                </a:solidFill>
                <a:latin typeface="Cambria"/>
                <a:ea typeface="+mj-ea"/>
                <a:cs typeface="+mj-cs"/>
              </a:rPr>
              <a:t>( д/с № 12 «Сказка» г.Оленегорск Мурманской обл. )</a:t>
            </a:r>
            <a:endParaRPr lang="ru-RU" sz="3200" b="0" i="0" dirty="0">
              <a:solidFill>
                <a:schemeClr val="tx1"/>
              </a:solidFill>
              <a:latin typeface="Cambria"/>
              <a:ea typeface="+mj-ea"/>
              <a:cs typeface="+mj-cs"/>
            </a:endParaRPr>
          </a:p>
        </p:txBody>
      </p:sp>
      <p:pic>
        <p:nvPicPr>
          <p:cNvPr id="3" name="Рисунок 2" descr="муз русск быта изба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29789" y="4239490"/>
            <a:ext cx="3801778" cy="2026397"/>
          </a:xfrm>
          <a:prstGeom prst="flowChartAlternateProcess">
            <a:avLst/>
          </a:prstGeom>
          <a:ln w="76200">
            <a:solidFill>
              <a:schemeClr val="accent5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  <p:pic>
        <p:nvPicPr>
          <p:cNvPr id="4" name="Рисунок 3" descr="муз русс быт изба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535711" y="4206241"/>
            <a:ext cx="3639067" cy="2104618"/>
          </a:xfrm>
          <a:prstGeom prst="flowChartAlternateProcess">
            <a:avLst/>
          </a:prstGeom>
          <a:ln w="76200">
            <a:solidFill>
              <a:schemeClr val="accent5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</p:pic>
      <p:pic>
        <p:nvPicPr>
          <p:cNvPr id="5" name="Рисунок 4" descr="изба рус муз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333793" y="1611284"/>
            <a:ext cx="3043002" cy="2021786"/>
          </a:xfrm>
          <a:prstGeom prst="flowChartAlternateProcess">
            <a:avLst/>
          </a:prstGeom>
          <a:ln w="76200">
            <a:solidFill>
              <a:schemeClr val="accent5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изба оленегорск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66007" y="1832523"/>
            <a:ext cx="3358342" cy="2079910"/>
          </a:xfrm>
          <a:prstGeom prst="flowChartAlternateProcess">
            <a:avLst/>
          </a:prstGeom>
          <a:ln w="76200">
            <a:solidFill>
              <a:schemeClr val="accent3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  <p:pic>
        <p:nvPicPr>
          <p:cNvPr id="7" name="Рисунок 6" descr="изба муз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930342" y="1875657"/>
            <a:ext cx="3923607" cy="2036777"/>
          </a:xfrm>
          <a:prstGeom prst="flowChartAlternateProcess">
            <a:avLst/>
          </a:prstGeom>
          <a:ln w="76200">
            <a:solidFill>
              <a:schemeClr val="accent5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perspectiveContrasting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278717264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4340" y="230189"/>
            <a:ext cx="10679659" cy="664797"/>
          </a:xfrm>
        </p:spPr>
        <p:txBody>
          <a:bodyPr/>
          <a:lstStyle/>
          <a:p>
            <a:r>
              <a:rPr lang="ru-RU" dirty="0" smtClean="0"/>
              <a:t>Музей русского костюма и быта г.Москва</a:t>
            </a:r>
            <a:endParaRPr lang="ru-RU" dirty="0"/>
          </a:p>
        </p:txBody>
      </p:sp>
      <p:pic>
        <p:nvPicPr>
          <p:cNvPr id="3" name="Рисунок 2" descr="москва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0052" y="1329359"/>
            <a:ext cx="3320789" cy="3045906"/>
          </a:xfrm>
          <a:prstGeom prst="flowChartDocument">
            <a:avLst/>
          </a:prstGeom>
          <a:ln w="76200">
            <a:solidFill>
              <a:srgbClr val="00B050"/>
            </a:solidFill>
          </a:ln>
          <a:effectLst>
            <a:reflection blurRad="6350" stA="50000" endA="300" endPos="55500" dist="50800" dir="5400000" sy="-100000" algn="bl" rotWithShape="0"/>
          </a:effectLst>
        </p:spPr>
      </p:pic>
      <p:pic>
        <p:nvPicPr>
          <p:cNvPr id="4" name="Рисунок 3" descr="москва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156344" y="1856130"/>
            <a:ext cx="3571875" cy="4762500"/>
          </a:xfrm>
          <a:prstGeom prst="round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5" name="Рисунок 4" descr="москва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2994" y="1346662"/>
            <a:ext cx="3330627" cy="3142211"/>
          </a:xfrm>
          <a:prstGeom prst="flowChartDocument">
            <a:avLst/>
          </a:prstGeom>
          <a:ln w="76200">
            <a:solidFill>
              <a:srgbClr val="00B050"/>
            </a:solidFill>
          </a:ln>
          <a:effectLst>
            <a:reflection blurRad="6350" stA="50000" endA="300" endPos="55500" dist="50800" dir="5400000" sy="-100000" algn="bl" rotWithShape="0"/>
          </a:effectLst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448" y="230189"/>
            <a:ext cx="10844551" cy="664797"/>
          </a:xfrm>
        </p:spPr>
        <p:txBody>
          <a:bodyPr/>
          <a:lstStyle/>
          <a:p>
            <a:r>
              <a:rPr lang="ru-RU" dirty="0" smtClean="0"/>
              <a:t>Угличский музей городского быта 19-20 вв.</a:t>
            </a:r>
            <a:endParaRPr lang="ru-RU" dirty="0"/>
          </a:p>
        </p:txBody>
      </p:sp>
      <p:pic>
        <p:nvPicPr>
          <p:cNvPr id="3" name="Рисунок 2" descr="у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66005" y="1163782"/>
            <a:ext cx="4655129" cy="2626821"/>
          </a:xfrm>
          <a:prstGeom prst="round2DiagRect">
            <a:avLst/>
          </a:prstGeom>
          <a:ln w="76200" cmpd="sng">
            <a:solidFill>
              <a:srgbClr val="FFC000"/>
            </a:solidFill>
            <a:prstDash val="sysDot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4" name="Рисунок 3" descr="у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89367" y="2510445"/>
            <a:ext cx="3890357" cy="2211185"/>
          </a:xfrm>
          <a:prstGeom prst="ellipse">
            <a:avLst/>
          </a:prstGeom>
          <a:ln w="76200">
            <a:solidFill>
              <a:srgbClr val="FFC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5" name="Рисунок 4" descr="у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498080" y="3840480"/>
            <a:ext cx="4239491" cy="2572039"/>
          </a:xfrm>
          <a:prstGeom prst="round2DiagRect">
            <a:avLst/>
          </a:prstGeom>
          <a:ln w="76200">
            <a:solidFill>
              <a:srgbClr val="FFC000"/>
            </a:solidFill>
            <a:prstDash val="sysDot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6" name="Рисунок 5" descr="у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813964" y="1047403"/>
            <a:ext cx="3374967" cy="2177936"/>
          </a:xfrm>
          <a:prstGeom prst="ellipse">
            <a:avLst/>
          </a:prstGeom>
          <a:ln w="76200">
            <a:solidFill>
              <a:srgbClr val="FFC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7" name="Рисунок 6" descr="у5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81644" y="4256116"/>
            <a:ext cx="4073235" cy="2211817"/>
          </a:xfrm>
          <a:prstGeom prst="ellipse">
            <a:avLst/>
          </a:prstGeom>
          <a:ln w="76200">
            <a:solidFill>
              <a:srgbClr val="FFC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3790" y="230189"/>
            <a:ext cx="9840210" cy="664797"/>
          </a:xfrm>
        </p:spPr>
        <p:txBody>
          <a:bodyPr/>
          <a:lstStyle/>
          <a:p>
            <a:r>
              <a:rPr lang="ru-RU" dirty="0" smtClean="0"/>
              <a:t>Музей русского быта г.Мышкин.</a:t>
            </a:r>
            <a:endParaRPr lang="ru-RU" dirty="0"/>
          </a:p>
        </p:txBody>
      </p:sp>
      <p:pic>
        <p:nvPicPr>
          <p:cNvPr id="3" name="Рисунок 2" descr="мышкин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93571" y="3740727"/>
            <a:ext cx="6317671" cy="2697957"/>
          </a:xfrm>
          <a:prstGeom prst="flowChartAlternateProcess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" name="Рисунок 3" descr="мышкин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74503" y="1529541"/>
            <a:ext cx="2173573" cy="1745674"/>
          </a:xfrm>
          <a:prstGeom prst="roundRect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мышкин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231507" y="1496290"/>
            <a:ext cx="2083632" cy="1778925"/>
          </a:xfrm>
          <a:prstGeom prst="roundRect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мышкин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330037" y="1565517"/>
            <a:ext cx="2277687" cy="1693071"/>
          </a:xfrm>
          <a:prstGeom prst="roundRect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230189"/>
            <a:ext cx="11176000" cy="609398"/>
          </a:xfrm>
        </p:spPr>
        <p:txBody>
          <a:bodyPr/>
          <a:lstStyle/>
          <a:p>
            <a:r>
              <a:rPr lang="ru-RU" sz="4400" dirty="0" smtClean="0"/>
              <a:t>« Музей чувашского  народного быта»  </a:t>
            </a:r>
            <a:r>
              <a:rPr lang="ru-RU" sz="3200" dirty="0" smtClean="0"/>
              <a:t>( г. Чебоксары )</a:t>
            </a:r>
            <a:endParaRPr lang="ru-RU" sz="3200" dirty="0"/>
          </a:p>
        </p:txBody>
      </p:sp>
      <p:pic>
        <p:nvPicPr>
          <p:cNvPr id="3" name="Рисунок 2" descr="чувашия 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47652" y="1213658"/>
            <a:ext cx="2709948" cy="1828799"/>
          </a:xfrm>
          <a:prstGeom prst="round2Diag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127000"/>
          </a:effectLst>
        </p:spPr>
      </p:pic>
      <p:pic>
        <p:nvPicPr>
          <p:cNvPr id="4" name="Рисунок 3" descr="чувашия 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129846" y="1163783"/>
            <a:ext cx="2842953" cy="1712422"/>
          </a:xfrm>
          <a:prstGeom prst="round2Diag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127000"/>
          </a:effectLst>
        </p:spPr>
      </p:pic>
      <p:pic>
        <p:nvPicPr>
          <p:cNvPr id="5" name="Рисунок 4" descr="чувашия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025784" y="2391727"/>
            <a:ext cx="3854681" cy="2662411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  <a:prstDash val="sysDot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127000"/>
          </a:effectLst>
        </p:spPr>
      </p:pic>
      <p:pic>
        <p:nvPicPr>
          <p:cNvPr id="6" name="Рисунок 5" descr="чувашия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97775" y="4405745"/>
            <a:ext cx="2809701" cy="2011681"/>
          </a:xfrm>
          <a:prstGeom prst="round2Diag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127000"/>
          </a:effectLst>
        </p:spPr>
      </p:pic>
      <p:pic>
        <p:nvPicPr>
          <p:cNvPr id="7" name="Рисунок 6" descr="чувашия4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079970" y="4455623"/>
            <a:ext cx="2876205" cy="1855816"/>
          </a:xfrm>
          <a:prstGeom prst="round2Diag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127000"/>
          </a:effectLst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2385" y="1"/>
            <a:ext cx="10834184" cy="1047403"/>
          </a:xfrm>
        </p:spPr>
        <p:txBody>
          <a:bodyPr/>
          <a:lstStyle/>
          <a:p>
            <a:r>
              <a:rPr lang="ru-RU" sz="4000" dirty="0" smtClean="0"/>
              <a:t>Форма работы :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8887" y="2261062"/>
            <a:ext cx="10767330" cy="3773977"/>
          </a:xfrm>
        </p:spPr>
        <p:txBody>
          <a:bodyPr/>
          <a:lstStyle/>
          <a:p>
            <a:r>
              <a:rPr lang="ru-RU" dirty="0" smtClean="0"/>
              <a:t>Значимость :</a:t>
            </a:r>
          </a:p>
          <a:p>
            <a:r>
              <a:rPr lang="ru-RU" dirty="0" smtClean="0"/>
              <a:t>1 Позволяет наиболее точно и доступно донести до детей и их родителей значимость и необходимость поликультурного образования в ДОУ.</a:t>
            </a:r>
          </a:p>
          <a:p>
            <a:r>
              <a:rPr lang="ru-RU" dirty="0" smtClean="0"/>
              <a:t>2 Развивает  патриотизм и толерантность, поддерживает и питает любовь к нашей родине.</a:t>
            </a:r>
          </a:p>
          <a:p>
            <a:r>
              <a:rPr lang="ru-RU" dirty="0" smtClean="0"/>
              <a:t>3 Обеспечивает доступность и приемлимое восприятие тех знаний, которые можно получить в поликультурном образовании.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415636" y="914401"/>
            <a:ext cx="10800581" cy="1213658"/>
          </a:xfrm>
        </p:spPr>
        <p:txBody>
          <a:bodyPr/>
          <a:lstStyle/>
          <a:p>
            <a:r>
              <a:rPr lang="ru-RU" sz="8800" dirty="0" smtClean="0"/>
              <a:t>Музейная  технология</a:t>
            </a:r>
            <a:endParaRPr lang="ru-RU" sz="8800" dirty="0"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581891"/>
            <a:ext cx="11176000" cy="698268"/>
          </a:xfrm>
        </p:spPr>
        <p:txBody>
          <a:bodyPr/>
          <a:lstStyle/>
          <a:p>
            <a:r>
              <a:rPr lang="ru-RU" sz="3200" dirty="0" smtClean="0"/>
              <a:t>Народный музей русского быта «Россиянка»  </a:t>
            </a:r>
            <a:r>
              <a:rPr lang="ru-RU" sz="3600" dirty="0" smtClean="0"/>
              <a:t>(г.Москва шк. № 751 )</a:t>
            </a:r>
            <a:endParaRPr lang="ru-RU" sz="3600" dirty="0"/>
          </a:p>
        </p:txBody>
      </p:sp>
      <p:pic>
        <p:nvPicPr>
          <p:cNvPr id="3" name="Рисунок 2" descr="школа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14400" y="1463040"/>
            <a:ext cx="4206240" cy="2759825"/>
          </a:xfrm>
          <a:prstGeom prst="flowChartPunchedTape">
            <a:avLst/>
          </a:prstGeom>
          <a:ln w="57150">
            <a:solidFill>
              <a:srgbClr val="92D05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Рисунок 3" descr="школа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840480" y="3998420"/>
            <a:ext cx="4937760" cy="2610198"/>
          </a:xfrm>
          <a:prstGeom prst="wave">
            <a:avLst/>
          </a:prstGeom>
          <a:ln w="57150">
            <a:solidFill>
              <a:srgbClr val="92D05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5" name="Рисунок 4" descr="школа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966065" y="1479666"/>
            <a:ext cx="4239491" cy="2859578"/>
          </a:xfrm>
          <a:prstGeom prst="wave">
            <a:avLst>
              <a:gd name="adj1" fmla="val 12500"/>
              <a:gd name="adj2" fmla="val 392"/>
            </a:avLst>
          </a:prstGeom>
          <a:ln w="57150">
            <a:solidFill>
              <a:srgbClr val="92D05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230189"/>
            <a:ext cx="11176000" cy="1218795"/>
          </a:xfrm>
        </p:spPr>
        <p:txBody>
          <a:bodyPr/>
          <a:lstStyle/>
          <a:p>
            <a:r>
              <a:rPr lang="ru-RU" sz="4400" dirty="0" smtClean="0"/>
              <a:t>Филиал этнографического музейного комплекса    им. Т.Д. Шуваева г.Нижневартовск.</a:t>
            </a:r>
            <a:endParaRPr lang="ru-RU" sz="4400" dirty="0"/>
          </a:p>
        </p:txBody>
      </p:sp>
      <p:pic>
        <p:nvPicPr>
          <p:cNvPr id="3" name="Рисунок 2" descr="1 нижн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505498" y="2826327"/>
            <a:ext cx="2793077" cy="3688398"/>
          </a:xfrm>
          <a:prstGeom prst="rect">
            <a:avLst/>
          </a:prstGeom>
          <a:ln w="76200">
            <a:solidFill>
              <a:schemeClr val="tx2">
                <a:lumMod val="75000"/>
              </a:schemeClr>
            </a:solidFill>
            <a:prstDash val="sysDot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" name="Рисунок 3" descr="2 нижн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99258" y="1619754"/>
            <a:ext cx="3835301" cy="2835867"/>
          </a:xfrm>
          <a:prstGeom prst="rect">
            <a:avLst/>
          </a:prstGeom>
          <a:ln w="76200">
            <a:solidFill>
              <a:schemeClr val="tx2">
                <a:lumMod val="75000"/>
              </a:schemeClr>
            </a:solidFill>
            <a:prstDash val="sysDot"/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</a:effectLst>
        </p:spPr>
      </p:pic>
      <p:pic>
        <p:nvPicPr>
          <p:cNvPr id="5" name="Рисунок 4" descr="3 нижн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633264" y="1599859"/>
            <a:ext cx="4004554" cy="2839137"/>
          </a:xfrm>
          <a:prstGeom prst="rect">
            <a:avLst/>
          </a:prstGeom>
          <a:ln w="76200">
            <a:solidFill>
              <a:schemeClr val="tx2">
                <a:lumMod val="75000"/>
              </a:schemeClr>
            </a:solidFill>
            <a:prstDash val="sysDot"/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894" y="216131"/>
            <a:ext cx="10969105" cy="1329595"/>
          </a:xfrm>
        </p:spPr>
        <p:txBody>
          <a:bodyPr/>
          <a:lstStyle/>
          <a:p>
            <a:r>
              <a:rPr lang="ru-RU" dirty="0" smtClean="0"/>
              <a:t>Российский этнографический музей – фрагменты  экспозиций ( г.Санкт-Петербург)</a:t>
            </a:r>
            <a:endParaRPr lang="ru-RU" dirty="0"/>
          </a:p>
        </p:txBody>
      </p:sp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846550" y="1729047"/>
            <a:ext cx="2565400" cy="2959331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Рисунок 3" descr="Рисунок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49976" y="1662890"/>
            <a:ext cx="1943100" cy="2526724"/>
          </a:xfrm>
          <a:prstGeom prst="flowChartAlternateProcess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5" name="Рисунок 4" descr="Рисунок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277003" y="1720907"/>
            <a:ext cx="1928553" cy="2452081"/>
          </a:xfrm>
          <a:prstGeom prst="flowChartAlternateProcess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6" name="Рисунок 5" descr="Рисунок6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443942" y="4455622"/>
            <a:ext cx="1712422" cy="2128058"/>
          </a:xfrm>
          <a:prstGeom prst="flowChartAlternateProcess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Рисунок 6" descr="Рисунок7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448647" y="5048462"/>
            <a:ext cx="1394460" cy="1335714"/>
          </a:xfrm>
          <a:prstGeom prst="flowChartAlternateProcess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" name="Рисунок 7" descr="Рисунок4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063345" y="4455622"/>
            <a:ext cx="1762299" cy="2177760"/>
          </a:xfrm>
          <a:prstGeom prst="flowChartAlternateProcess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6204" y="698269"/>
            <a:ext cx="6500552" cy="5868786"/>
          </a:xfrm>
        </p:spPr>
        <p:txBody>
          <a:bodyPr/>
          <a:lstStyle/>
          <a:p>
            <a:r>
              <a:rPr lang="ru-RU" dirty="0" smtClean="0"/>
              <a:t>Вывод :</a:t>
            </a:r>
            <a:br>
              <a:rPr lang="ru-RU" dirty="0" smtClean="0"/>
            </a:br>
            <a:r>
              <a:rPr lang="ru-RU" sz="3200" dirty="0" smtClean="0"/>
              <a:t>В заключение хочется сказать, что поликультурное образование играет немаловажную роль в развитии личности ребенка как в частном, так и в целом. В дальнейшем оно предполагает создание личности человека патриотической, толерантной и глубоко уважающей не только свою историю, но и историю других народов. И всё это зависит от нас с вами, дорогие коллеги.</a:t>
            </a:r>
            <a:endParaRPr lang="ru-RU" dirty="0"/>
          </a:p>
        </p:txBody>
      </p:sp>
      <p:pic>
        <p:nvPicPr>
          <p:cNvPr id="3" name="Рисунок 2" descr="герб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99258" y="210935"/>
            <a:ext cx="2111433" cy="2565515"/>
          </a:xfrm>
          <a:prstGeom prst="rect">
            <a:avLst/>
          </a:prstGeom>
        </p:spPr>
      </p:pic>
      <p:pic>
        <p:nvPicPr>
          <p:cNvPr id="4" name="Рисунок 3" descr="флаг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177252" y="4943302"/>
            <a:ext cx="2815244" cy="1640378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131" y="1662545"/>
            <a:ext cx="11000438" cy="1413164"/>
          </a:xfrm>
        </p:spPr>
        <p:txBody>
          <a:bodyPr/>
          <a:lstStyle/>
          <a:p>
            <a:r>
              <a:rPr lang="ru-RU" sz="3600" dirty="0" smtClean="0"/>
              <a:t>Подготовили  воспитатели :</a:t>
            </a:r>
            <a:br>
              <a:rPr lang="ru-RU" sz="3600" dirty="0" smtClean="0"/>
            </a:br>
            <a:r>
              <a:rPr lang="ru-RU" sz="3600" dirty="0" smtClean="0"/>
              <a:t>Ступина  Светлана  Васильевна   ( д/с № 98 )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6132" y="2959331"/>
            <a:ext cx="8296102" cy="1847323"/>
          </a:xfrm>
        </p:spPr>
        <p:txBody>
          <a:bodyPr/>
          <a:lstStyle/>
          <a:p>
            <a:r>
              <a:rPr lang="ru-RU" sz="3600" dirty="0" smtClean="0"/>
              <a:t>Сычугова  Светлана  Петровна  (д/с №  21 )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99505" y="1"/>
            <a:ext cx="11016712" cy="1030777"/>
          </a:xfrm>
        </p:spPr>
        <p:txBody>
          <a:bodyPr/>
          <a:lstStyle/>
          <a:p>
            <a:r>
              <a:rPr lang="ru-RU" dirty="0" smtClean="0"/>
              <a:t>Презентация  работы  :</a:t>
            </a: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8000" y="230189"/>
            <a:ext cx="11176000" cy="1329595"/>
          </a:xfrm>
        </p:spPr>
        <p:txBody>
          <a:bodyPr/>
          <a:lstStyle/>
          <a:p>
            <a:r>
              <a:rPr lang="ru-RU" dirty="0" smtClean="0"/>
              <a:t>Мини – музей русского народного  творчества  д/с № 98.</a:t>
            </a:r>
            <a:endParaRPr lang="ru-RU" dirty="0"/>
          </a:p>
        </p:txBody>
      </p:sp>
      <p:pic>
        <p:nvPicPr>
          <p:cNvPr id="6" name="Рисунок 5" descr="00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757353" y="1645920"/>
            <a:ext cx="3740727" cy="2227811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bliqueTopLeft"/>
            <a:lightRig rig="threePt" dir="t"/>
          </a:scene3d>
        </p:spPr>
      </p:pic>
      <p:pic>
        <p:nvPicPr>
          <p:cNvPr id="7" name="Рисунок 6" descr="00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5511" y="1778925"/>
            <a:ext cx="3042459" cy="1773842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</p:spPr>
      </p:pic>
      <p:pic>
        <p:nvPicPr>
          <p:cNvPr id="8" name="Рисунок 7" descr="00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246225" y="1629296"/>
            <a:ext cx="2909455" cy="2028304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ContrastingLeftFacing"/>
            <a:lightRig rig="threePt" dir="t"/>
          </a:scene3d>
        </p:spPr>
      </p:pic>
      <p:pic>
        <p:nvPicPr>
          <p:cNvPr id="9" name="Рисунок 8" descr="005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212975" y="4738256"/>
            <a:ext cx="3009208" cy="1778922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ContrastingLeftFacing"/>
            <a:lightRig rig="threePt" dir="t"/>
          </a:scene3d>
        </p:spPr>
      </p:pic>
      <p:pic>
        <p:nvPicPr>
          <p:cNvPr id="10" name="Рисунок 9" descr="006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48639" y="4838008"/>
            <a:ext cx="3108961" cy="1778923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</p:spPr>
      </p:pic>
      <p:pic>
        <p:nvPicPr>
          <p:cNvPr id="11" name="Рисунок 10" descr="007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305993" y="4941914"/>
            <a:ext cx="2809701" cy="1675015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bliqueTopLeft"/>
            <a:lightRig rig="threePt" dir="t"/>
          </a:scene3d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230189"/>
            <a:ext cx="11176000" cy="1495794"/>
          </a:xfrm>
        </p:spPr>
        <p:txBody>
          <a:bodyPr/>
          <a:lstStyle/>
          <a:p>
            <a:r>
              <a:rPr lang="ru-RU" sz="5400" dirty="0" smtClean="0"/>
              <a:t>Мини – музей русского народного творчества  д/с  №  21.</a:t>
            </a:r>
            <a:endParaRPr lang="ru-RU" sz="5400" dirty="0"/>
          </a:p>
        </p:txBody>
      </p:sp>
      <p:pic>
        <p:nvPicPr>
          <p:cNvPr id="3" name="Рисунок 2" descr="GEDC043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43098" y="1899458"/>
            <a:ext cx="2565862" cy="1874520"/>
          </a:xfrm>
          <a:prstGeom prst="snip2Diag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" name="Рисунок 3" descr="GEDC043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022080" y="1812174"/>
            <a:ext cx="2549236" cy="1911927"/>
          </a:xfrm>
          <a:prstGeom prst="snip2Diag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GEDC044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095402" y="1862051"/>
            <a:ext cx="3746269" cy="2660073"/>
          </a:xfrm>
          <a:prstGeom prst="snip2Diag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GEDC0439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926676" y="5170516"/>
            <a:ext cx="2189019" cy="1479666"/>
          </a:xfrm>
          <a:prstGeom prst="snip2Diag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GEDC0431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98516" y="4896194"/>
            <a:ext cx="2543695" cy="1720737"/>
          </a:xfrm>
          <a:prstGeom prst="snip2Diag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GEDC0440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9044247" y="4588626"/>
            <a:ext cx="2571404" cy="1928553"/>
          </a:xfrm>
          <a:prstGeom prst="snip2Diag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756" y="230189"/>
            <a:ext cx="11451244" cy="6315575"/>
          </a:xfrm>
        </p:spPr>
        <p:txBody>
          <a:bodyPr/>
          <a:lstStyle/>
          <a:p>
            <a:r>
              <a:rPr lang="ru-RU" sz="2800" dirty="0" smtClean="0"/>
              <a:t>Тема : </a:t>
            </a:r>
            <a:r>
              <a:rPr lang="ru-RU" sz="3600" dirty="0" smtClean="0"/>
              <a:t>«Родители, мы хотим знать всё о нашем прошлом».</a:t>
            </a:r>
            <a:br>
              <a:rPr lang="ru-RU" sz="3600" dirty="0" smtClean="0"/>
            </a:br>
            <a:r>
              <a:rPr lang="ru-RU" sz="2800" dirty="0" smtClean="0"/>
              <a:t>Цель:  Формирование у детей качеств, способствующих  ориентации в  </a:t>
            </a:r>
            <a:br>
              <a:rPr lang="ru-RU" sz="2800" dirty="0" smtClean="0"/>
            </a:br>
            <a:r>
              <a:rPr lang="ru-RU" sz="2800" dirty="0"/>
              <a:t> </a:t>
            </a:r>
            <a:r>
              <a:rPr lang="ru-RU" sz="2800" dirty="0" smtClean="0"/>
              <a:t>              современном поликультуром обществе; воспитание у детей и их </a:t>
            </a:r>
            <a:br>
              <a:rPr lang="ru-RU" sz="2800" dirty="0" smtClean="0"/>
            </a:br>
            <a:r>
              <a:rPr lang="ru-RU" sz="2800" dirty="0"/>
              <a:t> </a:t>
            </a:r>
            <a:r>
              <a:rPr lang="ru-RU" sz="2800" dirty="0" smtClean="0"/>
              <a:t>              родителей толерантного  отношения к культуре других народов.</a:t>
            </a:r>
            <a:br>
              <a:rPr lang="ru-RU" sz="2800" dirty="0" smtClean="0"/>
            </a:br>
            <a:r>
              <a:rPr lang="ru-RU" sz="2800" dirty="0" smtClean="0"/>
              <a:t>Задачи: </a:t>
            </a:r>
            <a:br>
              <a:rPr lang="ru-RU" sz="2800" dirty="0" smtClean="0"/>
            </a:br>
            <a:r>
              <a:rPr lang="ru-RU" sz="2800" dirty="0" smtClean="0"/>
              <a:t>1 Воспитывать интерес к прошлой жизни и играм своих предков.</a:t>
            </a:r>
            <a:br>
              <a:rPr lang="ru-RU" sz="2800" dirty="0" smtClean="0"/>
            </a:br>
            <a:r>
              <a:rPr lang="ru-RU" sz="2800" dirty="0" smtClean="0"/>
              <a:t>2 Учить бережно относиться к предметам старины.</a:t>
            </a:r>
            <a:br>
              <a:rPr lang="ru-RU" sz="2800" dirty="0" smtClean="0"/>
            </a:br>
            <a:r>
              <a:rPr lang="ru-RU" sz="2800" dirty="0" smtClean="0"/>
              <a:t>3 Развивать чувство патриотизма и любви к своей  Родине.</a:t>
            </a:r>
            <a:br>
              <a:rPr lang="ru-RU" sz="2800" dirty="0" smtClean="0"/>
            </a:br>
            <a:r>
              <a:rPr lang="ru-RU" sz="2800" dirty="0" smtClean="0"/>
              <a:t>4 Сформировать у  родителей  желание рассказать  о  предметах  русского  народного  творчества своим  детям.  </a:t>
            </a:r>
            <a:br>
              <a:rPr lang="ru-RU" sz="2800" dirty="0" smtClean="0"/>
            </a:br>
            <a:r>
              <a:rPr lang="ru-RU" sz="2800" dirty="0" smtClean="0"/>
              <a:t>Возможный  риск:</a:t>
            </a:r>
            <a:br>
              <a:rPr lang="ru-RU" sz="2800" dirty="0" smtClean="0"/>
            </a:br>
            <a:r>
              <a:rPr lang="ru-RU" sz="2800" dirty="0" smtClean="0"/>
              <a:t>1 Отказ родителей идти на контакт  с воспитателями  на предмет изучения данной темы.</a:t>
            </a:r>
            <a:br>
              <a:rPr lang="ru-RU" sz="2800" dirty="0" smtClean="0"/>
            </a:br>
            <a:r>
              <a:rPr lang="ru-RU" sz="2800" dirty="0" smtClean="0"/>
              <a:t>2  Несогласованность действий родителей, детей и педагогов в подходе к изучению поликультурной программы образования.</a:t>
            </a:r>
            <a:br>
              <a:rPr lang="ru-RU" sz="2800" dirty="0" smtClean="0"/>
            </a:br>
            <a:r>
              <a:rPr lang="ru-RU" sz="2800" dirty="0"/>
              <a:t> </a:t>
            </a:r>
            <a:r>
              <a:rPr lang="ru-RU" sz="2800" dirty="0" smtClean="0"/>
              <a:t>              </a:t>
            </a:r>
            <a:endParaRPr lang="ru-RU" sz="2800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131" y="230190"/>
            <a:ext cx="11467869" cy="6204776"/>
          </a:xfrm>
        </p:spPr>
        <p:txBody>
          <a:bodyPr/>
          <a:lstStyle/>
          <a:p>
            <a:r>
              <a:rPr lang="ru-RU" dirty="0" smtClean="0"/>
              <a:t>Взаимодействие с родителями:</a:t>
            </a:r>
            <a:br>
              <a:rPr lang="ru-RU" dirty="0" smtClean="0"/>
            </a:br>
            <a:r>
              <a:rPr lang="ru-RU" dirty="0" smtClean="0"/>
              <a:t>-</a:t>
            </a:r>
            <a:r>
              <a:rPr lang="ru-RU" sz="3200" dirty="0" smtClean="0"/>
              <a:t>Для решения поставленных задач  мы использовали следующие методы:</a:t>
            </a:r>
            <a:br>
              <a:rPr lang="ru-RU" sz="3200" dirty="0" smtClean="0"/>
            </a:br>
            <a:r>
              <a:rPr lang="ru-RU" sz="3200" dirty="0" smtClean="0"/>
              <a:t>* Беседа</a:t>
            </a:r>
            <a:br>
              <a:rPr lang="ru-RU" sz="3200" dirty="0" smtClean="0"/>
            </a:br>
            <a:r>
              <a:rPr lang="ru-RU" sz="3200" dirty="0" smtClean="0"/>
              <a:t>* Наблюдение</a:t>
            </a:r>
            <a:br>
              <a:rPr lang="ru-RU" sz="3200" dirty="0" smtClean="0"/>
            </a:br>
            <a:r>
              <a:rPr lang="ru-RU" sz="3200" dirty="0" smtClean="0"/>
              <a:t>* Анкетирование</a:t>
            </a:r>
            <a:br>
              <a:rPr lang="ru-RU" sz="3200" dirty="0" smtClean="0"/>
            </a:br>
            <a:r>
              <a:rPr lang="ru-RU" sz="3200" dirty="0" smtClean="0"/>
              <a:t>* Консультация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--В подготовке  принимали участие дети и их родители  из детских садов №  98  и №  21.</a:t>
            </a:r>
            <a:br>
              <a:rPr lang="ru-RU" sz="3200" dirty="0" smtClean="0"/>
            </a:br>
            <a:r>
              <a:rPr lang="ru-RU" sz="3200" dirty="0" smtClean="0"/>
              <a:t>--Доступность материала заключается в том, что предполагается  оптимальное  сочетание  специфических  видов  деятельности – коммуникативной, игровой, учебной, речевой, двигательной, изобразительной  и  театрализованной.</a:t>
            </a:r>
            <a:endParaRPr lang="ru-RU" sz="3200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"/>
            <a:ext cx="11176000" cy="894986"/>
          </a:xfrm>
        </p:spPr>
        <p:txBody>
          <a:bodyPr/>
          <a:lstStyle/>
          <a:p>
            <a:r>
              <a:rPr lang="ru-RU" dirty="0" smtClean="0"/>
              <a:t>Анкетирование  родителей :      </a:t>
            </a:r>
            <a:endParaRPr lang="ru-RU" dirty="0"/>
          </a:p>
        </p:txBody>
      </p:sp>
      <p:pic>
        <p:nvPicPr>
          <p:cNvPr id="3" name="Рисунок 2" descr="старшая группа_001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43529" y="864523"/>
            <a:ext cx="789405" cy="1263535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" name="Рисунок 3" descr="старшая группа_001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14373" y="1978429"/>
            <a:ext cx="886271" cy="126353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старшая группа_001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734813" y="847899"/>
            <a:ext cx="908636" cy="128961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старшая группа_001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498006" y="1928553"/>
            <a:ext cx="926862" cy="129678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старшая группа_0019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375315" y="881149"/>
            <a:ext cx="880801" cy="129678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старшая группа_0020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137698" y="1978429"/>
            <a:ext cx="883189" cy="1266837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старшая группа_0021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4993565" y="831275"/>
            <a:ext cx="925097" cy="132216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старшая группа_0022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5784348" y="1995056"/>
            <a:ext cx="865834" cy="1296784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1" name="Рисунок 10" descr="старшая группа_0023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6550428" y="831273"/>
            <a:ext cx="831273" cy="128015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старшая группа_0025.jp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9543011" y="781396"/>
            <a:ext cx="798022" cy="133354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3" name="Рисунок 12" descr="старшая группа_0026.jpg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8761700" y="1978429"/>
            <a:ext cx="831187" cy="129678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4" name="Рисунок 13" descr="старшая группа_0027.jp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7205334" y="1945178"/>
            <a:ext cx="874638" cy="1369184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5" name="Рисунок 14" descr="старшая группа_0028.jpg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8014515" y="847898"/>
            <a:ext cx="863478" cy="128991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6" name="Рисунок 15" descr="старшая группа_0029.jpg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10241280" y="1961806"/>
            <a:ext cx="831273" cy="134665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7" name="Рисунок 16" descr="старшая группа_0015.jpg"/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>
            <a:off x="11016822" y="781396"/>
            <a:ext cx="903629" cy="131231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8" name="Рисунок 17" descr="007.JPG"/>
          <p:cNvPicPr>
            <a:picLocks noChangeAspect="1"/>
          </p:cNvPicPr>
          <p:nvPr/>
        </p:nvPicPr>
        <p:blipFill>
          <a:blip r:embed="rId17" cstate="screen"/>
          <a:stretch>
            <a:fillRect/>
          </a:stretch>
        </p:blipFill>
        <p:spPr>
          <a:xfrm>
            <a:off x="4084320" y="3607724"/>
            <a:ext cx="3995651" cy="2685011"/>
          </a:xfrm>
          <a:prstGeom prst="roundRect">
            <a:avLst/>
          </a:prstGeom>
          <a:ln w="28575">
            <a:solidFill>
              <a:srgbClr val="FFFF00"/>
            </a:solidFill>
            <a:bevel/>
          </a:ln>
        </p:spPr>
      </p:pic>
      <p:pic>
        <p:nvPicPr>
          <p:cNvPr id="19" name="Рисунок 18" descr="старшая группа_0001.jpg"/>
          <p:cNvPicPr>
            <a:picLocks noChangeAspect="1"/>
          </p:cNvPicPr>
          <p:nvPr/>
        </p:nvPicPr>
        <p:blipFill>
          <a:blip r:embed="rId18" cstate="screen"/>
          <a:stretch>
            <a:fillRect/>
          </a:stretch>
        </p:blipFill>
        <p:spPr>
          <a:xfrm>
            <a:off x="8783782" y="4285210"/>
            <a:ext cx="1945178" cy="196180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0" name="Рисунок 19" descr="старшая группа_0002.jpg"/>
          <p:cNvPicPr>
            <a:picLocks noChangeAspect="1"/>
          </p:cNvPicPr>
          <p:nvPr/>
        </p:nvPicPr>
        <p:blipFill>
          <a:blip r:embed="rId19" cstate="screen"/>
          <a:stretch>
            <a:fillRect/>
          </a:stretch>
        </p:blipFill>
        <p:spPr>
          <a:xfrm>
            <a:off x="279425" y="4289367"/>
            <a:ext cx="1582626" cy="1945178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1" name="Рисунок 20" descr="старшая группа_0003.jpg"/>
          <p:cNvPicPr>
            <a:picLocks noChangeAspect="1"/>
          </p:cNvPicPr>
          <p:nvPr/>
        </p:nvPicPr>
        <p:blipFill>
          <a:blip r:embed="rId20" cstate="screen"/>
          <a:stretch>
            <a:fillRect/>
          </a:stretch>
        </p:blipFill>
        <p:spPr>
          <a:xfrm>
            <a:off x="2102333" y="4289368"/>
            <a:ext cx="1605144" cy="192855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23" name="TextBox 22"/>
          <p:cNvSpPr txBox="1"/>
          <p:nvPr/>
        </p:nvSpPr>
        <p:spPr>
          <a:xfrm>
            <a:off x="310551" y="3790604"/>
            <a:ext cx="3536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Родители, принявшие участие  :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8578735" y="3757352"/>
            <a:ext cx="2886565" cy="38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Вывод анкетирования :</a:t>
            </a: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Беседа с родителями:</a:t>
            </a:r>
            <a:endParaRPr lang="ru-RU" dirty="0"/>
          </a:p>
        </p:txBody>
      </p:sp>
      <p:pic>
        <p:nvPicPr>
          <p:cNvPr id="3" name="Рисунок 2" descr="GEDC045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3468" y="1030778"/>
            <a:ext cx="3447011" cy="2477194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pic>
        <p:nvPicPr>
          <p:cNvPr id="4" name="Рисунок 3" descr="GEDC048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00699" y="2298470"/>
            <a:ext cx="3463636" cy="2597727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pic>
        <p:nvPicPr>
          <p:cNvPr id="5" name="Рисунок 4" descr="GEDC049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24304" y="1030779"/>
            <a:ext cx="3430386" cy="2593570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pic>
        <p:nvPicPr>
          <p:cNvPr id="6" name="Рисунок 5" descr="GEDC050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49134" y="4256116"/>
            <a:ext cx="3397134" cy="2348347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pic>
        <p:nvPicPr>
          <p:cNvPr id="7" name="Рисунок 6" descr="GEDC0505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124306" y="4256116"/>
            <a:ext cx="3447010" cy="2294314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музеи нашей страны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D64CD94-A904-4C61-980C-7A548526CB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музеи нашей страны</Template>
  <TotalTime>0</TotalTime>
  <Words>279</Words>
  <Application>Microsoft Office PowerPoint</Application>
  <PresentationFormat>Произвольный</PresentationFormat>
  <Paragraphs>37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музеи нашей страны</vt:lpstr>
      <vt:lpstr>Белый текст и шрифт Courier для слайдов с кодом</vt:lpstr>
      <vt:lpstr>Спецкурс  «Организация поликультурного  образования в ДОУ» (2012 год.)</vt:lpstr>
      <vt:lpstr>Форма работы :</vt:lpstr>
      <vt:lpstr>Подготовили  воспитатели : Ступина  Светлана  Васильевна   ( д/с № 98 )</vt:lpstr>
      <vt:lpstr>Мини – музей русского народного  творчества  д/с № 98.</vt:lpstr>
      <vt:lpstr>Мини – музей русского народного творчества  д/с  №  21.</vt:lpstr>
      <vt:lpstr>Тема : «Родители, мы хотим знать всё о нашем прошлом». Цель:  Формирование у детей качеств, способствующих  ориентации в                  современном поликультуром обществе; воспитание у детей и их                 родителей толерантного  отношения к культуре других народов. Задачи:  1 Воспитывать интерес к прошлой жизни и играм своих предков. 2 Учить бережно относиться к предметам старины. 3 Развивать чувство патриотизма и любви к своей  Родине. 4 Сформировать у  родителей  желание рассказать  о  предметах  русского  народного  творчества своим  детям.   Возможный  риск: 1 Отказ родителей идти на контакт  с воспитателями  на предмет изучения данной темы. 2  Несогласованность действий родителей, детей и педагогов в подходе к изучению поликультурной программы образования.                </vt:lpstr>
      <vt:lpstr>Взаимодействие с родителями: -Для решения поставленных задач  мы использовали следующие методы: * Беседа * Наблюдение * Анкетирование * Консультация --В подготовке  принимали участие дети и их родители  из детских садов №  98  и №  21. --Доступность материала заключается в том, что предполагается  оптимальное  сочетание  специфических  видов  деятельности – коммуникативной, игровой, учебной, речевой, двигательной, изобразительной  и  театрализованной.</vt:lpstr>
      <vt:lpstr>Анкетирование  родителей :      </vt:lpstr>
      <vt:lpstr>Беседа с родителями:</vt:lpstr>
      <vt:lpstr>Наблюдение :</vt:lpstr>
      <vt:lpstr>Музеи русского народного быта в России. Консультация  для  родителей</vt:lpstr>
      <vt:lpstr>Сергиево-Посадский  музей-заповедник. ( экспозиция: мир русской деревни )</vt:lpstr>
      <vt:lpstr>Музей народного творчества г.Пенза</vt:lpstr>
      <vt:lpstr>Нижняя Синячиха музей деревянного зодчества ( Алапаевский р-он, Свердловская обл. )</vt:lpstr>
      <vt:lpstr>Музей русского быта «Изба»            ( д/с № 12 «Сказка» г.Оленегорск Мурманской обл. )</vt:lpstr>
      <vt:lpstr>Музей русского костюма и быта г.Москва</vt:lpstr>
      <vt:lpstr>Угличский музей городского быта 19-20 вв.</vt:lpstr>
      <vt:lpstr>Музей русского быта г.Мышкин.</vt:lpstr>
      <vt:lpstr>« Музей чувашского  народного быта»  ( г. Чебоксары )</vt:lpstr>
      <vt:lpstr>Народный музей русского быта «Россиянка»  (г.Москва шк. № 751 )</vt:lpstr>
      <vt:lpstr>Филиал этнографического музейного комплекса    им. Т.Д. Шуваева г.Нижневартовск.</vt:lpstr>
      <vt:lpstr>Российский этнографический музей – фрагменты  экспозиций ( г.Санкт-Петербург)</vt:lpstr>
      <vt:lpstr>Вывод : В заключение хочется сказать, что поликультурное образование играет немаловажную роль в развитии личности ребенка как в частном, так и в целом. В дальнейшем оно предполагает создание личности человека патриотической, толерантной и глубоко уважающей не только свою историю, но и историю других народов. И всё это зависит от нас с вами, дорогие коллеги.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2012-09-24T20:01:58Z</dcterms:created>
  <dcterms:modified xsi:type="dcterms:W3CDTF">2013-01-15T20:06:24Z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TC028952709991</vt:lpwstr>
  </property>
</Properties>
</file>