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74" r:id="rId4"/>
    <p:sldId id="290" r:id="rId5"/>
    <p:sldId id="288" r:id="rId6"/>
    <p:sldId id="259" r:id="rId7"/>
    <p:sldId id="262" r:id="rId8"/>
    <p:sldId id="261" r:id="rId9"/>
    <p:sldId id="264" r:id="rId10"/>
    <p:sldId id="260" r:id="rId11"/>
    <p:sldId id="279" r:id="rId12"/>
    <p:sldId id="280" r:id="rId13"/>
    <p:sldId id="285" r:id="rId14"/>
    <p:sldId id="263" r:id="rId15"/>
    <p:sldId id="265" r:id="rId16"/>
    <p:sldId id="268" r:id="rId17"/>
    <p:sldId id="267" r:id="rId18"/>
    <p:sldId id="295" r:id="rId19"/>
    <p:sldId id="286" r:id="rId20"/>
    <p:sldId id="296" r:id="rId21"/>
    <p:sldId id="266" r:id="rId22"/>
    <p:sldId id="297" r:id="rId23"/>
    <p:sldId id="298" r:id="rId24"/>
    <p:sldId id="269" r:id="rId25"/>
    <p:sldId id="271" r:id="rId26"/>
    <p:sldId id="272" r:id="rId27"/>
    <p:sldId id="291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3333FF"/>
    <a:srgbClr val="FFFF00"/>
    <a:srgbClr val="99CC00"/>
    <a:srgbClr val="FF0066"/>
    <a:srgbClr val="FF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3466" autoAdjust="0"/>
  </p:normalViewPr>
  <p:slideViewPr>
    <p:cSldViewPr>
      <p:cViewPr>
        <p:scale>
          <a:sx n="66" d="100"/>
          <a:sy n="66" d="100"/>
        </p:scale>
        <p:origin x="-151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>
      <p:cViewPr varScale="1">
        <p:scale>
          <a:sx n="58" d="100"/>
          <a:sy n="58" d="100"/>
        </p:scale>
        <p:origin x="-11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781EB0-FB37-4A79-9CEA-C6130D52C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0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869366-5337-4287-906C-F67599C5B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23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69366-5337-4287-906C-F67599C5B09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5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3045-6B2E-41B8-8746-159937370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DE877-415C-485D-8C26-2368D9FA0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2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F4D4-0C79-4E2B-9FBC-504A7653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3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0D375-D045-441A-BB24-5604486A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7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BDDFC-FD91-44E9-BB28-EC6D480E7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5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2DE1-05CA-4685-A921-EC8DA55D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2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D867-4231-4731-8D6A-76F66E26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0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25EA-8A6B-46B7-844D-8CF7722A2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6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B767-A51B-4A8D-AD1A-B5E29CCC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6CAA-F1B5-4826-9098-D10ABD02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6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8675-DCBD-4D90-B11C-BB6699EA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3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B0DAE-FB7D-4118-9C80-6EA0257FB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6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8E05-94D2-4DD2-8663-EBC48004A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0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71BB-1D5F-4659-B510-C3130D187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9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B56F-D7D8-4F7D-83C1-D5D962A7D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6ACF-FF73-48F3-9AE8-98BFC3E73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3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B055-FCFC-4385-8011-189DEC44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1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D1A9-2584-4C52-867B-25490E8A3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4618-170D-4F14-9B35-A039FBD64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7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BBFFA-F075-4A62-9172-5023E1717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90800" y="1828800"/>
            <a:ext cx="3505200" cy="22860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FFFF00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483702">
            <a:off x="533400" y="228600"/>
            <a:ext cx="75438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Impact"/>
              </a:rPr>
              <a:t>Здравствуй, МАСЛЕНИЦА!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60000" scaled="1"/>
              </a:gradFill>
              <a:latin typeface="Impact"/>
            </a:endParaRP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895600" y="6324600"/>
            <a:ext cx="3124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Зерноград, 2013 </a:t>
            </a:r>
            <a:r>
              <a:rPr lang="ru-RU" sz="1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г</a:t>
            </a:r>
            <a:r>
              <a:rPr lang="ru-RU" sz="1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057400" y="4267200"/>
            <a:ext cx="5105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 pitchFamily="18" charset="0"/>
              </a:rPr>
              <a:t>Подготовили:</a:t>
            </a:r>
          </a:p>
          <a:p>
            <a:pPr algn="ctr"/>
            <a:r>
              <a:rPr lang="ru-RU" sz="1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 pitchFamily="18" charset="0"/>
              </a:rPr>
              <a:t>Осьминина И.С.</a:t>
            </a:r>
          </a:p>
          <a:p>
            <a:pPr algn="ctr"/>
            <a:r>
              <a:rPr lang="ru-RU" sz="1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mbria" pitchFamily="18" charset="0"/>
              </a:rPr>
              <a:t>Гринь В.В.</a:t>
            </a:r>
            <a:endParaRPr lang="ru-RU" sz="1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781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Праздник проводов зимы</a:t>
            </a:r>
            <a:endParaRPr lang="ru-RU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113" name="Picture 17" descr="1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124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7" grpId="0" animBg="1"/>
      <p:bldP spid="4108" grpId="0" animBg="1"/>
      <p:bldP spid="4109" grpId="0" animBg="1"/>
      <p:bldP spid="41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54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Масленичная неделя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Понедельник - Встреча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Вторник - Заигрыши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Среда - Лакомка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Четверг – Разгул, Перелом, Широкий четверг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Пятница – Тещины вечерки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Суббота – Золовкины посиделки</a:t>
            </a:r>
          </a:p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Воскресенье – Прощеный день, Прощеное воскресенье</a:t>
            </a:r>
          </a:p>
        </p:txBody>
      </p:sp>
      <p:pic>
        <p:nvPicPr>
          <p:cNvPr id="25604" name="Picture 4" descr="KV42XCA1OT5M6CA59RUYSCA5SRFRZCAYHBZVXCAOQZA6VCAC3F02NCA3BCD1JCAB7C4YMCA6GBTCHCAURAJ4SCAWFAAZPCA1CBMBLCAMFJJX1CAZ4MLQACAIQQKEDCAQ0WSC9CACZ5IXSCATLTK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981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153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37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444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3340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smtClean="0"/>
              <a:t>       </a:t>
            </a:r>
            <a:r>
              <a:rPr lang="ru-RU" sz="1800" b="1" i="1" smtClean="0"/>
              <a:t>В былые времена, взяв со своего двора по пучку сломы, жители села складывали их в одну кучу, из которой потом все вместе делали куклу, наряжали ее "по-бабски" и возили  в санях по улицам, приветствуя и чествуя Сударыню-масленицу, а потом ставили на самое высокое место.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10400" y="7269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8373" name="Picture 5" descr="Масле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7130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048000" y="4430713"/>
            <a:ext cx="51816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Иногда вместо чучела масленицы возили в санях нарядную девушку или ярко накрашенную старуху, а в конце праздника вывозили сани за город и вываливали "пассажирку" в сугроб под всеобщий смех, тем самым как бы "хороня Масленицу.</a:t>
            </a:r>
          </a:p>
          <a:p>
            <a:pPr>
              <a:spcBef>
                <a:spcPct val="50000"/>
              </a:spcBef>
            </a:pPr>
            <a:endParaRPr lang="ru-RU" b="1" i="1"/>
          </a:p>
        </p:txBody>
      </p:sp>
      <p:pic>
        <p:nvPicPr>
          <p:cNvPr id="58375" name="Picture 7" descr="NMRY7CA7FY7LTCAPKV8QACACAKV1VCA9F591YCA5JPQXSCAGEK03DCAVKUGV0CADYED34CAOYS8D1CAYKZJEZCAL1RZ9CCAVRCC8SCAF3MT6NCAZHUHXRCALH5MIECAF2L2UKCAH99RWUCAWW7G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153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37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444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953000" cy="1905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  <a:t>Во время встречи Масленицы обязательно пели песни:</a:t>
            </a:r>
          </a:p>
          <a:p>
            <a:pPr eaLnBrk="1" hangingPunct="1"/>
            <a: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  <a:t>Ой да Масленица на двор въезжает,</a:t>
            </a:r>
            <a:b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  <a:t>Широкая на двор въезжает!</a:t>
            </a:r>
            <a:b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  <a:t>Ой да Масленица, погости недельку,</a:t>
            </a:r>
            <a:b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 smtClean="0">
                <a:solidFill>
                  <a:srgbClr val="000099"/>
                </a:solidFill>
                <a:latin typeface="Bauhaus 93" pitchFamily="82" charset="0"/>
              </a:rPr>
              <a:t>Широкая, погости другую!</a:t>
            </a:r>
          </a:p>
          <a:p>
            <a:pPr eaLnBrk="1" hangingPunct="1">
              <a:buFontTx/>
              <a:buNone/>
            </a:pPr>
            <a:endParaRPr lang="ru-RU" sz="2000" b="1" i="1" smtClean="0">
              <a:solidFill>
                <a:srgbClr val="000099"/>
              </a:solidFill>
              <a:latin typeface="Bauhaus 93" pitchFamily="82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876800" y="4495800"/>
            <a:ext cx="37973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i="1">
                <a:solidFill>
                  <a:srgbClr val="000099"/>
                </a:solidFill>
                <a:latin typeface="Bauhaus 93" pitchFamily="82" charset="0"/>
              </a:rPr>
              <a:t> И с икрой, и со сметаной – </a:t>
            </a:r>
            <a:br>
              <a:rPr lang="ru-RU" sz="2000" b="1" i="1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>
                <a:solidFill>
                  <a:srgbClr val="000099"/>
                </a:solidFill>
                <a:latin typeface="Bauhaus 93" pitchFamily="82" charset="0"/>
              </a:rPr>
              <a:t>   Всякие они вкусны! </a:t>
            </a:r>
            <a:br>
              <a:rPr lang="ru-RU" sz="2000" b="1" i="1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>
                <a:solidFill>
                  <a:srgbClr val="000099"/>
                </a:solidFill>
                <a:latin typeface="Bauhaus 93" pitchFamily="82" charset="0"/>
              </a:rPr>
              <a:t>  Ноздреваты и румяны – </a:t>
            </a:r>
            <a:br>
              <a:rPr lang="ru-RU" sz="2000" b="1" i="1">
                <a:solidFill>
                  <a:srgbClr val="000099"/>
                </a:solidFill>
                <a:latin typeface="Bauhaus 93" pitchFamily="82" charset="0"/>
              </a:rPr>
            </a:br>
            <a:r>
              <a:rPr lang="ru-RU" sz="2000" b="1" i="1">
                <a:solidFill>
                  <a:srgbClr val="000099"/>
                </a:solidFill>
                <a:latin typeface="Bauhaus 93" pitchFamily="82" charset="0"/>
              </a:rPr>
              <a:t>  Наши солнышки блины!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000099"/>
                </a:solidFill>
                <a:latin typeface="Bauhaus 93" pitchFamily="82" charset="0"/>
              </a:rPr>
              <a:t> Начинали печь блины.</a:t>
            </a:r>
          </a:p>
        </p:txBody>
      </p:sp>
      <p:pic>
        <p:nvPicPr>
          <p:cNvPr id="59397" name="Picture 5" descr="9RIEGCAX2DQMLCA43P0HGCAVVYBDKCA4XPPNGCAOAEC1ECA3WZROTCAVS4337CAF152X5CANOGWPDCAU7FPAFCAPCVK99CAU7POE9CABEAZ23CABROLXRCARI17BMCAA6VV0PCA3D7XAECAPHBS6C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6781800" y="2590800"/>
            <a:ext cx="20574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4NWEMCAV00YBPCARESV9XCA6W725LCAK25NC9CAUY6J8WCATMUV2CCA2CQ9BGCADAYJUYCAQ29ROZCAK33SBMCA2XAL5VCAZNKKA0CAH108CSCAD4APC6CAXZXMZVCAGV5SVUCAQFDGI8CALP4Q6E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4ZX4TCACAAT7ACA0TFO4FCA7VHK6ZCAJ7VD5FCAQWGIAECAP64DGECAEERMPOCAWZAFL1CABNSAHUCAUKFU6ZCA0YLKSMCAK469SCCASF9ZSICAIBQXPMCAUU5E3JCA91J0WMCA5OR13SCATCLC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49725"/>
            <a:ext cx="3581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Готовим тесто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447800"/>
            <a:ext cx="6858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000099"/>
                </a:solidFill>
              </a:rPr>
              <a:t>	С утра молодые люди приглашались кататься с гор, поесть блинов. Звали родных и знакомых: «У нас де горы готовы и блины испечены — просим жаловать».</a:t>
            </a:r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001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3333FF"/>
                    </a:gs>
                  </a:gsLst>
                  <a:lin ang="5400000" scaled="1"/>
                </a:gradFill>
                <a:latin typeface="Impact"/>
              </a:rPr>
              <a:t>ВТОРНИК - ЗАИГРЫШИ</a:t>
            </a:r>
          </a:p>
        </p:txBody>
      </p:sp>
      <p:pic>
        <p:nvPicPr>
          <p:cNvPr id="65540" name="Picture 4" descr="223QWCA7C3M3ZCAUQXUTGCABFIKMKCAA81DPCCAR2HYC9CA3Y3DM3CA0GUZHGCADT8AQ0CABMBBPHCAFDLE2ACAKR8MUQCAQF2KDJCANR4Y3ECAKZT8S5CA3A5U2KCA6RM9ORCA8F0Z4OCAF2DQB9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8325"/>
            <a:ext cx="2590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800600" y="2590800"/>
            <a:ext cx="4114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000099"/>
                </a:solidFill>
              </a:rPr>
              <a:t>Возле ледяных гор развертывалась бойкая торговля горячим сбитнем, чаем из дымящихся самоваров, сладостями, орехами, пирогами и блинами. 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990600" y="5943600"/>
            <a:ext cx="325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И. Шурихина  "Масленица"</a:t>
            </a:r>
          </a:p>
        </p:txBody>
      </p:sp>
      <p:pic>
        <p:nvPicPr>
          <p:cNvPr id="65543" name="Picture 7" descr="Масленица — праздник, который отмечали еще наши предки-славян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819400"/>
            <a:ext cx="4038600" cy="312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  <p:bldP spid="65539" grpId="0" animBg="1"/>
      <p:bldP spid="65541" grpId="0"/>
      <p:bldP spid="655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5486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/>
              <a:t>    Ой, ты Лакомка-Среда! </a:t>
            </a:r>
            <a:br>
              <a:rPr lang="ru-RU" sz="2800" b="1" i="1" smtClean="0"/>
            </a:br>
            <a:r>
              <a:rPr lang="ru-RU" sz="2800" b="1" i="1" smtClean="0"/>
              <a:t>Масляна сковорода! </a:t>
            </a:r>
            <a:br>
              <a:rPr lang="ru-RU" sz="2800" b="1" i="1" smtClean="0"/>
            </a:br>
            <a:r>
              <a:rPr lang="ru-RU" sz="2800" b="1" i="1" smtClean="0"/>
              <a:t>Как повелось со старины - </a:t>
            </a:r>
            <a:br>
              <a:rPr lang="ru-RU" sz="2800" b="1" i="1" smtClean="0"/>
            </a:br>
            <a:r>
              <a:rPr lang="ru-RU" sz="2800" b="1" i="1" smtClean="0"/>
              <a:t>Едем</a:t>
            </a:r>
            <a:endParaRPr lang="ru-RU" sz="2800" smtClean="0"/>
          </a:p>
        </p:txBody>
      </p:sp>
      <p:pic>
        <p:nvPicPr>
          <p:cNvPr id="32775" name="Picture 7" descr="7ZVHOCAO1S7AFCA47L348CA3F5PX4CAGQOBOZCACD4LYYCA18O2A4CA94Z3RQCA7FLEZRCAEZOXFJCAL3DJIFCAW3THMVCA344K70CAVWW0M4CARX62BTCAFAUZTNCARRFORMCA6ECG2MCAZ3ZGB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3505200" cy="216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6248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18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Среда — лакомка</a:t>
            </a:r>
          </a:p>
        </p:txBody>
      </p:sp>
      <p:pic>
        <p:nvPicPr>
          <p:cNvPr id="32778" name="Picture 10" descr="Блины обыкновен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00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Бл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432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343400" y="4267200"/>
            <a:ext cx="464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/>
              <a:t>Теща мазала голову зятя маслом, чтоб был ласковым и к жене «примаслился». 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676400" y="3200400"/>
            <a:ext cx="341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/>
              <a:t>к теще на блины!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6" grpId="0" animBg="1"/>
      <p:bldP spid="32780" grpId="0"/>
      <p:bldP spid="327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90800" y="533400"/>
            <a:ext cx="6400800" cy="1371600"/>
          </a:xfrm>
        </p:spPr>
        <p:txBody>
          <a:bodyPr/>
          <a:lstStyle/>
          <a:p>
            <a:pPr eaLnBrk="1" hangingPunct="1"/>
            <a:r>
              <a:rPr lang="ru-RU" sz="3600" i="1" smtClean="0">
                <a:latin typeface="Arial Black" pitchFamily="34" charset="0"/>
              </a:rPr>
              <a:t>ЧЕТВЕРГ – РАЗГУЛ, ПЕРЕЛОМ, ШИРОКИЙ ЧЕТВЕРГ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981200"/>
            <a:ext cx="43434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/>
              <a:t>Заканчивалась «узкая» Масленица и начиналась «широкая». Именно с этого дня начиналось всеобщее празднование Масленицы.</a:t>
            </a:r>
            <a:r>
              <a:rPr lang="ru-RU" sz="2000" smtClean="0"/>
              <a:t> </a:t>
            </a:r>
          </a:p>
        </p:txBody>
      </p:sp>
      <p:pic>
        <p:nvPicPr>
          <p:cNvPr id="35850" name="Picture 10" descr="0O36RCAE4ACHOCAQ4H6N5CAV7P110CA3QPPBLCAT73ZQDCAW3JLBVCAXJSJVJCADVB862CADY6W3HCA01SM8GCA7YZVEJCAY6TNBPCA02NY21CAQ3A6V7CAK2R12MCAD0PBA3CAQL058YCA1ZL6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06400"/>
            <a:ext cx="2362200" cy="184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 rot="10800000" flipV="1">
            <a:off x="228600" y="2286000"/>
            <a:ext cx="1982788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/>
              <a:t>Все жители сел и деревень устраивали хороводы, балаганы, кулачные бои, веселые игры и пирушки. В этот же день проводились кулачные бои.</a:t>
            </a:r>
          </a:p>
        </p:txBody>
      </p:sp>
      <p:pic>
        <p:nvPicPr>
          <p:cNvPr id="35855" name="Picture 15" descr="5a36a7cb495de844e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886200"/>
            <a:ext cx="3135313" cy="228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029200" y="6172200"/>
            <a:ext cx="353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Кустодиев Б.М. "Масленица"</a:t>
            </a:r>
            <a:r>
              <a:rPr lang="ru-RU"/>
              <a:t> </a:t>
            </a:r>
          </a:p>
        </p:txBody>
      </p:sp>
      <p:pic>
        <p:nvPicPr>
          <p:cNvPr id="35857" name="Picture 17" descr="0001_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28019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3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35851" grpId="0"/>
      <p:bldP spid="358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124200" y="1371600"/>
            <a:ext cx="5715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b="1" i="1" smtClean="0"/>
              <a:t>Для боя полагались специальные меховые рукавицы и толстые шапки.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b="1" i="1" smtClean="0"/>
              <a:t>По старинной примете, чья деревня победит, в   той и урожай будет больше.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i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u-RU" sz="1600" b="1" i="1" smtClean="0"/>
              <a:t>Один из таких боев описан в «Песне о купце Калашникове» М.Ю. Лермонтова.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600" b="1" i="1" smtClean="0"/>
          </a:p>
        </p:txBody>
      </p:sp>
      <p:pic>
        <p:nvPicPr>
          <p:cNvPr id="39942" name="Picture 6" descr="Рисунок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641" r="32292" b="22641"/>
          <a:stretch>
            <a:fillRect/>
          </a:stretch>
        </p:blipFill>
        <p:spPr>
          <a:xfrm>
            <a:off x="533400" y="304800"/>
            <a:ext cx="1828800" cy="151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274320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u="sng"/>
              <a:t>В старину было три вида </a:t>
            </a:r>
          </a:p>
          <a:p>
            <a:pPr eaLnBrk="1" hangingPunct="1"/>
            <a:r>
              <a:rPr lang="ru-RU" b="1" i="1" u="sng"/>
              <a:t>кулачных боев: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/>
              <a:t> бой один на один;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/>
              <a:t> «стенка на стенку»;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/>
              <a:t>«сцеплялка – свалка».</a:t>
            </a:r>
            <a:r>
              <a:rPr lang="ru-RU" sz="2400" b="1" i="1"/>
              <a:t> </a:t>
            </a:r>
          </a:p>
          <a:p>
            <a:pPr eaLnBrk="1" hangingPunct="1"/>
            <a:endParaRPr lang="ru-RU" sz="2400" b="1" i="1"/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Кулачные бои</a:t>
            </a:r>
          </a:p>
        </p:txBody>
      </p:sp>
      <p:pic>
        <p:nvPicPr>
          <p:cNvPr id="39951" name="Picture 15" descr="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739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 descr="%D0%9A%D1%83%D0%BB%D0%B0%D1%87%D0%BD%D1%8B%D0%B9_%D0%B1%D0%BE%D0%B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5146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 descr="416px-Vasnetsov_Kulachni_b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116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3200" i="1" smtClean="0">
                <a:latin typeface="Arial Black" pitchFamily="34" charset="0"/>
              </a:rPr>
              <a:t>ЧЕТВЕРГ – РАЗГУЛ, ПЕРЕЛОМ, ШИРОКИЙ ЧЕТВЕРГ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76800" y="1219200"/>
            <a:ext cx="40386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/>
              <a:t>Важным событием этого дня было взятие снежного городка – символическая битва весны и зимы.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38918" name="Picture 6" descr="080abfe4b18148cdeb3d595ef7ac410e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352800"/>
            <a:ext cx="3733800" cy="280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7" descr="Ва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4267200" cy="236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" y="3505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u="sng"/>
              <a:t>В. Суриков «Взятие снежного городка»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04800" y="4178300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/>
              <a:t> </a:t>
            </a:r>
            <a:r>
              <a:rPr lang="ru-RU" b="1" i="1"/>
              <a:t>Играющие делятся на "пеших" и "конных". "Пешие" занимают город, "конные" готовятся к нападению. Осажденные защищают город портив "конницы", не давая ей ворваться в крепостные ворота, отбивая их метлами.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7" grpId="0" build="p"/>
      <p:bldP spid="38920" grpId="0"/>
      <p:bldP spid="389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038600"/>
            <a:ext cx="82296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/>
              <a:t>	Ни одна Масленичная неделя не обходилась без балаганов, где весь честной народ мог посмотреть представление, и ряженых, чаще всего это были скоморохи и разные животные. </a:t>
            </a:r>
          </a:p>
        </p:txBody>
      </p:sp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4582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18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Балаганы, ряженые</a:t>
            </a:r>
          </a:p>
        </p:txBody>
      </p:sp>
      <p:pic>
        <p:nvPicPr>
          <p:cNvPr id="82948" name="Picture 4" descr="2dc8e847780facf9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71600"/>
            <a:ext cx="3657600" cy="243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49" name="Picture 5" descr="JZC5ICAST60B4CAD55MRWCA2TWODTCAGYTBNFCABKTSTMCAHZJCEJCAK8A3KHCADROTCFCAY5N0I2CATHEYSHCAMVOZMJCA5NR39RCA2GASEFCAEDTTBTCA8R9B7OCA6ELQS5CA17K41ECAZ314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295400"/>
            <a:ext cx="2149475" cy="25908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  <p:bldP spid="829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CC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114800" y="1371600"/>
            <a:ext cx="4724400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2600" i="1" smtClean="0"/>
              <a:t>Пятница давала шанс тещам отдохнуть от стряпни и отправиться с ответным визитом к зятьям, которые были обязаны оказать им почтение и, конечно, угостить блинами.</a:t>
            </a:r>
            <a:r>
              <a:rPr lang="ru-RU" sz="2400" i="1" smtClean="0"/>
              <a:t> </a:t>
            </a:r>
          </a:p>
        </p:txBody>
      </p:sp>
      <p:pic>
        <p:nvPicPr>
          <p:cNvPr id="66563" name="Picture 3" descr="PAXOWCAPHQZ3WCAFPOUZXCA1ZJB95CAQ6FMHBCAA2RDYFCA0XYLB8CAFIRO4ICAU1YODGCATAEGATCAZR9WRVCAF72IHUCAGW668TCAUP54MFCAM4GLZDCAGX35Z5CAZD3D8JCAIY7ZYSCAGHBNS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038600"/>
            <a:ext cx="1741488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4572000"/>
            <a:ext cx="54102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600" i="1"/>
              <a:t>Зять должен был самолично пригласить тещу с вечера, а утром – еще и прислать за ней специальных посыльных – «зватых».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10600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CC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ПЯТНИЦА - ТЕЩИНЫ ВЕЧЕРКИ</a:t>
            </a:r>
          </a:p>
        </p:txBody>
      </p:sp>
      <p:pic>
        <p:nvPicPr>
          <p:cNvPr id="66569" name="Picture 9" descr="40097610_masleni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3505200" cy="2628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  <p:bldP spid="66565" grpId="0"/>
      <p:bldP spid="665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99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17d1a760ef88de8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04800"/>
            <a:ext cx="7010400" cy="4496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9248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200" b="1" kern="10" spc="-1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5000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            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9200"/>
            <a:ext cx="8229600" cy="16002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i="1" smtClean="0">
                <a:solidFill>
                  <a:srgbClr val="0000CC"/>
                </a:solidFill>
              </a:rPr>
              <a:t>	Масленица — это озорное и весёлое прощание с зимой и встреча весны, несущей оживление в природе и солнечное тепло. Люди испокон веков воспринимали весну как начало новой жизни и почитали Солнце, дающее жизнь и силы всему живому.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444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       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819400" y="1742420"/>
            <a:ext cx="6172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 marL="812800" indent="-812800">
              <a:buFont typeface="Wingdings" pitchFamily="2" charset="2"/>
              <a:buNone/>
              <a:defRPr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</a:p>
          <a:p>
            <a:pPr marL="812800" indent="-812800">
              <a:buFont typeface="Wingdings" pitchFamily="2" charset="2"/>
              <a:buNone/>
              <a:defRPr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Молодые женщины приглашали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 себе золовок (золовка - сестра мужа). Гостий нужно было не только накормить от души, но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одарить.</a:t>
            </a:r>
          </a:p>
          <a:p>
            <a:pPr marL="812800" indent="-812800"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4" descr="Подарок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560" y="3581400"/>
            <a:ext cx="20002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 descr="46MMZCA78WQUXCA3V3OD3CAK6GJUWCAOOBIBXCAYXXZIACAG5EDIHCA0D6CNCCAZTDMGJCA7QB6LTCAS1ZURYCASQKJ30CADJ915ECA1RMR0KCA6K56T4CAPGOCG1CA7ISNXCCA8VFANCCA8YTE2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1205219"/>
            <a:ext cx="25908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" y="295870"/>
            <a:ext cx="86868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СУББОТА – ЗАЛОВКИНЫ ПОСИДЕЛКИ</a:t>
            </a:r>
            <a:endParaRPr lang="ru-RU" sz="4400" b="1" i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1676400"/>
            <a:ext cx="45720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smtClean="0"/>
              <a:t>В масленично воскресенье </a:t>
            </a:r>
          </a:p>
          <a:p>
            <a:pPr eaLnBrk="1" hangingPunct="1">
              <a:buFontTx/>
              <a:buNone/>
            </a:pPr>
            <a:r>
              <a:rPr lang="ru-RU" sz="2400" i="1" smtClean="0"/>
              <a:t>Все старался старый Тит </a:t>
            </a:r>
          </a:p>
          <a:p>
            <a:pPr eaLnBrk="1" hangingPunct="1">
              <a:buFontTx/>
              <a:buNone/>
            </a:pPr>
            <a:r>
              <a:rPr lang="ru-RU" sz="2400" i="1" smtClean="0"/>
              <a:t>Попросить у всех прощенья </a:t>
            </a:r>
          </a:p>
          <a:p>
            <a:pPr eaLnBrk="1" hangingPunct="1">
              <a:buFontTx/>
              <a:buNone/>
            </a:pPr>
            <a:r>
              <a:rPr lang="ru-RU" sz="2400" i="1" smtClean="0"/>
              <a:t>И ответить:</a:t>
            </a:r>
            <a:r>
              <a:rPr lang="ru-RU" sz="2000" smtClean="0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962400"/>
            <a:ext cx="5867400" cy="2514600"/>
          </a:xfrm>
        </p:spPr>
        <p:txBody>
          <a:bodyPr/>
          <a:lstStyle/>
          <a:p>
            <a:pPr indent="20638" eaLnBrk="1" hangingPunct="1">
              <a:buFont typeface="Wingdings" pitchFamily="2" charset="2"/>
              <a:buNone/>
            </a:pPr>
            <a:r>
              <a:rPr lang="ru-RU" sz="2800" i="1" smtClean="0"/>
              <a:t>Наши предки просили друг у друга прощение и в ответ слышали: «Бог простит». Эта традиция дошла и до нашего времени.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102711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CC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Прощеное воскресенье</a:t>
            </a:r>
          </a:p>
        </p:txBody>
      </p:sp>
      <p:pic>
        <p:nvPicPr>
          <p:cNvPr id="37898" name="Picture 10" descr="Рисуно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8600" r="27779" b="8846"/>
          <a:stretch>
            <a:fillRect/>
          </a:stretch>
        </p:blipFill>
        <p:spPr bwMode="auto">
          <a:xfrm>
            <a:off x="6172200" y="3429000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40876b610523f3b6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114800" cy="194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629400" y="2971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i="1"/>
              <a:t>«</a:t>
            </a:r>
            <a:r>
              <a:rPr lang="ru-RU" sz="2400" i="1"/>
              <a:t>Бог</a:t>
            </a:r>
            <a:r>
              <a:rPr lang="ru-RU" sz="2000" i="1"/>
              <a:t> </a:t>
            </a:r>
            <a:r>
              <a:rPr lang="ru-RU" sz="2400" i="1"/>
              <a:t>простит</a:t>
            </a:r>
            <a:r>
              <a:rPr lang="ru-RU" sz="2000" i="1"/>
              <a:t>!»</a:t>
            </a:r>
            <a:r>
              <a:rPr lang="ru-RU" i="1"/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/>
      <p:bldP spid="37894" grpId="0" animBg="1"/>
      <p:bldP spid="379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15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444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 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4495800"/>
            <a:ext cx="95250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61938" indent="-261938">
              <a:buFontTx/>
              <a:buChar char="•"/>
              <a:defRPr/>
            </a:pPr>
            <a:r>
              <a:rPr lang="ru-RU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Завершалась Масленичная неделя  сжиганием чучела. Этим действием прогоняли тьму, зиму, смерть. </a:t>
            </a:r>
          </a:p>
          <a:p>
            <a:pPr marL="261938" indent="-261938">
              <a:buFontTx/>
              <a:buChar char="•"/>
              <a:defRPr/>
            </a:pPr>
            <a:r>
              <a:rPr lang="ru-RU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Костер символизировал солнце.</a:t>
            </a:r>
          </a:p>
          <a:p>
            <a:pPr marL="261938" indent="-261938">
              <a:buFontTx/>
              <a:buChar char="•"/>
              <a:defRPr/>
            </a:pPr>
            <a:r>
              <a:rPr lang="ru-RU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Пепел развеивали по полю, чтобы был хороший урожай. </a:t>
            </a:r>
          </a:p>
          <a:p>
            <a:pPr marL="261938" indent="-261938">
              <a:buFontTx/>
              <a:buChar char="•"/>
              <a:defRPr/>
            </a:pPr>
            <a:r>
              <a:rPr lang="ru-RU" sz="2000" b="1" i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кострах иногда сжигали остатки блинов, масла, лили туда молоко, а детям говорили, что в костре сгорели все сытные блюда.</a:t>
            </a:r>
          </a:p>
          <a:p>
            <a:pPr marL="261938" indent="-261938">
              <a:buFont typeface="Wingdings" pitchFamily="2" charset="2"/>
              <a:buNone/>
              <a:defRPr/>
            </a:pPr>
            <a:endParaRPr lang="ru-RU" sz="2000" b="1" i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61938" indent="-261938">
              <a:buFont typeface="Wingdings" pitchFamily="2" charset="2"/>
              <a:buNone/>
              <a:defRPr/>
            </a:pPr>
            <a:endParaRPr lang="ru-RU" b="1" i="1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4996" name="Picture 4" descr="de673493036f28c8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43000"/>
            <a:ext cx="6172200" cy="327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6962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-18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   </a:t>
            </a:r>
          </a:p>
        </p:txBody>
      </p:sp>
      <p:pic>
        <p:nvPicPr>
          <p:cNvPr id="86019" name="Picture 3" descr="3WK13CA111142CABMV6V4CACKC7FPCABEEE2YCABDIMNFCA75S6I0CAW1PZ6MCA4PCBQKCA0IJBFBCALNI3VMCA64CJDMCA6DFCHRCAFWOCEECAAUE32FCAS48K6TCAR389E5CAP731F8CA3S84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1958975" cy="226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" name="Picture 4" descr="C1J1QCA536K8YCAGPNQRXCANHOR75CAP0R55WCAR7VH94CAPS46SRCAKWX33PCAP066CMCAEHUYDVCAN5LJK4CA57WEE3CAOFZA2JCAFGEBMVCA4MSF9ACAJB3C32CA44F73HCAUQWUOQCAJHI03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66850"/>
            <a:ext cx="2438400" cy="182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3733800"/>
            <a:ext cx="289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/>
              <a:t>"</a:t>
            </a:r>
            <a:r>
              <a:rPr lang="ru-RU" sz="2400" b="1"/>
              <a:t>Покорение</a:t>
            </a:r>
            <a:r>
              <a:rPr lang="ru-RU" sz="2400" b="1" i="1"/>
              <a:t>"</a:t>
            </a:r>
          </a:p>
          <a:p>
            <a:pPr algn="ctr" eaLnBrk="1" hangingPunct="1"/>
            <a:r>
              <a:rPr lang="ru-RU" sz="2400" b="1"/>
              <a:t> масленичного столба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609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Ярмарка, где торговали </a:t>
            </a:r>
          </a:p>
          <a:p>
            <a:pPr eaLnBrk="1" hangingPunct="1"/>
            <a:r>
              <a:rPr lang="ru-RU" sz="2400" b="1"/>
              <a:t>не только блинами,</a:t>
            </a:r>
          </a:p>
          <a:p>
            <a:pPr eaLnBrk="1" hangingPunct="1"/>
            <a:r>
              <a:rPr lang="ru-RU" sz="2400" b="1"/>
              <a:t>Пирогами и разными сладостями,</a:t>
            </a:r>
          </a:p>
          <a:p>
            <a:pPr eaLnBrk="1" hangingPunct="1"/>
            <a:r>
              <a:rPr lang="ru-RU" sz="2400" b="1"/>
              <a:t> но и изделиями народного промысла.</a:t>
            </a:r>
          </a:p>
        </p:txBody>
      </p:sp>
      <p:pic>
        <p:nvPicPr>
          <p:cNvPr id="86025" name="Picture 9" descr="2f13ec798cbb1074e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810000"/>
            <a:ext cx="2971800" cy="233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8" name="Picture 12" descr="i_7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20503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595938" y="3200400"/>
            <a:ext cx="354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Перетягивание каната</a:t>
            </a:r>
          </a:p>
        </p:txBody>
      </p:sp>
      <p:pic>
        <p:nvPicPr>
          <p:cNvPr id="86031" name="Picture 15" descr="pic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4" grpId="0"/>
      <p:bldP spid="860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Славяне всегда широко праздновали Масленицу. </a:t>
            </a:r>
            <a:b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отмечается ли Масленица в других странах?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3886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smtClean="0"/>
              <a:t>	Масленица для нас, как карнавал для итальянцев. Тем более что в переводе с итальянского «карнавал» означает «Говядина, прощай!». А масленица, предшествующая Великому посту, издавна называлась «Мясопустом», поскольку в эту неделю запрещалось есть мясо.</a:t>
            </a:r>
          </a:p>
          <a:p>
            <a:pPr eaLnBrk="1" hangingPunct="1">
              <a:buFontTx/>
              <a:buNone/>
            </a:pPr>
            <a:endParaRPr lang="ru-RU" sz="1800" b="1" i="1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2667000" y="4724400"/>
            <a:ext cx="3962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 	</a:t>
            </a:r>
            <a:r>
              <a:rPr lang="ru-RU" sz="1800" b="1" i="1" smtClean="0"/>
              <a:t>Русская Масленица по сути своей является и аналогом Хэллоуина, ведь целью обоих праздников является "задабривание" духов на целый год вперед.</a:t>
            </a:r>
          </a:p>
          <a:p>
            <a:pPr eaLnBrk="1" hangingPunct="1">
              <a:buFontTx/>
              <a:buNone/>
            </a:pPr>
            <a:endParaRPr lang="ru-RU" sz="1800" b="1" i="1" smtClean="0"/>
          </a:p>
        </p:txBody>
      </p:sp>
      <p:pic>
        <p:nvPicPr>
          <p:cNvPr id="43015" name="Picture 7" descr="foto240x320_ru_holidays_screensavers_006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4724400"/>
            <a:ext cx="1470025" cy="1958975"/>
          </a:xfrm>
          <a:noFill/>
        </p:spPr>
      </p:pic>
      <p:pic>
        <p:nvPicPr>
          <p:cNvPr id="43016" name="Picture 8" descr="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6482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8" name="Picture 10" descr="Карнав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248400" y="1295400"/>
            <a:ext cx="2514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/>
              <a:t>В католических странах отмечается такой праздник, но имеет другие названия: Блинный день </a:t>
            </a:r>
            <a:r>
              <a:rPr lang="en-US" b="1" i="1"/>
              <a:t>(</a:t>
            </a:r>
            <a:r>
              <a:rPr lang="ru-RU" b="1" i="1"/>
              <a:t>Англия </a:t>
            </a:r>
            <a:r>
              <a:rPr lang="en-US" b="1" i="1"/>
              <a:t>)</a:t>
            </a:r>
            <a:r>
              <a:rPr lang="ru-RU" b="1" i="1"/>
              <a:t>, Жирный вторник </a:t>
            </a:r>
            <a:r>
              <a:rPr lang="en-US" b="1" i="1">
                <a:cs typeface="Arial" charset="0"/>
              </a:rPr>
              <a:t>(</a:t>
            </a:r>
            <a:r>
              <a:rPr lang="ru-RU" b="1" i="1"/>
              <a:t>США</a:t>
            </a:r>
            <a:r>
              <a:rPr lang="en-US" b="1" i="1"/>
              <a:t>)</a:t>
            </a:r>
            <a:r>
              <a:rPr lang="ru-RU" b="1" i="1"/>
              <a:t>, Марди Гра </a:t>
            </a:r>
            <a:r>
              <a:rPr lang="en-US" b="1" i="1"/>
              <a:t>(</a:t>
            </a:r>
            <a:r>
              <a:rPr lang="ru-RU" b="1" i="1"/>
              <a:t>Франция </a:t>
            </a:r>
            <a:r>
              <a:rPr lang="en-US" b="1" i="1"/>
              <a:t>)</a:t>
            </a:r>
            <a:r>
              <a:rPr lang="ru-RU" b="1" i="1"/>
              <a:t> Белтейн </a:t>
            </a:r>
            <a:r>
              <a:rPr lang="en-US" b="1" i="1"/>
              <a:t>(</a:t>
            </a:r>
            <a:r>
              <a:rPr lang="ru-RU" b="1" i="1"/>
              <a:t>Ирландия, Шотландия</a:t>
            </a:r>
            <a:r>
              <a:rPr lang="en-US" b="1" i="1"/>
              <a:t>)</a:t>
            </a:r>
            <a:r>
              <a:rPr lang="ru-RU" b="1" i="1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3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  <p:bldP spid="430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FF"/>
                    </a:gs>
                    <a:gs pos="100000">
                      <a:srgbClr val="7B4A7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Что мы знаем о блинах?</a:t>
            </a:r>
          </a:p>
        </p:txBody>
      </p:sp>
      <p:pic>
        <p:nvPicPr>
          <p:cNvPr id="45063" name="Picture 7" descr="Празднование маслениц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86200"/>
            <a:ext cx="2278063" cy="264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114800" y="1447800"/>
            <a:ext cx="3962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«Вы знаете, что блины живут уже более тысячи лет... Они появились на белый свет раньше русской истории, пережили её всю от начала до последней странички».</a:t>
            </a:r>
          </a:p>
          <a:p>
            <a:pPr algn="r" eaLnBrk="1" hangingPunct="1"/>
            <a:r>
              <a:rPr lang="ru-RU" b="1"/>
              <a:t>(А.П. Чехов)</a:t>
            </a:r>
          </a:p>
        </p:txBody>
      </p:sp>
      <p:pic>
        <p:nvPicPr>
          <p:cNvPr id="45065" name="Picture 9" descr="Биография бли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124200" cy="234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9" name="Rectangle 13"/>
          <p:cNvSpPr>
            <a:spLocks noGrp="1" noChangeArrowheads="1"/>
          </p:cNvSpPr>
          <p:nvPr>
            <p:ph sz="quarter" idx="3"/>
          </p:nvPr>
        </p:nvSpPr>
        <p:spPr>
          <a:xfrm>
            <a:off x="2438400" y="4038600"/>
            <a:ext cx="4114800" cy="2362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b="1" i="1" smtClean="0">
                <a:latin typeface="Goudy Stout" pitchFamily="18" charset="0"/>
              </a:rPr>
              <a:t> Без блинов не обходились ни свадьбы, ни похороны, ни родительские дни.</a:t>
            </a:r>
          </a:p>
          <a:p>
            <a:pPr eaLnBrk="1" hangingPunct="1">
              <a:spcBef>
                <a:spcPct val="0"/>
              </a:spcBef>
            </a:pPr>
            <a:r>
              <a:rPr lang="ru-RU" sz="2000" b="1" i="1" smtClean="0">
                <a:latin typeface="Goudy Stout" pitchFamily="18" charset="0"/>
              </a:rPr>
              <a:t> С древних времен существовало множество примет и гаданий, связанных с блинами. </a:t>
            </a:r>
          </a:p>
          <a:p>
            <a:pPr eaLnBrk="1" hangingPunct="1">
              <a:buFontTx/>
              <a:buNone/>
            </a:pPr>
            <a:endParaRPr lang="ru-RU" sz="2000" b="1" i="1" smtClean="0">
              <a:latin typeface="Goudy Stout" pitchFamily="18" charset="0"/>
            </a:endParaRPr>
          </a:p>
        </p:txBody>
      </p:sp>
      <p:pic>
        <p:nvPicPr>
          <p:cNvPr id="45071" name="Picture 15" descr="V6SE8CAG3SV4BCAEA40SZCAJ4JR61CAGYGFJWCACANALRCAY6SOR5CAOMW375CABXQW9FCA3AV75KCABI9SI1CADJRABRCABUH8KJCARAZ12YCAZ7OS12CABWDE30CAXWW49GCA5J5HKTCA0HF0ML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17557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2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68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9248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spc="-18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ПРИМЕТЫ</a:t>
            </a:r>
          </a:p>
        </p:txBody>
      </p:sp>
      <p:pic>
        <p:nvPicPr>
          <p:cNvPr id="47111" name="Picture 7" descr="pic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19200"/>
            <a:ext cx="2819400" cy="2114550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6096000" y="1295400"/>
            <a:ext cx="28956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Кушая блины,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нельзя было пользоваться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ножом или вилкой,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чтобы не накликать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губительные для сельского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хозяйства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природные явления.</a:t>
            </a:r>
          </a:p>
          <a:p>
            <a:pPr algn="ctr"/>
            <a:endParaRPr lang="ru-RU" sz="1600" b="1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648200" y="3810000"/>
            <a:ext cx="2895600" cy="274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Оставшиеся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в конце недели  блины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следовало сжечь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в костре,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в котором сгорала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соломенная Масленица,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чтобы не оставлять зла</a:t>
            </a:r>
            <a:r>
              <a:rPr lang="ru-RU" sz="1400">
                <a:solidFill>
                  <a:srgbClr val="FFFFFF"/>
                </a:solidFill>
              </a:rPr>
              <a:t>.</a:t>
            </a:r>
          </a:p>
          <a:p>
            <a:pPr algn="ctr"/>
            <a:endParaRPr lang="ru-RU" sz="1400" b="1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1600200" y="3810000"/>
            <a:ext cx="2971800" cy="2819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Когда готовят тесто,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нельзя ни входить,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ни глядеть, ни спрашивать...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Если же кто-нибудь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заглянет и скажет: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«Какое хорошее тесто!»,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то тогда хоть выливай —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не удадутся блины!</a:t>
            </a:r>
          </a:p>
          <a:p>
            <a:pPr algn="ctr"/>
            <a:endParaRPr lang="ru-RU" sz="1400" b="1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152400" y="1295400"/>
            <a:ext cx="2971800" cy="274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Если хозяйка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одалживала сковородку,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то плохой приметой считалось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возвращать ее пустой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(на ней непременно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должен был остаться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1 блин – последний).</a:t>
            </a:r>
          </a:p>
          <a:p>
            <a:pPr algn="ctr"/>
            <a:endParaRPr lang="ru-RU" sz="1400" b="1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>
            <a:off x="2362200" y="990600"/>
            <a:ext cx="53340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553200" y="990600"/>
            <a:ext cx="3810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3581400" y="3429000"/>
            <a:ext cx="152400" cy="381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5257800" y="3429000"/>
            <a:ext cx="30480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9" grpId="0" animBg="1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5867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Поговорки о Масленице</a:t>
            </a: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7604125" y="950913"/>
            <a:ext cx="214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81000" y="3124200"/>
            <a:ext cx="3886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2400"/>
              <a:t>Не житье, </a:t>
            </a:r>
          </a:p>
          <a:p>
            <a:pPr eaLnBrk="1" hangingPunct="1">
              <a:buFontTx/>
              <a:buChar char="-"/>
            </a:pPr>
            <a:r>
              <a:rPr lang="ru-RU" sz="2400"/>
              <a:t>Масленица объедуха, </a:t>
            </a:r>
          </a:p>
          <a:p>
            <a:pPr eaLnBrk="1" hangingPunct="1">
              <a:buFontTx/>
              <a:buChar char="-"/>
            </a:pPr>
            <a:r>
              <a:rPr lang="ru-RU" sz="2400"/>
              <a:t>Блин не сноп – </a:t>
            </a:r>
          </a:p>
          <a:p>
            <a:pPr eaLnBrk="1" hangingPunct="1">
              <a:buFontTx/>
              <a:buChar char="-"/>
            </a:pPr>
            <a:r>
              <a:rPr lang="ru-RU" sz="2400"/>
              <a:t>Блин не клин,</a:t>
            </a:r>
          </a:p>
          <a:p>
            <a:pPr eaLnBrk="1" hangingPunct="1">
              <a:buFontTx/>
              <a:buChar char="-"/>
            </a:pPr>
            <a:r>
              <a:rPr lang="ru-RU" sz="2400"/>
              <a:t>Хоть с себя все заложи, </a:t>
            </a:r>
          </a:p>
          <a:p>
            <a:pPr eaLnBrk="1" hangingPunct="1">
              <a:buFontTx/>
              <a:buChar char="-"/>
            </a:pPr>
            <a:r>
              <a:rPr lang="ru-RU" sz="2400"/>
              <a:t>Как на масляной неделе</a:t>
            </a:r>
          </a:p>
          <a:p>
            <a:pPr eaLnBrk="1" hangingPunct="1">
              <a:buFontTx/>
              <a:buChar char="-"/>
            </a:pPr>
            <a:r>
              <a:rPr lang="ru-RU" sz="2400"/>
              <a:t>На горах покататься,</a:t>
            </a:r>
          </a:p>
          <a:p>
            <a:pPr eaLnBrk="1" hangingPunct="1">
              <a:buFontTx/>
              <a:buChar char="-"/>
            </a:pPr>
            <a:r>
              <a:rPr lang="ru-RU" sz="2400"/>
              <a:t>Не все коту Масленица,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4495800" y="3124200"/>
            <a:ext cx="3962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а Масленица! </a:t>
            </a:r>
          </a:p>
          <a:p>
            <a:pPr eaLnBrk="1" hangingPunct="1"/>
            <a:r>
              <a:rPr lang="ru-RU" sz="2400"/>
              <a:t>деньгам приберуха.</a:t>
            </a:r>
          </a:p>
          <a:p>
            <a:pPr eaLnBrk="1" hangingPunct="1"/>
            <a:r>
              <a:rPr lang="ru-RU" sz="2400"/>
              <a:t>на вилы не наколешь.</a:t>
            </a:r>
          </a:p>
          <a:p>
            <a:pPr eaLnBrk="1" hangingPunct="1"/>
            <a:r>
              <a:rPr lang="ru-RU" sz="2400"/>
              <a:t>брюха не расколет.</a:t>
            </a:r>
          </a:p>
          <a:p>
            <a:pPr eaLnBrk="1" hangingPunct="1"/>
            <a:r>
              <a:rPr lang="ru-RU" sz="2400"/>
              <a:t>а Масленицу проводи.</a:t>
            </a:r>
          </a:p>
          <a:p>
            <a:pPr eaLnBrk="1" hangingPunct="1"/>
            <a:r>
              <a:rPr lang="ru-RU" sz="2400"/>
              <a:t>в потолок блины летели.</a:t>
            </a:r>
          </a:p>
          <a:p>
            <a:pPr eaLnBrk="1" hangingPunct="1"/>
            <a:r>
              <a:rPr lang="ru-RU" sz="2400"/>
              <a:t>в блинах поваляться.</a:t>
            </a:r>
          </a:p>
          <a:p>
            <a:pPr eaLnBrk="1" hangingPunct="1"/>
            <a:r>
              <a:rPr lang="ru-RU" sz="2400"/>
              <a:t>будет и Великий пост.</a:t>
            </a:r>
          </a:p>
        </p:txBody>
      </p:sp>
      <p:pic>
        <p:nvPicPr>
          <p:cNvPr id="76825" name="Picture 25" descr="1d450630f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22" grpId="0"/>
      <p:bldP spid="76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447800" y="304800"/>
            <a:ext cx="6781800" cy="67579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☼"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Масленица – языческий праздник,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связанный 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днем весеннего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солнцеворота. </a:t>
            </a:r>
          </a:p>
          <a:p>
            <a:pPr>
              <a:buFont typeface="Arial" charset="0"/>
              <a:buNone/>
              <a:defRPr/>
            </a:pPr>
            <a:endParaRPr lang="ru-RU" sz="23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Char char="☼"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принятием 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христианства 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стала 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предварять</a:t>
            </a:r>
          </a:p>
          <a:p>
            <a:pPr>
              <a:buFont typeface="Arial" charset="0"/>
              <a:buNone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Великий пост.</a:t>
            </a:r>
          </a:p>
          <a:p>
            <a:pPr>
              <a:buFont typeface="Arial" charset="0"/>
              <a:buNone/>
              <a:defRPr/>
            </a:pPr>
            <a:endParaRPr lang="ru-RU" sz="23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Char char="☼"/>
              <a:defRPr/>
            </a:pPr>
            <a:r>
              <a:rPr lang="ru-RU" sz="23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Для славян она долгое время была и встречей Нового года! Ведь до XIV века год на Руси начинался с марта. А по давним поверьям считалось: как встретит человек год, таким он и будет. Отсюда и выражение: «Хоть с себя все заложи, а Масленицу проводи». </a:t>
            </a:r>
          </a:p>
          <a:p>
            <a:pPr>
              <a:buFont typeface="Arial" charset="0"/>
              <a:buChar char="☼"/>
              <a:defRPr/>
            </a:pPr>
            <a:endParaRPr lang="ru-RU" sz="2300" b="1" i="1">
              <a:solidFill>
                <a:srgbClr val="FFFF00"/>
              </a:solidFill>
              <a:effectDag name="">
                <a:cont type="tree" name="">
                  <a:effect ref="fillLine"/>
                  <a:outerShdw dist="38100" dir="13500000" algn="br">
                    <a:srgbClr val="FFFF55"/>
                  </a:outerShdw>
                </a:cont>
                <a:cont type="tree" name="">
                  <a:effect ref="fillLine"/>
                  <a:outerShdw dist="38100" dir="2700000" algn="tl">
                    <a:srgbClr val="999800"/>
                  </a:outerShdw>
                </a:cont>
                <a:effect ref="fillLine"/>
              </a:effectDag>
              <a:latin typeface="Bernard MT Condensed" pitchFamily="18" charset="0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 rot="5400000">
            <a:off x="-2324100" y="2933700"/>
            <a:ext cx="62484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МАСЛЕНИЦА</a:t>
            </a:r>
          </a:p>
        </p:txBody>
      </p:sp>
      <p:pic>
        <p:nvPicPr>
          <p:cNvPr id="49160" name="Picture 8" descr="2f13ec798cbb1074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30275"/>
            <a:ext cx="3886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19" descr="Солнце за туче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"/>
            <a:ext cx="441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u="sng" smtClean="0">
                <a:solidFill>
                  <a:srgbClr val="FF0066"/>
                </a:solidFill>
              </a:rPr>
              <a:t>	ЭТОТ ПРАЗДНИК ИМЕЕТ ОЧЕНЬ МНОГО РАЗНЫХ НАЗВАНИЙ:</a:t>
            </a:r>
            <a:r>
              <a:rPr lang="ru-RU" sz="1800" b="1" i="1" smtClean="0"/>
              <a:t>	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Масленица 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Масленая неделя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Сырная неделя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Сырная масленица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Сырная седмица</a:t>
            </a:r>
          </a:p>
          <a:p>
            <a:pPr eaLnBrk="1" hangingPunct="1">
              <a:buFont typeface="Arial" charset="0"/>
              <a:buChar char="­"/>
            </a:pPr>
            <a:r>
              <a:rPr lang="ru-RU" sz="2400" b="1" i="1" smtClean="0"/>
              <a:t>Объедала</a:t>
            </a:r>
          </a:p>
        </p:txBody>
      </p:sp>
      <p:pic>
        <p:nvPicPr>
          <p:cNvPr id="75779" name="Picture 3" descr="f5828b9fd863247cd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04800"/>
            <a:ext cx="3886200" cy="287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0" name="Picture 4" descr="Блины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114800"/>
            <a:ext cx="3429000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572000" y="3276600"/>
            <a:ext cx="4572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363538">
              <a:buFont typeface="Arial" charset="0"/>
              <a:buChar char="-"/>
            </a:pPr>
            <a:r>
              <a:rPr lang="ru-RU" sz="2400" b="1" i="1"/>
              <a:t>Объедуха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Боярыня - масленица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Блиноеда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Разорительница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Широкая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Обжорная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Разгульная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Веселая</a:t>
            </a:r>
          </a:p>
          <a:p>
            <a:pPr indent="363538">
              <a:buFont typeface="Arial" charset="0"/>
              <a:buChar char="-"/>
            </a:pPr>
            <a:r>
              <a:rPr lang="ru-RU" sz="2400" b="1" i="1"/>
              <a:t>Честная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350"/>
                            </p:stCondLst>
                            <p:childTnLst>
                              <p:par>
                                <p:cTn id="5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50"/>
                            </p:stCondLst>
                            <p:childTnLst>
                              <p:par>
                                <p:cTn id="6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7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tmFilter="0,0; .5, 1; 1, 1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350"/>
                            </p:stCondLst>
                            <p:childTnLst>
                              <p:par>
                                <p:cTn id="8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tmFilter="0,0; .5, 1; 1, 1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305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350"/>
                            </p:stCondLst>
                            <p:childTnLst>
                              <p:par>
                                <p:cTn id="9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tmFilter="0,0; .5, 1; 1, 1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6950"/>
                            </p:stCondLst>
                            <p:childTnLst>
                              <p:par>
                                <p:cTn id="10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8650"/>
                            </p:stCondLst>
                            <p:childTnLst>
                              <p:par>
                                <p:cTn id="1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tmFilter="0,0; .5, 1; 1, 1"/>
                                        <p:tgtEl>
                                          <p:spTgt spid="7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550"/>
                            </p:stCondLst>
                            <p:childTnLst>
                              <p:par>
                                <p:cTn id="1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75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2150"/>
                            </p:stCondLst>
                            <p:childTnLst>
                              <p:par>
                                <p:cTn id="1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tmFilter="0,0; .5, 1; 1, 1"/>
                                        <p:tgtEl>
                                          <p:spTgt spid="75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Блины являются носителем древних славянских традици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57200"/>
            <a:ext cx="7696200" cy="591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43000" y="2420492"/>
            <a:ext cx="7467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Непременными атрибутами веселий, связанных с окончанием холодной поры, являлись румяные и круглолицые блины, символизирующие собой солнце, которое должно было вступить вовремя в свои владения.</a:t>
            </a:r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65532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БЛИНЫ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Arial Black" pitchFamily="34" charset="0"/>
              </a:rPr>
              <a:t>Масленичные обряды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" y="2209800"/>
            <a:ext cx="33528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i="1"/>
              <a:t>Поминальные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800600" y="2209800"/>
            <a:ext cx="3886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i="1"/>
              <a:t>Брачно-семейные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209800" y="3429000"/>
            <a:ext cx="4572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i="1"/>
              <a:t>Земледельческие</a:t>
            </a:r>
          </a:p>
        </p:txBody>
      </p:sp>
      <p:pic>
        <p:nvPicPr>
          <p:cNvPr id="11281" name="Picture 17" descr="WD04PCA033XRECAP06FXXCATAB60OCAXCK93BCAU346ZNCASZW06JCALSEHGWCABQ9TFUCAE3IY1MCAS2B079CAQ0UI6YCAAVTTUSCAA0RPLDCA3ONOECCAEVKCR5CA589LGZCAU79KZKCA931V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520825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MWNIDCASCMF6DCAXVVECBCA7XNRPTCA4F71V4CAVBEKC7CAOLREM8CAB9AYXECA8JG068CAV0N09ICAVZW043CASOEW6TCA7HN8WXCA21XK3OCAV5KAGXCAMMG3I6CA0Y6UUYCAAZ6L8ACAKU37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267200"/>
            <a:ext cx="17811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 rot="8213696">
            <a:off x="1473200" y="1516063"/>
            <a:ext cx="1485900" cy="239712"/>
          </a:xfrm>
          <a:prstGeom prst="rightArrow">
            <a:avLst>
              <a:gd name="adj1" fmla="val 50000"/>
              <a:gd name="adj2" fmla="val 1549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 rot="5400000">
            <a:off x="3225800" y="2108200"/>
            <a:ext cx="2235200" cy="304800"/>
          </a:xfrm>
          <a:prstGeom prst="righ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 rot="2261034">
            <a:off x="5641975" y="1524000"/>
            <a:ext cx="1485900" cy="2286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91" name="Picture 27" descr="080229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895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2" grpId="0" animBg="1"/>
      <p:bldP spid="11273" grpId="0" animBg="1"/>
      <p:bldP spid="11274" grpId="0" animBg="1"/>
      <p:bldP spid="11288" grpId="0" animBg="1"/>
      <p:bldP spid="11289" grpId="0" animBg="1"/>
      <p:bldP spid="112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99"/>
            </a:gs>
            <a:gs pos="50000">
              <a:srgbClr val="FFFF99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43200" y="228600"/>
            <a:ext cx="6096000" cy="685800"/>
          </a:xfrm>
        </p:spPr>
        <p:txBody>
          <a:bodyPr/>
          <a:lstStyle/>
          <a:p>
            <a:pPr algn="r" eaLnBrk="1" hangingPunct="1"/>
            <a:r>
              <a:rPr lang="ru-RU" sz="4000" b="1" smtClean="0">
                <a:latin typeface="Eras Demi ITC" pitchFamily="34" charset="0"/>
              </a:rPr>
              <a:t>Поминальные обряды</a:t>
            </a:r>
          </a:p>
        </p:txBody>
      </p:sp>
      <p:pic>
        <p:nvPicPr>
          <p:cNvPr id="27654" name="Picture 6" descr="KV42XCA1OT5M6CA59RUYSCA5SRFRZCAYHBZVXCAOQZA6VCAC3F02NCA3BCD1JCAB7C4YMCA6GBTCHCAURAJ4SCAWFAAZPCA1CBMBLCAMFJJX1CAZ4MLQACAIQQKEDCAQ0WSC9CACZ5IXSCATLTKY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33450"/>
            <a:ext cx="2438400" cy="1820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7" descr="Традиционный обряд окончания Масленицы — сжигание соломенного чучела, которое являлось символом уходящей зи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4145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76600" y="1066800"/>
            <a:ext cx="2514600" cy="7302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/>
              <a:t>Приготовление другой поминальной пищи. Такой, например, как рыба.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28600" y="3001963"/>
            <a:ext cx="2362200" cy="3282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/>
              <a:t>Блины — это часть обряда поминок, так как накануне Масленицы славяне вспоминали своих умерших родственников и поклонялись душам предков.  Первый испеченный блин отдавали нищим или помещали на «духовое окошко», чтобы задобрить духов.</a:t>
            </a:r>
          </a:p>
          <a:p>
            <a:pPr algn="ctr"/>
            <a:endParaRPr lang="ru-RU" sz="1400"/>
          </a:p>
          <a:p>
            <a:endParaRPr lang="ru-RU" sz="1400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895600" y="3505200"/>
            <a:ext cx="3200400" cy="13684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/>
              <a:t>Запреты на выполнение в этот период определенных хозяйственных видов работ, причем исключительно женских, таких как прядение, шитье и ткачество, особенно вечером. 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6553200" y="5257800"/>
            <a:ext cx="2209800" cy="11557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/>
              <a:t>Масленичные костры служили приглашением умерших предков к обильному ужину накануне поста.</a:t>
            </a:r>
          </a:p>
        </p:txBody>
      </p:sp>
      <p:pic>
        <p:nvPicPr>
          <p:cNvPr id="27675" name="Picture 27" descr="Рыб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447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 descr="Ножниц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895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63" grpId="0" animBg="1"/>
      <p:bldP spid="27664" grpId="0" animBg="1"/>
      <p:bldP spid="27668" grpId="0" animBg="1"/>
      <p:bldP spid="276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990600"/>
            <a:ext cx="4191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i="1" smtClean="0">
                <a:latin typeface="Arial Unicode MS" pitchFamily="34" charset="-128"/>
              </a:rPr>
              <a:t>Масленица – время свадеб.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i="1" smtClean="0">
                <a:latin typeface="Arial Unicode MS" pitchFamily="34" charset="-128"/>
              </a:rPr>
              <a:t>Не вступивших в брак наказывали: на шею холостому парню или незамужней девушке подвешивалось полено, которое символизировало недостающую "половинку". С этой "парой" наказанные должны были ходить целый день до вечера и терпеть бесконечные насмешки.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i="1" smtClean="0">
                <a:latin typeface="Arial Unicode MS" pitchFamily="34" charset="-128"/>
              </a:rPr>
              <a:t> Женщин, состоящих в браке первый год, запрягали  вместо лошадей в сани и заставляли с песнями и прибаутками катать подруг по селу.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800" b="1" i="1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b="1" i="1" smtClean="0">
                <a:latin typeface="Arial Unicode MS" pitchFamily="34" charset="-128"/>
              </a:rPr>
              <a:t>Молодоженам     устраивали "смотрины", например, заставляли целоваться у всех на виду.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sz="1800" b="1" i="1" smtClean="0">
              <a:latin typeface="Arial Narrow" pitchFamily="34" charset="0"/>
            </a:endParaRPr>
          </a:p>
        </p:txBody>
      </p:sp>
      <p:pic>
        <p:nvPicPr>
          <p:cNvPr id="26633" name="Picture 9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1905000"/>
            <a:ext cx="6572250" cy="448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285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Брачно-семейные обряды</a:t>
            </a:r>
          </a:p>
        </p:txBody>
      </p:sp>
      <p:pic>
        <p:nvPicPr>
          <p:cNvPr id="26637" name="Picture 13" descr="couple_e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love_ring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990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Катание с гор: считалось, что кто больше раз скатится с горы или кто дальше проедет, у того и лен будет больше, поэтому в народе говорили, что идут кататься "на долгий лен".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sz="20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Катание на лошадях: стук копыт «будит» землю. Чем лучше «разбужена» земля, тем богаче урожай.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sz="20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Символическое прощание с зимой, сжигание чучела.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30580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Земледельческие обряды</a:t>
            </a:r>
          </a:p>
        </p:txBody>
      </p:sp>
      <p:pic>
        <p:nvPicPr>
          <p:cNvPr id="33800" name="Picture 8" descr="8641HCAHO8LD7CAN7BCDHCA6A86P3CAIB7Q6TCA50NKIWCABBGWJQCAOW76UYCAGD5KPQCAEHE5YUCA9WCBEECAKX0FASCAPPFFDJCA0TQMMACANVXZIBCARHMCUHCAJSXKC5CAQMY6F5CAQKMP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650" y="1371600"/>
            <a:ext cx="2001838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 descr="X1GU5CAZHG0GLCAU0NNY6CADO2W94CAID6UCJCAX78K80CAM7ZJJ1CALHRGN3CAHXIW8ICAPHTU2ECA5NOTQHCALL0TNUCAUC4FUSCABAKF4YCAWXQUCOCARCEEW5CAQKLP72CA0YGGKLCAS7HN7A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5446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5c32f2199b8f3a0a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495800"/>
            <a:ext cx="3276600" cy="202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FF3300"/>
      </a:dk1>
      <a:lt1>
        <a:srgbClr val="FFFF66"/>
      </a:lt1>
      <a:dk2>
        <a:srgbClr val="CC3300"/>
      </a:dk2>
      <a:lt2>
        <a:srgbClr val="FF9999"/>
      </a:lt2>
      <a:accent1>
        <a:srgbClr val="FF9933"/>
      </a:accent1>
      <a:accent2>
        <a:srgbClr val="66FF33"/>
      </a:accent2>
      <a:accent3>
        <a:srgbClr val="FFFFB8"/>
      </a:accent3>
      <a:accent4>
        <a:srgbClr val="DA2A00"/>
      </a:accent4>
      <a:accent5>
        <a:srgbClr val="FFCAAD"/>
      </a:accent5>
      <a:accent6>
        <a:srgbClr val="5CE72D"/>
      </a:accent6>
      <a:hlink>
        <a:srgbClr val="33CC33"/>
      </a:hlink>
      <a:folHlink>
        <a:srgbClr val="F0105B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3300"/>
        </a:dk1>
        <a:lt1>
          <a:srgbClr val="FFFF66"/>
        </a:lt1>
        <a:dk2>
          <a:srgbClr val="CC3300"/>
        </a:dk2>
        <a:lt2>
          <a:srgbClr val="FF9999"/>
        </a:lt2>
        <a:accent1>
          <a:srgbClr val="FF9933"/>
        </a:accent1>
        <a:accent2>
          <a:srgbClr val="66FF33"/>
        </a:accent2>
        <a:accent3>
          <a:srgbClr val="FFFFB8"/>
        </a:accent3>
        <a:accent4>
          <a:srgbClr val="DA2A00"/>
        </a:accent4>
        <a:accent5>
          <a:srgbClr val="FFCAAD"/>
        </a:accent5>
        <a:accent6>
          <a:srgbClr val="5CE72D"/>
        </a:accent6>
        <a:hlink>
          <a:srgbClr val="33CC33"/>
        </a:hlink>
        <a:folHlink>
          <a:srgbClr val="F010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1286</Words>
  <Application>Microsoft Office PowerPoint</Application>
  <PresentationFormat>Экран (4:3)</PresentationFormat>
  <Paragraphs>193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Масленичные обряды</vt:lpstr>
      <vt:lpstr>Поминальные обряды</vt:lpstr>
      <vt:lpstr>Презентация PowerPoint</vt:lpstr>
      <vt:lpstr>Презентация PowerPoint</vt:lpstr>
      <vt:lpstr> Масленичная неделя </vt:lpstr>
      <vt:lpstr>Презентация PowerPoint</vt:lpstr>
      <vt:lpstr>Презентация PowerPoint</vt:lpstr>
      <vt:lpstr>Презентация PowerPoint</vt:lpstr>
      <vt:lpstr>Презентация PowerPoint</vt:lpstr>
      <vt:lpstr>ЧЕТВЕРГ – РАЗГУЛ, ПЕРЕЛОМ, ШИРОКИЙ ЧЕТВЕРГ</vt:lpstr>
      <vt:lpstr>Презентация PowerPoint</vt:lpstr>
      <vt:lpstr>ЧЕТВЕРГ – РАЗГУЛ, ПЕРЕЛОМ, ШИРОКИЙ ЧЕТВЕРГ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Славяне всегда широко праздновали Масленицу.  А отмечается ли Масленица в других странах?</vt:lpstr>
      <vt:lpstr>Презентация PowerPoint</vt:lpstr>
      <vt:lpstr>Презентация PowerPoint</vt:lpstr>
      <vt:lpstr>Поговорки о Масленице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Админ</cp:lastModifiedBy>
  <cp:revision>101</cp:revision>
  <cp:lastPrinted>1601-01-01T00:00:00Z</cp:lastPrinted>
  <dcterms:created xsi:type="dcterms:W3CDTF">1601-01-01T00:00:00Z</dcterms:created>
  <dcterms:modified xsi:type="dcterms:W3CDTF">2013-03-15T21:18:36Z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