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7" r:id="rId3"/>
    <p:sldId id="257" r:id="rId4"/>
    <p:sldId id="279" r:id="rId5"/>
    <p:sldId id="28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6" autoAdjust="0"/>
    <p:restoredTop sz="94627" autoAdjust="0"/>
  </p:normalViewPr>
  <p:slideViewPr>
    <p:cSldViewPr>
      <p:cViewPr>
        <p:scale>
          <a:sx n="53" d="100"/>
          <a:sy n="53" d="100"/>
        </p:scale>
        <p:origin x="-329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1B719-65EB-48D4-A900-CA58027815B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8ED1A-855D-4D11-9517-994DB1A7F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429684" cy="221455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</a:rPr>
              <a:t>«Я - ребенок, я имею право… Жесткое обращение с 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</a:rPr>
              <a:t>детьми.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</a:rPr>
              <a:t>Профилактика насилия  в семье».  </a:t>
            </a:r>
            <a:endParaRPr lang="ru-RU" sz="32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572140"/>
            <a:ext cx="8715404" cy="1000132"/>
          </a:xfrm>
        </p:spPr>
        <p:txBody>
          <a:bodyPr>
            <a:normAutofit/>
          </a:bodyPr>
          <a:lstStyle/>
          <a:p>
            <a:r>
              <a:rPr lang="ru-RU" i="1" dirty="0" smtClean="0"/>
              <a:t>Лучший способ сделать детей хорошими — это сделать их счастливыми. /О. Уайльд/ </a:t>
            </a:r>
          </a:p>
          <a:p>
            <a:endParaRPr lang="ru-RU" dirty="0"/>
          </a:p>
        </p:txBody>
      </p:sp>
      <p:pic>
        <p:nvPicPr>
          <p:cNvPr id="1026" name="Picture 2" descr="C:\Users\1\Desktop\жестокое обращение с детьми\1327172943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427195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 ПРАВ И ДОСТОИНСТВ РЕБЕНКА В ЗАКОНОДАТЕЛЬНЫХ АКТАХ: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5543560" cy="26432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Уголовный кодекс РФ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Семейный кодекс РФ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Законы  РФ «Об образовании»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Конвенция ООН                          о правах ребёнка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384707"/>
            <a:ext cx="4857751" cy="347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3582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0570"/>
            <a:ext cx="5286380" cy="13573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b="1" dirty="0"/>
          </a:p>
        </p:txBody>
      </p:sp>
      <p:pic>
        <p:nvPicPr>
          <p:cNvPr id="5122" name="Picture 2" descr="C:\Users\1\Desktop\жестокое обращение с детьми\b_denisu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9"/>
            <a:ext cx="4357718" cy="33575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Ребёнка нужно не просто любить, этого мало. 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</a:rPr>
              <a:t>Его нужно уважать и видеть в нём личность.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Не забывайте также о том, что воспитание – процесс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долгий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мгновенных результатов ждать не приходится. Если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ребёнок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не оправдывает ваших ожиданий, не кипятитесь. Спокойно подумайте, что вы можете сделать, чтобы ситуация со временем изменилась.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500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4400" dirty="0" smtClean="0">
                <a:solidFill>
                  <a:srgbClr val="FFC000"/>
                </a:solidFill>
              </a:rPr>
              <a:t>Заповеди мудрого родителя: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пытайтесь сделать из ребёнка самого-самого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сравнивайте вслух ребёнка с другими детьми.</a:t>
            </a:r>
            <a:b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Перестаньте шантажировать.</a:t>
            </a:r>
            <a:b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429132"/>
            <a:ext cx="8229600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C:\Users\ДТГ\Рабочий стол\2109100901.jpg"/>
          <p:cNvPicPr/>
          <p:nvPr/>
        </p:nvPicPr>
        <p:blipFill>
          <a:blip r:embed="rId2"/>
          <a:srcRect r="-290" b="11336"/>
          <a:stretch>
            <a:fillRect/>
          </a:stretch>
        </p:blipFill>
        <p:spPr bwMode="auto">
          <a:xfrm>
            <a:off x="1785918" y="4500570"/>
            <a:ext cx="537810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открыть ребёнку свою любовь: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32"/>
          </a:xfrm>
        </p:spPr>
        <p:txBody>
          <a:bodyPr/>
          <a:lstStyle/>
          <a:p>
            <a:pPr marL="651510" indent="-51435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1.  </a:t>
            </a:r>
            <a:r>
              <a:rPr lang="ru-RU" b="1" i="1" u="sng" dirty="0" smtClean="0">
                <a:solidFill>
                  <a:srgbClr val="C00000"/>
                </a:solidFill>
              </a:rPr>
              <a:t>Слово</a:t>
            </a:r>
            <a:r>
              <a:rPr lang="ru-RU" dirty="0" smtClean="0"/>
              <a:t>. Называйте ребёнка ласковыми именами, придумывайте домашние прозвища, рассказывайте сказки, пойте колыбельные, и пусть в вашем голосе звучит нежность, нежность и только нежность.</a:t>
            </a:r>
          </a:p>
          <a:p>
            <a:endParaRPr lang="ru-RU" dirty="0"/>
          </a:p>
        </p:txBody>
      </p:sp>
      <p:pic>
        <p:nvPicPr>
          <p:cNvPr id="6148" name="Picture 4" descr="C:\Users\1\Desktop\жестокое обращение с детьми\deti_zapominajut_ne_slova_oni_zapominajut_postup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57628"/>
            <a:ext cx="4143404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2 . </a:t>
            </a:r>
            <a:r>
              <a:rPr lang="ru-RU" b="1" i="1" u="sng" dirty="0" smtClean="0">
                <a:solidFill>
                  <a:srgbClr val="C00000"/>
                </a:solidFill>
              </a:rPr>
              <a:t>Прикосновение</a:t>
            </a:r>
            <a:r>
              <a:rPr lang="ru-RU" i="1" u="sng" dirty="0" smtClean="0">
                <a:solidFill>
                  <a:srgbClr val="C00000"/>
                </a:solidFill>
              </a:rPr>
              <a:t>.</a:t>
            </a:r>
            <a:r>
              <a:rPr lang="ru-RU" i="1" dirty="0" smtClean="0"/>
              <a:t> </a:t>
            </a:r>
            <a:r>
              <a:rPr lang="ru-RU" dirty="0" smtClean="0"/>
              <a:t>Иногда достаточно взять ребёнка за руку, погладить по волосам, поцеловать, чтобы он перестал плакать и капризничать. А потому как можно больше ласкайте своего ребёнка, не обращая внимания на советы многоопытных родителей. Психологи пришли к выводу, что физический контакт с матерью стимулирует физиологическое и эмоциональное развитие ребёнка. </a:t>
            </a:r>
            <a:r>
              <a:rPr lang="ru-RU" dirty="0" err="1" smtClean="0"/>
              <a:t>Переласкать</a:t>
            </a:r>
            <a:r>
              <a:rPr lang="ru-RU" dirty="0" smtClean="0"/>
              <a:t> его, считают психологи, невозможно.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3.  </a:t>
            </a:r>
            <a:r>
              <a:rPr lang="ru-RU" b="1" i="1" u="sng" dirty="0" smtClean="0">
                <a:solidFill>
                  <a:srgbClr val="C00000"/>
                </a:solidFill>
              </a:rPr>
              <a:t>Взгляд</a:t>
            </a:r>
            <a:r>
              <a:rPr lang="ru-RU" i="1" u="sng" dirty="0" smtClean="0">
                <a:solidFill>
                  <a:srgbClr val="C00000"/>
                </a:solidFill>
              </a:rPr>
              <a:t>.</a:t>
            </a:r>
            <a:r>
              <a:rPr lang="ru-RU" i="1" dirty="0" smtClean="0"/>
              <a:t> </a:t>
            </a:r>
            <a:r>
              <a:rPr lang="ru-RU" dirty="0" smtClean="0"/>
              <a:t>Не разговаривайте с ребёнком, стоя к нему спиной или вполоборота, не кричите ему из соседней комнаты. Подойдите, посмотрите ему в глаза и скажите то, что хотите .</a:t>
            </a:r>
          </a:p>
          <a:p>
            <a:endParaRPr lang="ru-RU" dirty="0"/>
          </a:p>
        </p:txBody>
      </p:sp>
      <p:pic>
        <p:nvPicPr>
          <p:cNvPr id="4" name="Picture 3" descr="C:\Users\1\Desktop\жестокое обращение с детьми\x_83caf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66"/>
            <a:ext cx="4610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4720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</a:rPr>
              <a:t>Не спешите с выводами;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</a:rPr>
              <a:t>Не унижайте 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</a:rPr>
              <a:t>Не кричите на него;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7030A0"/>
                </a:solidFill>
              </a:rPr>
              <a:t>Не оттачивайте на детях свое остроумие;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7170" name="Picture 2" descr="C:\Users\1\Desktop\жестокое обращение с детьми\4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06" y="2643158"/>
            <a:ext cx="450059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200026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Но если вы однажды оказались в такой ситуации, то  специалисты предлагают </a:t>
            </a:r>
            <a:r>
              <a:rPr lang="ru-RU" sz="3200" i="1" dirty="0" smtClean="0">
                <a:solidFill>
                  <a:srgbClr val="FF0000"/>
                </a:solidFill>
              </a:rPr>
              <a:t>    действенные </a:t>
            </a:r>
            <a:r>
              <a:rPr lang="ru-RU" sz="3200" i="1" dirty="0" smtClean="0">
                <a:solidFill>
                  <a:srgbClr val="FF0000"/>
                </a:solidFill>
              </a:rPr>
              <a:t>рекомендации: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4842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Выйти из комнаты и позвонить приятелю.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Включить какую-нибудь успокаивающую музыку.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Сделать 10 глубоких вздохов и успокоиться; затем сделать еще 10 вздохов.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Пойти в другую комнату и выполнить какие-нибудь упражнения.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Принять душ.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Сесть, закрыть глаза и живо представить себе, что находитесь в каком-нибудь приятном месте.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rgbClr val="FFFF00"/>
                </a:solidFill>
              </a:rPr>
              <a:t>Берегите и любите своих детей!!!</a:t>
            </a:r>
            <a:endParaRPr lang="ru-RU" sz="6000" i="1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C:\Users\User\Desktop\i.jpg"/>
          <p:cNvPicPr>
            <a:picLocks noGrp="1"/>
          </p:cNvPicPr>
          <p:nvPr>
            <p:ph idx="1"/>
          </p:nvPr>
        </p:nvPicPr>
        <p:blipFill>
          <a:blip r:embed="rId2"/>
          <a:srcRect r="-80" b="19012"/>
          <a:stretch>
            <a:fillRect/>
          </a:stretch>
        </p:blipFill>
        <p:spPr bwMode="auto">
          <a:xfrm>
            <a:off x="1571604" y="2285992"/>
            <a:ext cx="614366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Соблюдение  и защита 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прав детей в семье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является  важнейшим условием повышения эффективности 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воспитательно-образовательного 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1\Desktop\жестокое обращение с детьми\s3img_123698810_2206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4214842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     </a:t>
            </a:r>
            <a:r>
              <a:rPr lang="ru-RU" sz="4800" dirty="0" smtClean="0">
                <a:solidFill>
                  <a:srgbClr val="C00000"/>
                </a:solidFill>
              </a:rPr>
              <a:t>Цель: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4714876" cy="5357850"/>
          </a:xfrm>
        </p:spPr>
        <p:txBody>
          <a:bodyPr>
            <a:normAutofit fontScale="62500" lnSpcReduction="20000"/>
          </a:bodyPr>
          <a:lstStyle/>
          <a:p>
            <a:pPr marL="1648206" lvl="2" indent="-742950"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Помочь родителям задуматься над проблемами воспитания детей. </a:t>
            </a:r>
          </a:p>
          <a:p>
            <a:pPr marL="1648206" lvl="2" indent="-742950"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Посмотреть по – новому на использование наказаний, переосмыслить их . </a:t>
            </a:r>
          </a:p>
          <a:p>
            <a:pPr marL="1648206" lvl="2" indent="-742950"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В дальнейшем отказаться от такой меры воспитания.</a:t>
            </a:r>
          </a:p>
          <a:p>
            <a:endParaRPr lang="ru-RU" dirty="0"/>
          </a:p>
        </p:txBody>
      </p:sp>
      <p:pic>
        <p:nvPicPr>
          <p:cNvPr id="4" name="Picture 2" descr="L:\картинки\3070189189165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3929058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lvl="0"/>
            <a:r>
              <a:rPr lang="ru-RU" sz="3600" i="1" dirty="0" smtClean="0">
                <a:solidFill>
                  <a:srgbClr val="C00000"/>
                </a:solidFill>
              </a:rPr>
              <a:t>Четыре основные формы жестокого обращения с детьми: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ru-RU" u="sng" dirty="0" smtClean="0">
              <a:solidFill>
                <a:srgbClr val="C00000"/>
              </a:solidFill>
            </a:endParaRPr>
          </a:p>
          <a:p>
            <a:r>
              <a:rPr lang="ru-RU" b="1" u="sng" dirty="0" smtClean="0">
                <a:solidFill>
                  <a:srgbClr val="C00000"/>
                </a:solidFill>
              </a:rPr>
              <a:t>Физическое насилие </a:t>
            </a:r>
            <a:r>
              <a:rPr lang="ru-RU" dirty="0" smtClean="0"/>
              <a:t>– </a:t>
            </a:r>
            <a:r>
              <a:rPr lang="ru-RU" dirty="0" smtClean="0"/>
              <a:t>действия  (бездействие)  со  стороны  родителей  или других  взрослых,  в  результате  которых  физическое  и  умственное  здоровье ребенка нарушается или находится под угрозой нарушения. </a:t>
            </a:r>
          </a:p>
          <a:p>
            <a:pPr lvl="0"/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Психическое (эмоциональное) насилие </a:t>
            </a:r>
            <a:r>
              <a:rPr lang="ru-RU" dirty="0" smtClean="0"/>
              <a:t>- </a:t>
            </a:r>
            <a:r>
              <a:rPr lang="ru-RU" dirty="0" smtClean="0"/>
              <a:t>это  однократное  или </a:t>
            </a:r>
            <a:r>
              <a:rPr lang="ru-RU" dirty="0" smtClean="0"/>
              <a:t> хроническое </a:t>
            </a:r>
            <a:r>
              <a:rPr lang="ru-RU" dirty="0" smtClean="0"/>
              <a:t>воздействие на ребенка, враждебное или безразличное отношение к нему,  приводящее к  снижению  самооценки,  утрате  веры  в  себя, формированию патологических черт характера, вызывающее нарушение социализации.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Сексуальное насилие </a:t>
            </a:r>
            <a:r>
              <a:rPr lang="ru-RU" dirty="0" smtClean="0"/>
              <a:t>– вовлечение ребенка с его согласия или без такового в  прямые  или  непрямые  действия  сексуального  характера  с  взрослым  с  целью получения последним сексуального удовлетворения или выгоды.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Пренебрежение нуждами ребёнка </a:t>
            </a:r>
            <a:r>
              <a:rPr lang="ru-RU" u="sng" dirty="0" smtClean="0"/>
              <a:t>– </a:t>
            </a:r>
            <a:r>
              <a:rPr lang="ru-RU" dirty="0" smtClean="0"/>
              <a:t>невнимание  к </a:t>
            </a:r>
          </a:p>
          <a:p>
            <a:pPr>
              <a:buNone/>
            </a:pPr>
            <a:r>
              <a:rPr lang="ru-RU" dirty="0" smtClean="0"/>
              <a:t>      основным  </a:t>
            </a:r>
            <a:r>
              <a:rPr lang="ru-RU" dirty="0" smtClean="0"/>
              <a:t>нуждам  ребенка  в  пище,  одежде,  медицинском  обслуживании, </a:t>
            </a:r>
            <a:r>
              <a:rPr lang="ru-RU" dirty="0" smtClean="0"/>
              <a:t>присмотре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/>
              <a:t>Пренебрежение  основными  нуждами  ребенка заключается  в  нежелании </a:t>
            </a:r>
            <a:r>
              <a:rPr lang="ru-RU" dirty="0" smtClean="0"/>
              <a:t>или </a:t>
            </a:r>
            <a:r>
              <a:rPr lang="ru-RU" dirty="0" smtClean="0"/>
              <a:t>неспособности родителей или лиц, их заменяющих, удовлетворять основные нужды  ребенка,  необходимые  для  развития  физических,  эмоциональных  и интеллектуальных способностей. </a:t>
            </a:r>
          </a:p>
          <a:p>
            <a:pPr lvl="0"/>
            <a:endParaRPr lang="ru-RU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бы нам ни хотелось думать иначе, жестокое обращение с детьми является широко распространенным явлением.                                        </a:t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5" y="2643182"/>
            <a:ext cx="5143536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ПРИЧИНЫ ЖЕСТОКОГО ОБРАЩЕНИЯ С ДЕТЬМИ</a:t>
            </a:r>
            <a:r>
              <a:rPr lang="ru-RU" i="1" dirty="0" smtClean="0">
                <a:solidFill>
                  <a:srgbClr val="C00000"/>
                </a:solidFill>
                <a:latin typeface="+mn-lt"/>
              </a:rPr>
              <a:t>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нежеланный ребенок (как повод и принуждение к заключению брака);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преждевременно родившийся в браке ребенок, дающий повод для размолвок и разрыва;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внебрачный ребенок как объект вымещения зла на его родителя;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ребенок с физическими и психическими недостатками;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физическое или психическое переутомление;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незрелость родителей;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эгоизм родителей, их стремление к развлечениям;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/>
              <a:t>безработица или низкая материальная обеспеченность; 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алкоголизм одного или обоих родителей;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одиночество или распавшийся брак;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слишком маленькое жилье, усиливающее напряженность;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своеобразие поведения ребенка, вызывающее чрезмерную реакцию взрослых: своенравие, упрямство, протесты, нарочитый отказ выполнять режим ( отказ от еды и т.д.), посещать детские учреждения, крики, воровство, ложь, лень, а также отрицательную реакцию взрослых вызывают недержание кала и мочи, рвота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" charset="0"/>
              </a:rPr>
              <a:t>Ответственность за жестокое обращение с детьми: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4686304" cy="395193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Arial" charset="0"/>
              </a:rPr>
              <a:t>Административная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Arial" charset="0"/>
              </a:rPr>
              <a:t>Уголовная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Arial" charset="0"/>
              </a:rPr>
              <a:t>Гражданско-правовая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429000"/>
            <a:ext cx="4286240" cy="321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720</Words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«Я - ребенок, я имею право… Жесткое обращение с детьми. Профилактика насилия  в семье».  </vt:lpstr>
      <vt:lpstr>Соблюдение  и защита  прав детей в семье является  важнейшим условием повышения эффективности  воспитательно-образовательного  процесса </vt:lpstr>
      <vt:lpstr>     Цель:</vt:lpstr>
      <vt:lpstr>Четыре основные формы жестокого обращения с детьми: </vt:lpstr>
      <vt:lpstr>Слайд 5</vt:lpstr>
      <vt:lpstr>Как бы нам ни хотелось думать иначе, жестокое обращение с детьми является широко распространенным явлением.                                         </vt:lpstr>
      <vt:lpstr>ПРИЧИНЫ ЖЕСТОКОГО ОБРАЩЕНИЯ С ДЕТЬМИ:</vt:lpstr>
      <vt:lpstr>Слайд 8</vt:lpstr>
      <vt:lpstr>Ответственность за жестокое обращение с детьми:</vt:lpstr>
      <vt:lpstr>ЗАЩИТА ПРАВ И ДОСТОИНСТВ РЕБЕНКА В ЗАКОНОДАТЕЛЬНЫХ АКТАХ:</vt:lpstr>
      <vt:lpstr>Слайд 11</vt:lpstr>
      <vt:lpstr> </vt:lpstr>
      <vt:lpstr>     Заповеди мудрого родителя:   - Не пытайтесь сделать из ребёнка самого-самого - Не сравнивайте вслух ребёнка с другими детьми.  - Перестаньте шантажировать.   </vt:lpstr>
      <vt:lpstr>Способы открыть ребёнку свою любовь: </vt:lpstr>
      <vt:lpstr>Слайд 15</vt:lpstr>
      <vt:lpstr>Слайд 16</vt:lpstr>
      <vt:lpstr>Уважаемые родители!</vt:lpstr>
      <vt:lpstr>Но если вы однажды оказались в такой ситуации, то  специалисты предлагают     действенные рекомендации:</vt:lpstr>
      <vt:lpstr>Берегите и любите своих детей!!!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- ребенок, я имею право… Жесткое обращение с ребенком.  Профилактика насилия  в семье».  </dc:title>
  <dc:creator>1</dc:creator>
  <cp:lastModifiedBy>User</cp:lastModifiedBy>
  <cp:revision>41</cp:revision>
  <dcterms:created xsi:type="dcterms:W3CDTF">2013-10-13T17:44:24Z</dcterms:created>
  <dcterms:modified xsi:type="dcterms:W3CDTF">2015-01-29T22:33:21Z</dcterms:modified>
</cp:coreProperties>
</file>