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7" r:id="rId3"/>
    <p:sldId id="264" r:id="rId4"/>
    <p:sldId id="258" r:id="rId5"/>
    <p:sldId id="259" r:id="rId6"/>
    <p:sldId id="265" r:id="rId7"/>
    <p:sldId id="261" r:id="rId8"/>
    <p:sldId id="260" r:id="rId9"/>
    <p:sldId id="262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29" autoAdjust="0"/>
    <p:restoredTop sz="94706" autoAdjust="0"/>
  </p:normalViewPr>
  <p:slideViewPr>
    <p:cSldViewPr>
      <p:cViewPr>
        <p:scale>
          <a:sx n="66" d="100"/>
          <a:sy n="66" d="100"/>
        </p:scale>
        <p:origin x="-197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52F4B4A-E307-47E1-839B-29F1B8175CE0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282FD4B-2110-4CA1-A54C-09B9C2E10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51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D6FDD18-DE22-4C8A-AD4A-80E4D221ED62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BA6C2E0-B7F0-4AB2-8A87-0FCC1A736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0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3400" y="3619500"/>
            <a:ext cx="7848600" cy="838200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4343400"/>
            <a:ext cx="7391400" cy="914400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90600" y="1476375"/>
            <a:ext cx="5410200" cy="352425"/>
          </a:xfrm>
        </p:spPr>
        <p:txBody>
          <a:bodyPr anchor="b" anchorCtr="0"/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90600" y="5819777"/>
            <a:ext cx="7391400" cy="304799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990600" y="609599"/>
            <a:ext cx="8153400" cy="989013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7750" y="5808662"/>
            <a:ext cx="5334000" cy="1588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5000">
              <a:schemeClr val="bg1"/>
            </a:gs>
            <a:gs pos="10000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clouds.png"/>
            <p:cNvPicPr>
              <a:picLocks noChangeAspect="1"/>
            </p:cNvPicPr>
            <p:nvPr/>
          </p:nvPicPr>
          <p:blipFill>
            <a:blip r:embed="rId11">
              <a:duotone>
                <a:schemeClr val="accent5"/>
                <a:srgbClr val="FFFFFF"/>
              </a:duotone>
            </a:blip>
            <a:srcRect b="6067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 cap="rnd" cmpd="sng" algn="ctr">
              <a:gradFill>
                <a:gsLst>
                  <a:gs pos="0">
                    <a:schemeClr val="accent5"/>
                  </a:gs>
                  <a:gs pos="67000">
                    <a:schemeClr val="bg1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DA51-C2E5-408A-8504-0C83EDDEDAF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92495" y="5877272"/>
            <a:ext cx="7391400" cy="304799"/>
          </a:xfrm>
        </p:spPr>
        <p:txBody>
          <a:bodyPr/>
          <a:lstStyle/>
          <a:p>
            <a:r>
              <a:rPr lang="ru-RU" sz="12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Работу выполнила Золотарева Евгения Григорьевна, воспитатель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53400" cy="9890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Муниципальное бюджетное дошкольное образовательное учреждение «Детский сад №15 «Бережок», г. Салехард, ЯНАО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012" y="2573486"/>
            <a:ext cx="83183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«В поисках невидимки»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51520" y="692696"/>
            <a:ext cx="7391400" cy="914400"/>
          </a:xfrm>
        </p:spPr>
        <p:txBody>
          <a:bodyPr/>
          <a:lstStyle/>
          <a:p>
            <a:pPr algn="ctr"/>
            <a:r>
              <a:rPr lang="ru-RU" sz="1800" b="1" dirty="0" smtClean="0"/>
              <a:t>               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№1. Обнаружение воздуха. </a:t>
            </a:r>
          </a:p>
          <a:p>
            <a:r>
              <a:rPr lang="ru-RU" dirty="0" smtClean="0"/>
              <a:t>        </a:t>
            </a:r>
            <a:r>
              <a:rPr lang="ru-RU" u="sng" dirty="0" smtClean="0"/>
              <a:t>Цель</a:t>
            </a:r>
            <a:r>
              <a:rPr lang="ru-RU" u="sng" dirty="0"/>
              <a:t>:</a:t>
            </a:r>
            <a:r>
              <a:rPr lang="ru-RU" dirty="0"/>
              <a:t> увидеть, что воздух занимает место.</a:t>
            </a:r>
          </a:p>
          <a:p>
            <a:r>
              <a:rPr lang="ru-RU" sz="1400" dirty="0" smtClean="0"/>
              <a:t>         Для опыта возьмем </a:t>
            </a:r>
            <a:r>
              <a:rPr lang="ru-RU" sz="1400" dirty="0"/>
              <a:t>большую прозрачную миску и наполним ее до половины </a:t>
            </a:r>
            <a:r>
              <a:rPr lang="ru-RU" sz="1400" dirty="0" smtClean="0"/>
              <a:t>водой . </a:t>
            </a:r>
            <a:r>
              <a:rPr lang="ru-RU" sz="1400" dirty="0"/>
              <a:t>Подкрасим воду чуть-чуть краской (дети с помощью кисточек подкрашивают воду).                                                                                                                                                                        Теперь возьмем пустую баночку, такую, которая легко войдет </a:t>
            </a:r>
            <a:r>
              <a:rPr lang="ru-RU" sz="1400" dirty="0" smtClean="0"/>
              <a:t>в </a:t>
            </a:r>
            <a:r>
              <a:rPr lang="ru-RU" sz="1400" dirty="0"/>
              <a:t>миску. Закрепим на дне </a:t>
            </a:r>
            <a:r>
              <a:rPr lang="ru-RU" sz="1400" dirty="0" smtClean="0"/>
              <a:t>ватку</a:t>
            </a:r>
            <a:r>
              <a:rPr lang="ru-RU" sz="1400" dirty="0"/>
              <a:t>. Перевернем </a:t>
            </a:r>
            <a:r>
              <a:rPr lang="ru-RU" sz="1400" dirty="0" smtClean="0"/>
              <a:t>ее и, крепко </a:t>
            </a:r>
            <a:r>
              <a:rPr lang="ru-RU" sz="1400" dirty="0"/>
              <a:t>держа за дно, осторожно, горлышком в низ, начинаем опускать в подкрашенную воду.</a:t>
            </a:r>
            <a:r>
              <a:rPr lang="ru-RU" sz="1400" dirty="0" smtClean="0"/>
              <a:t> Вынем и </a:t>
            </a:r>
            <a:r>
              <a:rPr lang="ru-RU" sz="1400" dirty="0"/>
              <a:t>посмотрим на ватку. Она не намокла, так как вода не попала в </a:t>
            </a:r>
            <a:r>
              <a:rPr lang="ru-RU" sz="1400" dirty="0" smtClean="0"/>
              <a:t>перевернутую банку. </a:t>
            </a:r>
            <a:r>
              <a:rPr lang="ru-RU" sz="1400" dirty="0"/>
              <a:t>Кажется, что </a:t>
            </a:r>
            <a:r>
              <a:rPr lang="ru-RU" sz="1400" dirty="0" smtClean="0"/>
              <a:t>она пустая, </a:t>
            </a:r>
            <a:r>
              <a:rPr lang="ru-RU" sz="1400" dirty="0"/>
              <a:t>но на самом деле это не так. Е</a:t>
            </a:r>
            <a:r>
              <a:rPr lang="ru-RU" sz="1400" dirty="0" smtClean="0"/>
              <a:t>е заполнил воздух, </a:t>
            </a:r>
            <a:r>
              <a:rPr lang="ru-RU" sz="1400" dirty="0"/>
              <a:t>и в </a:t>
            </a:r>
            <a:r>
              <a:rPr lang="ru-RU" sz="1400" dirty="0" smtClean="0"/>
              <a:t>ней </a:t>
            </a:r>
            <a:r>
              <a:rPr lang="ru-RU" sz="1400" dirty="0"/>
              <a:t>нет места для воды. Вот почему вода не затекает внутрь </a:t>
            </a:r>
            <a:r>
              <a:rPr lang="ru-RU" sz="1400" dirty="0" smtClean="0"/>
              <a:t> </a:t>
            </a:r>
            <a:r>
              <a:rPr lang="ru-RU" sz="1400" dirty="0"/>
              <a:t>и ватка остается сухой. Это показывает, что воздух занимает </a:t>
            </a:r>
            <a:r>
              <a:rPr lang="ru-RU" sz="1400" dirty="0" smtClean="0"/>
              <a:t>место. А теперь заставим </a:t>
            </a:r>
            <a:r>
              <a:rPr lang="ru-RU" sz="1400" dirty="0"/>
              <a:t>его показаться – стать </a:t>
            </a:r>
            <a:r>
              <a:rPr lang="ru-RU" sz="1400" dirty="0" smtClean="0"/>
              <a:t>видимым? Наклоняем </a:t>
            </a:r>
            <a:r>
              <a:rPr lang="ru-RU" sz="1400" dirty="0"/>
              <a:t>осторожно баночку. «Бульк, бульк, бульк</a:t>
            </a:r>
            <a:r>
              <a:rPr lang="ru-RU" sz="1400" dirty="0" smtClean="0"/>
              <a:t>!» -  </a:t>
            </a:r>
            <a:r>
              <a:rPr lang="ru-RU" sz="1400" dirty="0"/>
              <a:t>невидимка подает голос! Большие пузыри выскакивают из баночки – «бульк», и исчезают. </a:t>
            </a:r>
            <a:r>
              <a:rPr lang="ru-RU" sz="1400" dirty="0" smtClean="0"/>
              <a:t>                                                                                                                                                         </a:t>
            </a:r>
            <a:r>
              <a:rPr lang="ru-RU" sz="1400" u="sng" dirty="0" smtClean="0"/>
              <a:t>Вывод</a:t>
            </a:r>
            <a:r>
              <a:rPr lang="ru-RU" sz="1400" u="sng" dirty="0"/>
              <a:t>: Воздух занимает </a:t>
            </a:r>
            <a:r>
              <a:rPr lang="ru-RU" sz="1400" u="sng" dirty="0" smtClean="0"/>
              <a:t>место и его можно услышать и увидеть. Гипотеза №1 подтвердилась.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1043608" y="6165304"/>
            <a:ext cx="7391400" cy="304799"/>
          </a:xfrm>
        </p:spPr>
        <p:txBody>
          <a:bodyPr/>
          <a:lstStyle/>
          <a:p>
            <a:r>
              <a:rPr lang="ru-RU" dirty="0" smtClean="0"/>
              <a:t>Золотарева Евгения Григорьевна, воспитатель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6969" y="-34709"/>
            <a:ext cx="8153400" cy="98901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                     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Опыты с детьми: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кораблики\IMG_20150317_0906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1"/>
          <a:stretch/>
        </p:blipFill>
        <p:spPr bwMode="auto">
          <a:xfrm>
            <a:off x="2803257" y="3957842"/>
            <a:ext cx="1815666" cy="20882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ораблики\IMG_20150317_0904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8" b="12128"/>
          <a:stretch/>
        </p:blipFill>
        <p:spPr bwMode="auto">
          <a:xfrm>
            <a:off x="683568" y="3971680"/>
            <a:ext cx="2067694" cy="20882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кораблики\IMG_20150317_0926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2" b="9668"/>
          <a:stretch/>
        </p:blipFill>
        <p:spPr bwMode="auto">
          <a:xfrm>
            <a:off x="4716016" y="3971679"/>
            <a:ext cx="2021901" cy="20882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12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755576" y="836712"/>
            <a:ext cx="7391400" cy="914400"/>
          </a:xfrm>
        </p:spPr>
        <p:txBody>
          <a:bodyPr/>
          <a:lstStyle/>
          <a:p>
            <a:pPr marL="0" algn="just">
              <a:spcBef>
                <a:spcPts val="0"/>
              </a:spcBef>
            </a:pPr>
            <a:r>
              <a:rPr lang="ru-RU" sz="1800" u="sng" dirty="0" smtClean="0"/>
              <a:t>Цель</a:t>
            </a:r>
            <a:r>
              <a:rPr lang="ru-RU" sz="1800" u="sng" dirty="0"/>
              <a:t>:</a:t>
            </a:r>
            <a:r>
              <a:rPr lang="ru-RU" sz="1800" dirty="0"/>
              <a:t> показать, что воздух прозрачен.</a:t>
            </a:r>
          </a:p>
          <a:p>
            <a:pPr marL="0" algn="just">
              <a:spcBef>
                <a:spcPts val="0"/>
              </a:spcBef>
            </a:pPr>
            <a:r>
              <a:rPr lang="ru-RU" sz="1800" dirty="0"/>
              <a:t>С</a:t>
            </a:r>
            <a:r>
              <a:rPr lang="ru-RU" sz="1800" dirty="0" smtClean="0"/>
              <a:t>равним </a:t>
            </a:r>
            <a:r>
              <a:rPr lang="ru-RU" sz="1800" dirty="0"/>
              <a:t>воздух с непрозрачными предметами. </a:t>
            </a:r>
          </a:p>
          <a:p>
            <a:pPr marL="0" algn="just">
              <a:spcBef>
                <a:spcPts val="0"/>
              </a:spcBef>
            </a:pPr>
            <a:r>
              <a:rPr lang="ru-RU" sz="1800" dirty="0"/>
              <a:t>Возьмем лист бумаги. Он непрозрачен – через него мы не </a:t>
            </a:r>
            <a:r>
              <a:rPr lang="ru-RU" sz="1800" dirty="0" smtClean="0"/>
              <a:t>видим окружающие </a:t>
            </a:r>
            <a:r>
              <a:rPr lang="ru-RU" sz="1800" dirty="0"/>
              <a:t>предметы. А через воздух всё видно.  </a:t>
            </a:r>
            <a:endParaRPr lang="ru-RU" sz="1800" dirty="0" smtClean="0"/>
          </a:p>
          <a:p>
            <a:pPr marL="0">
              <a:spcBef>
                <a:spcPts val="0"/>
              </a:spcBef>
            </a:pPr>
            <a:r>
              <a:rPr lang="ru-RU" sz="1800" dirty="0" smtClean="0"/>
              <a:t>Также можно встать </a:t>
            </a:r>
            <a:r>
              <a:rPr lang="ru-RU" sz="1800" dirty="0"/>
              <a:t>перед зеркалом. </a:t>
            </a:r>
            <a:r>
              <a:rPr lang="ru-RU" sz="1800" dirty="0" smtClean="0"/>
              <a:t>Как бы </a:t>
            </a:r>
            <a:r>
              <a:rPr lang="ru-RU" sz="1800" dirty="0"/>
              <a:t>мы ни приближались к нему, между нами и зеркалом остается слой воздуха. Мешает ли он нам видеть свое отражение? (нет). </a:t>
            </a:r>
            <a:r>
              <a:rPr lang="ru-RU" sz="1800" dirty="0" smtClean="0"/>
              <a:t>Мы видим </a:t>
            </a:r>
            <a:r>
              <a:rPr lang="ru-RU" sz="1800" dirty="0"/>
              <a:t>одно и то же, и с самого близкого расстояния, и издали.                                                                                                                   А если я зеркало </a:t>
            </a:r>
            <a:r>
              <a:rPr lang="ru-RU" sz="1800" dirty="0" smtClean="0"/>
              <a:t>закрыть </a:t>
            </a:r>
            <a:r>
              <a:rPr lang="ru-RU" sz="1800" dirty="0"/>
              <a:t>тканью. </a:t>
            </a:r>
            <a:r>
              <a:rPr lang="ru-RU" sz="1800" dirty="0" smtClean="0"/>
              <a:t>Можно ли увидеть свое </a:t>
            </a:r>
            <a:r>
              <a:rPr lang="ru-RU" sz="1800" dirty="0"/>
              <a:t>отражение? (нет).                                                                                     </a:t>
            </a:r>
            <a:r>
              <a:rPr lang="ru-RU" sz="1800" dirty="0" smtClean="0"/>
              <a:t>                                                                                  </a:t>
            </a:r>
            <a:r>
              <a:rPr lang="ru-RU" sz="1800" dirty="0"/>
              <a:t>Чем же отличается воздух от ткани или бумаги? </a:t>
            </a:r>
            <a:r>
              <a:rPr lang="ru-RU" sz="1800" dirty="0" smtClean="0"/>
              <a:t>                                                              Он </a:t>
            </a:r>
            <a:r>
              <a:rPr lang="ru-RU" sz="1800" dirty="0"/>
              <a:t>прозрачный. Само слово «прозрачный» - от слова «зрение» - способность видеть</a:t>
            </a:r>
            <a:r>
              <a:rPr lang="ru-RU" sz="1800" dirty="0" smtClean="0"/>
              <a:t>. </a:t>
            </a:r>
            <a:endParaRPr lang="ru-RU" sz="1800" dirty="0"/>
          </a:p>
          <a:p>
            <a:pPr marL="0">
              <a:spcBef>
                <a:spcPts val="0"/>
              </a:spcBef>
            </a:pPr>
            <a:r>
              <a:rPr lang="ru-RU" sz="1800" u="sng" dirty="0"/>
              <a:t>Вывод:</a:t>
            </a:r>
            <a:r>
              <a:rPr lang="ru-RU" sz="1800" dirty="0"/>
              <a:t> воздух прозрачен, так как через него видны окружающие предметы. Гипотеза № 2 подтвердилась. 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331640" y="476672"/>
            <a:ext cx="5410200" cy="35242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№2. Прозрачность.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Золотарева Евгения Григорьевна, воспитатель.</a:t>
            </a:r>
            <a:endParaRPr lang="ru-RU" dirty="0"/>
          </a:p>
        </p:txBody>
      </p:sp>
      <p:pic>
        <p:nvPicPr>
          <p:cNvPr id="3076" name="Picture 4" descr="C:\Users\User\Desktop\кораблики\IMG_20150321_2110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13067" b="8871"/>
          <a:stretch/>
        </p:blipFill>
        <p:spPr bwMode="auto">
          <a:xfrm>
            <a:off x="6804248" y="4797152"/>
            <a:ext cx="2107334" cy="175622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83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71600" y="1268760"/>
            <a:ext cx="7391400" cy="914400"/>
          </a:xfrm>
        </p:spPr>
        <p:txBody>
          <a:bodyPr/>
          <a:lstStyle/>
          <a:p>
            <a:pPr marL="0" algn="just">
              <a:spcBef>
                <a:spcPts val="0"/>
              </a:spcBef>
            </a:pPr>
            <a:r>
              <a:rPr lang="ru-RU" sz="1800" u="sng" dirty="0"/>
              <a:t>Цель:</a:t>
            </a:r>
            <a:r>
              <a:rPr lang="ru-RU" sz="1800" dirty="0"/>
              <a:t> показать, что чистый воздух ничем не пахнет.</a:t>
            </a:r>
          </a:p>
          <a:p>
            <a:pPr marL="0">
              <a:spcBef>
                <a:spcPts val="0"/>
              </a:spcBef>
            </a:pPr>
            <a:r>
              <a:rPr lang="ru-RU" sz="1800" dirty="0" smtClean="0"/>
              <a:t>Возьмём апельсин  или другой фрукт. </a:t>
            </a:r>
            <a:r>
              <a:rPr lang="ru-RU" sz="1800" dirty="0"/>
              <a:t>Почистим его и сразу почувствуем соответствующий запах, распространяющийся в помещении. До этого ничем не пахло.</a:t>
            </a:r>
          </a:p>
          <a:p>
            <a:pPr marL="0" algn="just">
              <a:spcBef>
                <a:spcPts val="0"/>
              </a:spcBef>
            </a:pPr>
            <a:r>
              <a:rPr lang="ru-RU" sz="1800" u="sng" dirty="0"/>
              <a:t>Вывод:</a:t>
            </a:r>
            <a:r>
              <a:rPr lang="ru-RU" sz="1800" dirty="0"/>
              <a:t> чистый воздух ничем не пахнет. Гипотеза № 3 подтвердилась.</a:t>
            </a:r>
          </a:p>
          <a:p>
            <a:pPr marL="0" algn="just">
              <a:spcBef>
                <a:spcPts val="0"/>
              </a:spcBef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547664" y="260648"/>
            <a:ext cx="5410200" cy="35242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№3. Отсутствие запаха.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Золотарева Евгения Григорьевна, воспитатель.</a:t>
            </a:r>
            <a:endParaRPr lang="ru-RU" dirty="0"/>
          </a:p>
        </p:txBody>
      </p:sp>
      <p:pic>
        <p:nvPicPr>
          <p:cNvPr id="4099" name="Picture 3" descr="C:\Users\User\Downloads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36888"/>
            <a:ext cx="3024336" cy="230983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100MSDCF\DSC0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3095709" cy="232178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45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99592" y="1124744"/>
            <a:ext cx="7391400" cy="914400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ru-RU" u="sng" dirty="0"/>
              <a:t>Цель:</a:t>
            </a:r>
            <a:r>
              <a:rPr lang="ru-RU" dirty="0"/>
              <a:t> проверить, имеет ли воздух вес.</a:t>
            </a:r>
          </a:p>
          <a:p>
            <a:pPr marL="0">
              <a:spcBef>
                <a:spcPts val="0"/>
              </a:spcBef>
            </a:pPr>
            <a:r>
              <a:rPr lang="ru-RU" dirty="0" smtClean="0"/>
              <a:t>Возьмем </a:t>
            </a:r>
            <a:r>
              <a:rPr lang="ru-RU" dirty="0"/>
              <a:t>два шарика одинакового размера и веса. Надуем их и завяжем концы с помощью ниток. Закрепим шарики на двух концах стержня. Привяжем нитку к центру стержня и повесим так, чтобы стержень был параллельно земле. Проколем один шарик иголкой. Ровно висящий стержень перевешивается в сторону надутого шарика.</a:t>
            </a:r>
          </a:p>
          <a:p>
            <a:pPr marL="0">
              <a:spcBef>
                <a:spcPts val="0"/>
              </a:spcBef>
            </a:pPr>
            <a:r>
              <a:rPr lang="ru-RU" u="sng" dirty="0"/>
              <a:t>Вывод:</a:t>
            </a:r>
            <a:r>
              <a:rPr lang="ru-RU" dirty="0"/>
              <a:t> надутый шарик тяжелее, чем сдутый, из-за воздуха внутри него. Вот почему конец стержня с надутым шариком наклоняется. Это показывает, что воздух имеет массу. Гипотеза № 4 не подтвердилась.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547664" y="620688"/>
            <a:ext cx="5410200" cy="352425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№4. Воздух не имеет веса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Золотарева Евгения Григорьевна, воспитатель.</a:t>
            </a:r>
            <a:endParaRPr lang="ru-RU" dirty="0"/>
          </a:p>
        </p:txBody>
      </p:sp>
      <p:pic>
        <p:nvPicPr>
          <p:cNvPr id="6146" name="Picture 2" descr="C:\Users\User\Downloads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2533650" cy="18097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images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2266950" cy="18097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158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99592" y="1124744"/>
            <a:ext cx="7391400" cy="914400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ru-RU" u="sng" dirty="0"/>
              <a:t>Цель:</a:t>
            </a:r>
            <a:r>
              <a:rPr lang="ru-RU" dirty="0"/>
              <a:t>  проверить, что горячий воздух легче холодного.</a:t>
            </a:r>
          </a:p>
          <a:p>
            <a:pPr marL="0">
              <a:spcBef>
                <a:spcPts val="0"/>
              </a:spcBef>
            </a:pPr>
            <a:r>
              <a:rPr lang="ru-RU" dirty="0" smtClean="0"/>
              <a:t>Нарисуем </a:t>
            </a:r>
            <a:r>
              <a:rPr lang="ru-RU" dirty="0"/>
              <a:t>на бумаге спираль и вырежем ее. Заточенным карандашом проделаем небольшое отверстие в центре спирали. Проденем через него нитку. Подержим спираль над </a:t>
            </a:r>
            <a:r>
              <a:rPr lang="ru-RU" dirty="0" smtClean="0"/>
              <a:t> зажженной свечой. </a:t>
            </a:r>
            <a:r>
              <a:rPr lang="ru-RU" dirty="0"/>
              <a:t>Спираль начинает вращаться вокруг своей оси.</a:t>
            </a:r>
          </a:p>
          <a:p>
            <a:pPr marL="0">
              <a:spcBef>
                <a:spcPts val="0"/>
              </a:spcBef>
            </a:pPr>
            <a:r>
              <a:rPr lang="ru-RU" u="sng" dirty="0"/>
              <a:t>Вывод:</a:t>
            </a:r>
            <a:r>
              <a:rPr lang="ru-RU" dirty="0"/>
              <a:t> Температура воздуха над нагревателем начинает повышаться. Горячий воздух поднимается и вступает в контакт с бумажной спиралью, проходя между ее витками. Воздух давит на витки, заставляя спираль вращаться. </a:t>
            </a:r>
            <a:r>
              <a:rPr lang="ru-RU" dirty="0" smtClean="0"/>
              <a:t>                                                       Гипотеза </a:t>
            </a:r>
            <a:r>
              <a:rPr lang="ru-RU" dirty="0"/>
              <a:t>№ </a:t>
            </a:r>
            <a:r>
              <a:rPr lang="ru-RU" dirty="0" smtClean="0"/>
              <a:t>5 </a:t>
            </a:r>
            <a:r>
              <a:rPr lang="ru-RU" dirty="0"/>
              <a:t>подтвердилась.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547664" y="620688"/>
            <a:ext cx="5410200" cy="352425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№5.  Горячий воздух легче, чем холодный.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Золотарева Евгения Григорьевна, воспитатель.</a:t>
            </a:r>
            <a:endParaRPr lang="ru-RU" dirty="0"/>
          </a:p>
        </p:txBody>
      </p:sp>
      <p:pic>
        <p:nvPicPr>
          <p:cNvPr id="7173" name="Picture 5" descr="C:\Users\User\Downloads\images (1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r="9419"/>
          <a:stretch/>
        </p:blipFill>
        <p:spPr bwMode="auto">
          <a:xfrm>
            <a:off x="1756228" y="3645024"/>
            <a:ext cx="2307771" cy="16002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ownloads\images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71" y="3157453"/>
            <a:ext cx="1727629" cy="230647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06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99592" y="476672"/>
            <a:ext cx="7391400" cy="914400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ru-RU" sz="1500" u="sng" dirty="0"/>
              <a:t>Цель:</a:t>
            </a:r>
            <a:r>
              <a:rPr lang="ru-RU" sz="1500" dirty="0"/>
              <a:t> доказать опытным путем, что при нагревании воздух расширяется, а при охлаждении сжимается.</a:t>
            </a:r>
          </a:p>
          <a:p>
            <a:pPr marL="0">
              <a:spcBef>
                <a:spcPts val="0"/>
              </a:spcBef>
            </a:pPr>
            <a:r>
              <a:rPr lang="ru-RU" sz="1500" dirty="0"/>
              <a:t> Возьмем пустую </a:t>
            </a:r>
            <a:r>
              <a:rPr lang="ru-RU" sz="1500" dirty="0" smtClean="0"/>
              <a:t>бутылку с широким горлышком, емкости </a:t>
            </a:r>
            <a:r>
              <a:rPr lang="ru-RU" sz="1500" dirty="0"/>
              <a:t>с горячей и холодной </a:t>
            </a:r>
            <a:r>
              <a:rPr lang="ru-RU" sz="1500" dirty="0" smtClean="0"/>
              <a:t>водой, сваренное в крутую яйцо. Помещаем  яйцо в горлышко бутылки, чтобы показать, что оно в бутылку не проходит. Убираем яйцо. Ставим бутылку в емкость с горячей водой, чтобы бутылка прогрелась. Снова помещаем яйцо в горлышко бутылки и помещаем в емкость с холодной водой, чтобы быстрее остыла. Мы </a:t>
            </a:r>
            <a:r>
              <a:rPr lang="ru-RU" sz="1500" dirty="0"/>
              <a:t>увидим, что </a:t>
            </a:r>
            <a:r>
              <a:rPr lang="ru-RU" sz="1500" dirty="0" smtClean="0"/>
              <a:t>яйцо </a:t>
            </a:r>
            <a:r>
              <a:rPr lang="ru-RU" sz="1500" dirty="0"/>
              <a:t>начинает </a:t>
            </a:r>
            <a:r>
              <a:rPr lang="ru-RU" sz="1500" dirty="0" smtClean="0"/>
              <a:t>медленно проходить в бутылку. Через несколько секунд оно провалится в бутылку.                                                                                                     </a:t>
            </a:r>
            <a:r>
              <a:rPr lang="ru-RU" sz="1500" u="sng" dirty="0" smtClean="0"/>
              <a:t>Вывод</a:t>
            </a:r>
            <a:r>
              <a:rPr lang="ru-RU" sz="1500" u="sng" dirty="0"/>
              <a:t>:</a:t>
            </a:r>
            <a:r>
              <a:rPr lang="ru-RU" sz="1500" dirty="0"/>
              <a:t> Воздух состоит из очень маленьких частиц, которые называются молекулами. Когда бутылка находится в горячей воде, </a:t>
            </a:r>
            <a:r>
              <a:rPr lang="ru-RU" sz="1500" dirty="0" smtClean="0"/>
              <a:t>стекло согревается. </a:t>
            </a:r>
            <a:r>
              <a:rPr lang="ru-RU" sz="1500" dirty="0"/>
              <a:t>От него </a:t>
            </a:r>
            <a:r>
              <a:rPr lang="ru-RU" sz="1500" dirty="0" smtClean="0"/>
              <a:t>нагреется </a:t>
            </a:r>
            <a:r>
              <a:rPr lang="ru-RU" sz="1500" dirty="0"/>
              <a:t>заключенный в бутылке </a:t>
            </a:r>
            <a:r>
              <a:rPr lang="ru-RU" sz="1500" dirty="0" smtClean="0"/>
              <a:t>воздух станет расширяться, ему будет нужно </a:t>
            </a:r>
            <a:r>
              <a:rPr lang="ru-RU" sz="1500" dirty="0"/>
              <a:t>больше места</a:t>
            </a:r>
            <a:r>
              <a:rPr lang="ru-RU" sz="1500" dirty="0" smtClean="0"/>
              <a:t>, и он будет </a:t>
            </a:r>
            <a:r>
              <a:rPr lang="ru-RU" sz="1500" dirty="0"/>
              <a:t>выходить из бутылки</a:t>
            </a:r>
            <a:r>
              <a:rPr lang="ru-RU" sz="1500" dirty="0" smtClean="0"/>
              <a:t>. Когда </a:t>
            </a:r>
            <a:r>
              <a:rPr lang="ru-RU" sz="1500" dirty="0"/>
              <a:t>бутылка погружается в холодную </a:t>
            </a:r>
            <a:r>
              <a:rPr lang="ru-RU" sz="1500" dirty="0" smtClean="0"/>
              <a:t>воду , стекло начинает остывать. </a:t>
            </a:r>
            <a:r>
              <a:rPr lang="ru-RU" sz="1500" dirty="0"/>
              <a:t>Воздух начнет </a:t>
            </a:r>
            <a:r>
              <a:rPr lang="ru-RU" sz="1500" dirty="0" smtClean="0"/>
              <a:t>остывать тоже, </a:t>
            </a:r>
            <a:r>
              <a:rPr lang="ru-RU" sz="1500" dirty="0"/>
              <a:t>а от этого сжиматься. В бутылке останется свободное место. Воздух снаружи начнет стремиться внутрь, а т.к. путь ему преграждает яйцо, то он начнет на него давить и протолкнет его </a:t>
            </a:r>
            <a:r>
              <a:rPr lang="ru-RU" sz="1500" dirty="0" smtClean="0"/>
              <a:t>внутрь.                                                                                                                                                                                           </a:t>
            </a:r>
            <a:r>
              <a:rPr lang="ru-RU" sz="1500" dirty="0"/>
              <a:t>Гипотеза № 6</a:t>
            </a:r>
            <a:r>
              <a:rPr lang="ru-RU" sz="1500" dirty="0" smtClean="0"/>
              <a:t> </a:t>
            </a:r>
            <a:r>
              <a:rPr lang="ru-RU" sz="1500" dirty="0"/>
              <a:t>подтвердилась.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619672" y="188640"/>
            <a:ext cx="5410200" cy="352425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№6. воздух расширяется и сжимается.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971600" y="6275349"/>
            <a:ext cx="7391400" cy="304799"/>
          </a:xfrm>
        </p:spPr>
        <p:txBody>
          <a:bodyPr/>
          <a:lstStyle/>
          <a:p>
            <a:r>
              <a:rPr lang="ru-RU" dirty="0" smtClean="0"/>
              <a:t>Золотарева Евгения Григорьевна, воспитатель.</a:t>
            </a:r>
            <a:endParaRPr lang="ru-RU" dirty="0"/>
          </a:p>
        </p:txBody>
      </p:sp>
      <p:pic>
        <p:nvPicPr>
          <p:cNvPr id="6" name="Рисунок 5" descr="C:\Users\User\Desktop\кораблики\IMG_20150317_09110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5" b="17408"/>
          <a:stretch/>
        </p:blipFill>
        <p:spPr bwMode="auto">
          <a:xfrm>
            <a:off x="971600" y="4279371"/>
            <a:ext cx="2376264" cy="15763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Users\User\Desktop\кораблики\IMG_20150317_0924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7"/>
          <a:stretch/>
        </p:blipFill>
        <p:spPr bwMode="auto">
          <a:xfrm>
            <a:off x="6266387" y="3915399"/>
            <a:ext cx="2016224" cy="230425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2" name="Picture 2" descr="C:\Users\User\Desktop\кораблики\IMG_20150317_0922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0" b="29230"/>
          <a:stretch/>
        </p:blipFill>
        <p:spPr bwMode="auto">
          <a:xfrm>
            <a:off x="3491880" y="4178220"/>
            <a:ext cx="2571750" cy="177861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6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99592" y="1124744"/>
            <a:ext cx="7391400" cy="914400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ru-RU" u="sng" dirty="0"/>
              <a:t>Цель:</a:t>
            </a:r>
            <a:r>
              <a:rPr lang="ru-RU" dirty="0"/>
              <a:t> проверить, что давление воздуха равномерно. </a:t>
            </a:r>
          </a:p>
          <a:p>
            <a:pPr marL="0"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dirty="0"/>
              <a:t>Полностью заполним стакан водой. Положим открытку на стакан. Перевернем стакан, придерживая открытку. Аккуратно отпустим открытку. Открытка держится на стакане и не падает.</a:t>
            </a:r>
          </a:p>
          <a:p>
            <a:pPr marL="0">
              <a:spcBef>
                <a:spcPts val="0"/>
              </a:spcBef>
            </a:pPr>
            <a:r>
              <a:rPr lang="ru-RU" u="sng" dirty="0"/>
              <a:t>Вывод: </a:t>
            </a:r>
            <a:r>
              <a:rPr lang="ru-RU" dirty="0"/>
              <a:t>Воздух оказывает давление на стенки стакана. Он также давит с внешней стороны и на открытку. Поэтому она не падает. </a:t>
            </a:r>
            <a:r>
              <a:rPr lang="ru-RU" dirty="0" smtClean="0"/>
              <a:t>                                                                                 Гипотеза </a:t>
            </a:r>
            <a:r>
              <a:rPr lang="ru-RU" dirty="0"/>
              <a:t>№ </a:t>
            </a:r>
            <a:r>
              <a:rPr lang="ru-RU" dirty="0" smtClean="0"/>
              <a:t>7  </a:t>
            </a:r>
            <a:r>
              <a:rPr lang="ru-RU" dirty="0"/>
              <a:t>подтвердилась.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547664" y="620688"/>
            <a:ext cx="5410200" cy="352425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№7. Воздух  давит одинаково во всех направлениях.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Золотарева Евгения Григорьевна, воспитатель.</a:t>
            </a:r>
            <a:endParaRPr lang="ru-RU" dirty="0"/>
          </a:p>
        </p:txBody>
      </p:sp>
      <p:pic>
        <p:nvPicPr>
          <p:cNvPr id="8194" name="Picture 2" descr="C:\Users\User\Downloads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2362200" cy="193357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ownloads\images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70154"/>
            <a:ext cx="2038804" cy="203880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00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99592" y="1124744"/>
            <a:ext cx="7391400" cy="914400"/>
          </a:xfrm>
        </p:spPr>
        <p:txBody>
          <a:bodyPr/>
          <a:lstStyle/>
          <a:p>
            <a:pPr marL="0" algn="just">
              <a:spcBef>
                <a:spcPts val="0"/>
              </a:spcBef>
            </a:pPr>
            <a:r>
              <a:rPr lang="ru-RU" u="sng" dirty="0"/>
              <a:t>Цель:</a:t>
            </a:r>
            <a:r>
              <a:rPr lang="ru-RU" dirty="0"/>
              <a:t> показать, что воздух нужен для жизнедеятельности человеческого организма и растений.</a:t>
            </a:r>
          </a:p>
          <a:p>
            <a:pPr marL="0" algn="just">
              <a:spcBef>
                <a:spcPts val="0"/>
              </a:spcBef>
            </a:pPr>
            <a:r>
              <a:rPr lang="ru-RU" dirty="0" smtClean="0"/>
              <a:t>1.Проведем </a:t>
            </a:r>
            <a:r>
              <a:rPr lang="ru-RU" dirty="0"/>
              <a:t>опыт с задержкой дыхания. Закроем ладошками рот и нос. Вдохнем воздух и сосчитаем, сколько можно продержаться без воздуха. Какое было желание? Открыть нос.</a:t>
            </a:r>
          </a:p>
          <a:p>
            <a:pPr marL="0" algn="just">
              <a:spcBef>
                <a:spcPts val="0"/>
              </a:spcBef>
            </a:pPr>
            <a:r>
              <a:rPr lang="ru-RU" dirty="0"/>
              <a:t>2. Взять соломинку и стакан с водой, выдыхать через соломинку воздух. Выходят пузырьки. Что находится в пузырьках? В пузырьках - воздух, значит, внутри нас находится воздух.</a:t>
            </a:r>
          </a:p>
          <a:p>
            <a:pPr marL="0" algn="just">
              <a:spcBef>
                <a:spcPts val="0"/>
              </a:spcBef>
            </a:pPr>
            <a:r>
              <a:rPr lang="ru-RU" dirty="0"/>
              <a:t>3. Взять два растения. Одно со свободным доступом воздуха, а другое накроем банкой. После длительного времени растение под банкой завяло. </a:t>
            </a:r>
            <a:r>
              <a:rPr lang="ru-RU" dirty="0" smtClean="0"/>
              <a:t>                                                 </a:t>
            </a:r>
            <a:r>
              <a:rPr lang="ru-RU" u="sng" dirty="0" smtClean="0"/>
              <a:t>Вывод</a:t>
            </a:r>
            <a:r>
              <a:rPr lang="ru-RU" u="sng" dirty="0"/>
              <a:t>:</a:t>
            </a:r>
            <a:r>
              <a:rPr lang="ru-RU" dirty="0"/>
              <a:t> Мы дышим воздухом, кислородом. Он необходим для жизни. Без воздуха мы просто погибнем. Растениям также как и нам для жизни нужен воздух. Гипотеза № 8</a:t>
            </a:r>
            <a:r>
              <a:rPr lang="ru-RU" dirty="0" smtClean="0"/>
              <a:t> </a:t>
            </a:r>
            <a:r>
              <a:rPr lang="ru-RU" dirty="0"/>
              <a:t>подтвердилась.</a:t>
            </a:r>
          </a:p>
          <a:p>
            <a:pPr algn="just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547664" y="620688"/>
            <a:ext cx="5410200" cy="352425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№8.Воздух нужен людям, растениям и животным.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Золотарева Евгения Григорьевна, воспитатель.</a:t>
            </a:r>
            <a:endParaRPr lang="ru-RU" dirty="0"/>
          </a:p>
        </p:txBody>
      </p:sp>
      <p:pic>
        <p:nvPicPr>
          <p:cNvPr id="9218" name="Picture 2" descr="C:\Users\User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47819"/>
            <a:ext cx="3171825" cy="143827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кораблики\IMG_20150319_0905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4" r="7951" b="-1"/>
          <a:stretch/>
        </p:blipFill>
        <p:spPr bwMode="auto">
          <a:xfrm>
            <a:off x="4283968" y="4195094"/>
            <a:ext cx="2598914" cy="174372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41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11560" y="1052736"/>
            <a:ext cx="7391400" cy="914400"/>
          </a:xfrm>
        </p:spPr>
        <p:txBody>
          <a:bodyPr/>
          <a:lstStyle/>
          <a:p>
            <a:pPr marL="0" algn="just">
              <a:spcBef>
                <a:spcPts val="0"/>
              </a:spcBef>
            </a:pPr>
            <a:r>
              <a:rPr lang="ru-RU" i="1" dirty="0"/>
              <a:t>«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Люди, научившиеся…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прошел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                                              </a:t>
            </a:r>
            <a:endPara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algn="r">
              <a:spcBef>
                <a:spcPts val="0"/>
              </a:spcBef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Е. Тимирязев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Золотарева Евгения Григорьевна, воспитатель.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2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11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Золотарева Евгения Григорьевна, воспитатель</a:t>
            </a:r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495" y="116633"/>
            <a:ext cx="8153400" cy="720080"/>
          </a:xfrm>
        </p:spPr>
        <p:txBody>
          <a:bodyPr>
            <a:normAutofit/>
          </a:bodyPr>
          <a:lstStyle/>
          <a:p>
            <a:pPr algn="ctr"/>
            <a:r>
              <a:rPr lang="ru-RU" sz="24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характеристика проекта: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08720"/>
            <a:ext cx="8928992" cy="47397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/>
              <a:t>Автор проекта: </a:t>
            </a:r>
            <a:r>
              <a:rPr lang="ru-RU" sz="2000" dirty="0" smtClean="0"/>
              <a:t>Золотарева Евгения Григорьевна, воспитатель                                   МБДОУ «Детский сад №15 «Бережок», </a:t>
            </a:r>
            <a:r>
              <a:rPr lang="ru-RU" sz="2000" dirty="0"/>
              <a:t>г</a:t>
            </a:r>
            <a:r>
              <a:rPr lang="ru-RU" sz="2000" dirty="0" smtClean="0"/>
              <a:t>. Салехард, ЯНАО</a:t>
            </a:r>
            <a:endParaRPr lang="ru-RU" sz="2000" b="1" dirty="0" smtClean="0"/>
          </a:p>
          <a:p>
            <a:r>
              <a:rPr lang="ru-RU" sz="2000" b="1" dirty="0" smtClean="0"/>
              <a:t>Тип </a:t>
            </a:r>
            <a:r>
              <a:rPr lang="ru-RU" sz="2000" b="1" dirty="0"/>
              <a:t>проекта: </a:t>
            </a:r>
            <a:r>
              <a:rPr lang="ru-RU" sz="2000" dirty="0" smtClean="0"/>
              <a:t>Информационно-исследовательский (краткосрочный). </a:t>
            </a:r>
          </a:p>
          <a:p>
            <a:r>
              <a:rPr lang="ru-RU" sz="2000" b="1" dirty="0" smtClean="0"/>
              <a:t>По содержанию: </a:t>
            </a:r>
            <a:r>
              <a:rPr lang="ru-RU" sz="2000" dirty="0" smtClean="0"/>
              <a:t>Социально - педагогический</a:t>
            </a:r>
            <a:endParaRPr lang="ru-RU" sz="2000" b="1" dirty="0"/>
          </a:p>
          <a:p>
            <a:r>
              <a:rPr lang="ru-RU" sz="2000" b="1" dirty="0"/>
              <a:t>Срок реализации проекта: </a:t>
            </a:r>
            <a:r>
              <a:rPr lang="ru-RU" sz="2000" dirty="0"/>
              <a:t> ноябрь </a:t>
            </a:r>
            <a:r>
              <a:rPr lang="ru-RU" sz="2000" dirty="0" smtClean="0"/>
              <a:t>– декабрь 2014г.</a:t>
            </a:r>
            <a:endParaRPr lang="ru-RU" sz="2000" dirty="0"/>
          </a:p>
          <a:p>
            <a:r>
              <a:rPr lang="ru-RU" sz="2000" b="1" dirty="0"/>
              <a:t>Участники проекта:</a:t>
            </a:r>
            <a:r>
              <a:rPr lang="ru-RU" sz="2000" dirty="0"/>
              <a:t> Воспитатель, родители,  дети старшей группы (возраст 5-6 лет).</a:t>
            </a:r>
          </a:p>
          <a:p>
            <a:r>
              <a:rPr lang="ru-RU" dirty="0" smtClean="0"/>
              <a:t>Предлагаемый </a:t>
            </a:r>
            <a:r>
              <a:rPr lang="ru-RU" dirty="0"/>
              <a:t>проект проводится в рамках экологического воспитания детей старшего дошкольного возраста. Программа «Детство», образовательные области «Познание», «Здоровье», «Коммуникация». </a:t>
            </a:r>
            <a:r>
              <a:rPr lang="ru-RU" dirty="0" smtClean="0"/>
              <a:t>                                                                                                                          В </a:t>
            </a:r>
            <a:r>
              <a:rPr lang="ru-RU" dirty="0"/>
              <a:t>результате самостоятельных элементарных опытов и исследований, направленных на изучение </a:t>
            </a:r>
            <a:r>
              <a:rPr lang="ru-RU" dirty="0" smtClean="0"/>
              <a:t>воздуха, его свойств, </a:t>
            </a:r>
            <a:r>
              <a:rPr lang="ru-RU" dirty="0"/>
              <a:t>значения в жизни человека, у детей формируются естественнонаучные представления об объектах неживой природы.</a:t>
            </a:r>
          </a:p>
          <a:p>
            <a:r>
              <a:rPr lang="ru-RU" dirty="0"/>
              <a:t>В ходе работы над проектом дети также ответят на вопросы: «Как организовать эффективный поиск информации? Что для этого можно использовать?»</a:t>
            </a:r>
          </a:p>
          <a:p>
            <a:pPr algn="ctr"/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593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395536" y="-243408"/>
            <a:ext cx="7848600" cy="838200"/>
          </a:xfrm>
        </p:spPr>
        <p:txBody>
          <a:bodyPr/>
          <a:lstStyle/>
          <a:p>
            <a:pPr algn="ctr"/>
            <a:r>
              <a:rPr lang="ru-RU" sz="2800" b="1" kern="1200" cap="none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Актуальность:</a:t>
            </a:r>
            <a:endParaRPr lang="ru-RU" sz="2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99592" y="620688"/>
            <a:ext cx="7391400" cy="3412976"/>
          </a:xfrm>
        </p:spPr>
        <p:txBody>
          <a:bodyPr/>
          <a:lstStyle/>
          <a:p>
            <a:pPr marL="0" algn="just">
              <a:spcBef>
                <a:spcPts val="0"/>
              </a:spcBef>
            </a:pPr>
            <a:r>
              <a:rPr lang="ru-RU" sz="1400" dirty="0" smtClean="0"/>
              <a:t>Воздух </a:t>
            </a:r>
            <a:r>
              <a:rPr lang="ru-RU" sz="1400" dirty="0"/>
              <a:t>является неотъемлемой частью жизни человека</a:t>
            </a:r>
            <a:r>
              <a:rPr lang="ru-RU" sz="1400" dirty="0" smtClean="0"/>
              <a:t>. </a:t>
            </a:r>
            <a:r>
              <a:rPr lang="ru-RU" sz="1400" dirty="0"/>
              <a:t>Очень важную работу выполняет </a:t>
            </a:r>
            <a:r>
              <a:rPr lang="ru-RU" sz="1400" dirty="0" smtClean="0"/>
              <a:t> </a:t>
            </a:r>
            <a:r>
              <a:rPr lang="ru-RU" sz="1400" dirty="0"/>
              <a:t>– следит за климатом на нашей планете. Перегоняет холодный воздух на юг, тёплый – на север. С морей и океанов, рек и озёр собирает влагу и отдает её суше. Летом поливает землю дождями, а зимой укрывает пушистым, снежным одеялом, чтобы не </a:t>
            </a:r>
            <a:r>
              <a:rPr lang="ru-RU" sz="1400" dirty="0" smtClean="0"/>
              <a:t>замёрзли </a:t>
            </a:r>
            <a:r>
              <a:rPr lang="ru-RU" sz="1400" dirty="0"/>
              <a:t>растения, чтобы не страдали от жестоких морозов звери и птицы.</a:t>
            </a:r>
          </a:p>
          <a:p>
            <a:pPr marL="0" algn="just">
              <a:spcBef>
                <a:spcPts val="0"/>
              </a:spcBef>
            </a:pPr>
            <a:r>
              <a:rPr lang="ru-RU" sz="1400" dirty="0" smtClean="0"/>
              <a:t> Все </a:t>
            </a:r>
            <a:r>
              <a:rPr lang="ru-RU" sz="1400" dirty="0"/>
              <a:t>живые организмы дышат воздухом. Каждой клетке нашего организма необходим кислород. </a:t>
            </a:r>
            <a:r>
              <a:rPr lang="ru-RU" sz="1400" dirty="0" smtClean="0"/>
              <a:t>Дыхание </a:t>
            </a:r>
            <a:r>
              <a:rPr lang="ru-RU" sz="1400" dirty="0"/>
              <a:t>является одним из признаков живой природы. И пока живет человек и любое животное существо, они непрерывно днем и ночью дышат. В организме нет запаса кислорода, и поэтому он должен непрерывно поступать в организм через органы дыхания.</a:t>
            </a:r>
          </a:p>
          <a:p>
            <a:pPr marL="0" algn="just">
              <a:spcBef>
                <a:spcPts val="0"/>
              </a:spcBef>
            </a:pPr>
            <a:r>
              <a:rPr lang="ru-RU" sz="1400" dirty="0" smtClean="0"/>
              <a:t> Воздух </a:t>
            </a:r>
            <a:r>
              <a:rPr lang="ru-RU" sz="1400" dirty="0"/>
              <a:t>– это волшебник, который способен совершать много чудес. Он может поднять с морского дна затонувший корабль, сделать возможным плавный полет дирижабля и стремительное движение самолетов. Дошкольник прожил на свете уже несколько лет и привык встречаться с воздухом везде. Но научиться </a:t>
            </a:r>
            <a:r>
              <a:rPr lang="ru-RU" sz="1400" dirty="0" smtClean="0"/>
              <a:t>самостоятельно </a:t>
            </a:r>
            <a:r>
              <a:rPr lang="ru-RU" sz="1400" dirty="0"/>
              <a:t>изучать его свойства, узнавать то, о чем раньше не задумывался или не </a:t>
            </a:r>
            <a:r>
              <a:rPr lang="ru-RU" sz="1400" dirty="0" smtClean="0"/>
              <a:t>догадывался, </a:t>
            </a:r>
            <a:r>
              <a:rPr lang="ru-RU" sz="1400" dirty="0"/>
              <a:t>ребенку еще не по </a:t>
            </a:r>
            <a:r>
              <a:rPr lang="ru-RU" sz="1400" dirty="0" smtClean="0"/>
              <a:t>силу. </a:t>
            </a:r>
            <a:r>
              <a:rPr lang="ru-RU" sz="1400" dirty="0"/>
              <a:t>В настоящее время в связи с пересмотром приоритетных форм и методов обучения в дошкольном образовании преобладают именно методы, развивающие у детей способности к начальным формам обобщения, умозаключения, абстракции. А таким методом и является </a:t>
            </a:r>
            <a:r>
              <a:rPr lang="ru-RU" sz="1400" dirty="0" smtClean="0"/>
              <a:t>экспериментирование.                                                                                                                              Задача </a:t>
            </a:r>
            <a:r>
              <a:rPr lang="ru-RU" sz="1400" dirty="0"/>
              <a:t>взрослых помочь детям сформировать у ребенка активное желание экспериментировать; создавать оптимальные условия для развития творческой, самостоятельной и совместной активности воспитанников через разнообразную экспериментальную, художественную деятельность.  </a:t>
            </a:r>
            <a:r>
              <a:rPr lang="ru-RU" sz="1400" b="1" dirty="0"/>
              <a:t> </a:t>
            </a:r>
            <a:endParaRPr lang="ru-RU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71600" y="6309320"/>
            <a:ext cx="7391400" cy="304799"/>
          </a:xfr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Золотарева Евгения Григорьевна, воспитатель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97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67544" y="4941168"/>
            <a:ext cx="7848600" cy="838200"/>
          </a:xfrm>
        </p:spPr>
        <p:txBody>
          <a:bodyPr/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                                                                                                                                                                                  </a:t>
            </a:r>
            <a:r>
              <a:rPr lang="ru-RU" sz="1400" b="1" dirty="0">
                <a:effectLst/>
                <a:latin typeface="+mn-lt"/>
              </a:rPr>
              <a:t> </a:t>
            </a:r>
            <a:r>
              <a:rPr lang="ru-RU" sz="1400" dirty="0">
                <a:effectLst/>
                <a:latin typeface="+mn-lt"/>
              </a:rPr>
              <a:t>С помощью экспериментов (опытов) выявить уровень </a:t>
            </a:r>
            <a:r>
              <a:rPr lang="ru-RU" sz="1400" dirty="0" err="1">
                <a:effectLst/>
                <a:latin typeface="+mn-lt"/>
              </a:rPr>
              <a:t>сформированности</a:t>
            </a:r>
            <a:r>
              <a:rPr lang="ru-RU" sz="1400" dirty="0">
                <a:effectLst/>
                <a:latin typeface="+mn-lt"/>
              </a:rPr>
              <a:t> представлений о воздухе у детей старшего дошкольного возраста.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Задачи: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400" dirty="0">
                <a:effectLst/>
                <a:latin typeface="+mn-lt"/>
              </a:rPr>
              <a:t>1. Обучать детей исследовательской (поисковой) деятельности, развивать познавательный интерес и любознательность в процессе наблюдений за реальными природными объектами и к практическому экспериментированию с ними.</a:t>
            </a:r>
          </a:p>
          <a:p>
            <a:r>
              <a:rPr lang="ru-RU" sz="1400" dirty="0">
                <a:effectLst/>
                <a:latin typeface="+mn-lt"/>
              </a:rPr>
              <a:t>2. Развивать мыслительные операции, умение выдвигать гипотезы, делать выводы.</a:t>
            </a:r>
          </a:p>
          <a:p>
            <a:r>
              <a:rPr lang="ru-RU" sz="1400" dirty="0">
                <a:effectLst/>
                <a:latin typeface="+mn-lt"/>
              </a:rPr>
              <a:t>3. Учить объяснять наблюдаемое и фиксировать результаты доступными методами, принимать и ставить перед собой цель эксперимента, отбирать средства и материалы для самостоятельной деятельности.</a:t>
            </a:r>
          </a:p>
          <a:p>
            <a:r>
              <a:rPr lang="ru-RU" sz="1400" dirty="0">
                <a:effectLst/>
                <a:latin typeface="+mn-lt"/>
              </a:rPr>
              <a:t>4. Расширять представления о значимости воздуха в жизни человека, сформировать представления детей о </a:t>
            </a:r>
            <a:r>
              <a:rPr lang="ru-RU" sz="1400" dirty="0" smtClean="0">
                <a:effectLst/>
                <a:latin typeface="+mn-lt"/>
              </a:rPr>
              <a:t>кислороде. Развивать </a:t>
            </a:r>
            <a:r>
              <a:rPr lang="ru-RU" sz="1400" dirty="0">
                <a:effectLst/>
                <a:latin typeface="+mn-lt"/>
              </a:rPr>
              <a:t>экологическое сознание</a:t>
            </a:r>
            <a:r>
              <a:rPr lang="ru-RU" sz="1400" dirty="0" smtClean="0">
                <a:effectLst/>
                <a:latin typeface="+mn-lt"/>
              </a:rPr>
              <a:t>.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Гипотезы: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>
                <a:effectLst/>
              </a:rPr>
              <a:t>1.Воздух находится везде.</a:t>
            </a:r>
          </a:p>
          <a:p>
            <a:r>
              <a:rPr lang="ru-RU" sz="1400" dirty="0">
                <a:effectLst/>
              </a:rPr>
              <a:t>2. Воздух прозрачный.</a:t>
            </a:r>
          </a:p>
          <a:p>
            <a:r>
              <a:rPr lang="ru-RU" sz="1400" dirty="0">
                <a:effectLst/>
              </a:rPr>
              <a:t>3. Воздух не имеет запаха.</a:t>
            </a:r>
          </a:p>
          <a:p>
            <a:r>
              <a:rPr lang="ru-RU" sz="1400" dirty="0">
                <a:effectLst/>
              </a:rPr>
              <a:t>4. Воздух не имеет  веса.</a:t>
            </a:r>
          </a:p>
          <a:p>
            <a:r>
              <a:rPr lang="ru-RU" sz="1400" dirty="0">
                <a:effectLst/>
              </a:rPr>
              <a:t>5. Горячий воздух легче, чем холодный.</a:t>
            </a:r>
          </a:p>
          <a:p>
            <a:r>
              <a:rPr lang="ru-RU" sz="1400" dirty="0">
                <a:effectLst/>
              </a:rPr>
              <a:t>6. Воздух расширяется и сжимается.</a:t>
            </a:r>
          </a:p>
          <a:p>
            <a:r>
              <a:rPr lang="ru-RU" sz="1400" dirty="0">
                <a:effectLst/>
              </a:rPr>
              <a:t>7. Воздух давит одинаково во всех направлениях.</a:t>
            </a:r>
          </a:p>
          <a:p>
            <a:r>
              <a:rPr lang="ru-RU" sz="1400" dirty="0">
                <a:effectLst/>
              </a:rPr>
              <a:t>8. Воздух нужен растениям и животным.</a:t>
            </a:r>
          </a:p>
          <a:p>
            <a:endParaRPr lang="ru-RU" sz="1600" dirty="0">
              <a:effectLst/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71600" y="5805264"/>
            <a:ext cx="7391400" cy="304799"/>
          </a:xfr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Золотарева Евгения Григорьевна, воспитатель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18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67544" y="5301208"/>
            <a:ext cx="7848600" cy="838200"/>
          </a:xfrm>
        </p:spPr>
        <p:txBody>
          <a:bodyPr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Практическая значимость проекта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ctr"/>
            <a:endParaRPr lang="ru-RU" sz="2000" dirty="0">
              <a:effectLst/>
              <a:latin typeface="+mn-lt"/>
            </a:endParaRPr>
          </a:p>
          <a:p>
            <a:r>
              <a:rPr lang="ru-RU" sz="1600" dirty="0">
                <a:effectLst/>
                <a:latin typeface="+mn-lt"/>
                <a:cs typeface="Times New Roman" panose="02020603050405020304" pitchFamily="18" charset="0"/>
              </a:rPr>
              <a:t>для общества – ребенок, овладевший навыками поисково-исследовательской деятельности способен самостоятельно решать возникающие задачи, что необходимо для школьного обучения и успешной самореализации в социуме;</a:t>
            </a:r>
          </a:p>
          <a:p>
            <a:r>
              <a:rPr lang="ru-RU" sz="1600" dirty="0">
                <a:effectLst/>
                <a:latin typeface="+mn-lt"/>
                <a:cs typeface="Times New Roman" panose="02020603050405020304" pitchFamily="18" charset="0"/>
              </a:rPr>
              <a:t>для ребенка – развитие познавательных навыков, личностных качеств.</a:t>
            </a:r>
          </a:p>
          <a:p>
            <a:r>
              <a:rPr lang="ru-RU" sz="1600" dirty="0">
                <a:effectLst/>
                <a:latin typeface="+mn-lt"/>
                <a:cs typeface="Times New Roman" panose="02020603050405020304" pitchFamily="18" charset="0"/>
              </a:rPr>
              <a:t>После проведения всех опытов, бесед и презентаций, посвященных изучения воздуха, у детей стойко сформировалось представление о понятие воздух, его свойствах, причинах возникновения ветра, что такое холодный сжатый и теплый расширенный воздух. Многочисленные опыты вызвали у детей познавательную активность, любознательность и стремление к самостоятельному познанию и размышлению.</a:t>
            </a:r>
          </a:p>
          <a:p>
            <a:r>
              <a:rPr lang="ru-RU" sz="1600" dirty="0">
                <a:effectLst/>
                <a:latin typeface="+mn-lt"/>
                <a:cs typeface="Times New Roman" panose="02020603050405020304" pitchFamily="18" charset="0"/>
              </a:rPr>
              <a:t>В результате проведённой совместно с детьми деятельности по проекту </a:t>
            </a:r>
            <a:r>
              <a:rPr lang="ru-RU" sz="1600" dirty="0" smtClean="0">
                <a:effectLst/>
                <a:latin typeface="+mn-lt"/>
                <a:cs typeface="Times New Roman" panose="02020603050405020304" pitchFamily="18" charset="0"/>
              </a:rPr>
              <a:t>были </a:t>
            </a:r>
            <a:r>
              <a:rPr lang="ru-RU" sz="1600" dirty="0">
                <a:effectLst/>
                <a:latin typeface="+mn-lt"/>
                <a:cs typeface="Times New Roman" panose="02020603050405020304" pitchFamily="18" charset="0"/>
              </a:rPr>
              <a:t>подтверждены </a:t>
            </a:r>
            <a:r>
              <a:rPr lang="ru-RU" sz="1600" dirty="0" smtClean="0">
                <a:effectLst/>
                <a:latin typeface="+mn-lt"/>
                <a:cs typeface="Times New Roman" panose="02020603050405020304" pitchFamily="18" charset="0"/>
              </a:rPr>
              <a:t>следующие, </a:t>
            </a:r>
            <a:r>
              <a:rPr lang="ru-RU" sz="1600" dirty="0">
                <a:effectLst/>
                <a:latin typeface="+mn-lt"/>
                <a:cs typeface="Times New Roman" panose="02020603050405020304" pitchFamily="18" charset="0"/>
              </a:rPr>
              <a:t>высказанные детьми гипотезы: «Воздух можно поймать, он может двигать предметы, может быть холодным и теплым». Дети уяснили и закрепили для себя, что все пространство вокруг заполнено воздухом и что </a:t>
            </a:r>
            <a:r>
              <a:rPr lang="ru-RU" sz="1800" dirty="0">
                <a:effectLst/>
                <a:latin typeface="+mn-lt"/>
                <a:cs typeface="Times New Roman" panose="02020603050405020304" pitchFamily="18" charset="0"/>
              </a:rPr>
              <a:t>без него не будет жизни на Земле, воздух </a:t>
            </a:r>
            <a:r>
              <a:rPr lang="ru-RU" sz="1800" dirty="0" smtClean="0">
                <a:effectLst/>
                <a:latin typeface="+mn-lt"/>
                <a:cs typeface="Times New Roman" panose="02020603050405020304" pitchFamily="18" charset="0"/>
              </a:rPr>
              <a:t>- есть </a:t>
            </a:r>
            <a:r>
              <a:rPr lang="ru-RU" sz="1800" dirty="0">
                <a:effectLst/>
                <a:latin typeface="+mn-lt"/>
                <a:cs typeface="Times New Roman" panose="02020603050405020304" pitchFamily="18" charset="0"/>
              </a:rPr>
              <a:t>жизнь.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71600" y="5805264"/>
            <a:ext cx="7391400" cy="304799"/>
          </a:xfr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Золотарева Евгения Григорьевна, воспитатель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3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67544" y="4941168"/>
            <a:ext cx="7848600" cy="838200"/>
          </a:xfrm>
        </p:spPr>
        <p:txBody>
          <a:bodyPr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400" b="1" u="sng" dirty="0">
                <a:effectLst/>
              </a:rPr>
              <a:t> </a:t>
            </a: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этап: подготовительный</a:t>
            </a:r>
            <a:r>
              <a:rPr lang="ru-RU" sz="1400" b="1" dirty="0">
                <a:effectLst/>
              </a:rPr>
              <a:t>.</a:t>
            </a:r>
          </a:p>
          <a:p>
            <a:r>
              <a:rPr lang="ru-RU" sz="1400" dirty="0">
                <a:effectLst/>
              </a:rPr>
              <a:t>Создание технической базы для детского экспериментирования .</a:t>
            </a:r>
          </a:p>
          <a:p>
            <a:r>
              <a:rPr lang="ru-RU" sz="1400" dirty="0">
                <a:effectLst/>
              </a:rPr>
              <a:t>Обобщение и уточнение представлений детей о функциях и свойствах воздуха. (Чтение художественной литературы, рассматривание картин с природными явлениями).</a:t>
            </a:r>
          </a:p>
          <a:p>
            <a:r>
              <a:rPr lang="ru-RU" sz="1400" dirty="0">
                <a:effectLst/>
              </a:rPr>
              <a:t>Анкетирование родителей по данной </a:t>
            </a:r>
            <a:r>
              <a:rPr lang="ru-RU" sz="1400" dirty="0" smtClean="0">
                <a:effectLst/>
              </a:rPr>
              <a:t>проблеме</a:t>
            </a:r>
            <a:endParaRPr lang="ru-RU" sz="1400" dirty="0">
              <a:effectLst/>
            </a:endParaRPr>
          </a:p>
          <a:p>
            <a:r>
              <a:rPr lang="ru-RU" sz="1400" dirty="0">
                <a:effectLst/>
              </a:rPr>
              <a:t>Диагностика знаний детей на начало </a:t>
            </a:r>
            <a:r>
              <a:rPr lang="ru-RU" sz="1400" dirty="0" smtClean="0">
                <a:effectLst/>
              </a:rPr>
              <a:t>проекта                                                                                       </a:t>
            </a:r>
            <a:r>
              <a:rPr lang="ru-RU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этап: основной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400" dirty="0">
                <a:effectLst/>
              </a:rPr>
              <a:t>Организация работы над проектом.</a:t>
            </a:r>
          </a:p>
          <a:p>
            <a:r>
              <a:rPr lang="ru-RU" sz="1400" u="sng" dirty="0">
                <a:effectLst/>
              </a:rPr>
              <a:t>Теоретическая часть: </a:t>
            </a:r>
            <a:r>
              <a:rPr lang="ru-RU" sz="1400" u="sng" dirty="0" smtClean="0">
                <a:effectLst/>
              </a:rPr>
              <a:t>                                                                                                                          </a:t>
            </a:r>
            <a:r>
              <a:rPr lang="ru-RU" sz="1400" dirty="0" smtClean="0">
                <a:effectLst/>
              </a:rPr>
              <a:t>составление </a:t>
            </a:r>
            <a:r>
              <a:rPr lang="ru-RU" sz="1400" dirty="0">
                <a:effectLst/>
              </a:rPr>
              <a:t>перспективно-тематического плана работы с детьми, разработка конспектов и описание проведения опытов; консультирование родителей по теме «Эксперимент в детском саду и дома».</a:t>
            </a:r>
          </a:p>
          <a:p>
            <a:r>
              <a:rPr lang="ru-RU" sz="1400" u="sng" dirty="0">
                <a:effectLst/>
              </a:rPr>
              <a:t>Практическая часть</a:t>
            </a:r>
            <a:r>
              <a:rPr lang="ru-RU" sz="1400" dirty="0">
                <a:effectLst/>
              </a:rPr>
              <a:t>:</a:t>
            </a:r>
          </a:p>
          <a:p>
            <a:r>
              <a:rPr lang="ru-RU" sz="1400" dirty="0">
                <a:effectLst/>
              </a:rPr>
              <a:t>1. Занятия по экологическому воспитанию (в рамках программы «Детство»).</a:t>
            </a:r>
          </a:p>
          <a:p>
            <a:r>
              <a:rPr lang="ru-RU" sz="1400" dirty="0">
                <a:effectLst/>
              </a:rPr>
              <a:t>2. Игры-эксперименты по данной проблеме.</a:t>
            </a:r>
          </a:p>
          <a:p>
            <a:r>
              <a:rPr lang="ru-RU" sz="1400" dirty="0">
                <a:effectLst/>
              </a:rPr>
              <a:t>3. Связь с другими видами деятельности: игровая, продуктивная, познавательно-исследовательская (самостоятельные опыты), коммуникативная (беседы, чтение художественной литературы).</a:t>
            </a:r>
          </a:p>
          <a:p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этап: заключительный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dirty="0">
                <a:effectLst/>
              </a:rPr>
              <a:t>«Презентация проекта».</a:t>
            </a:r>
          </a:p>
          <a:p>
            <a:r>
              <a:rPr lang="ru-RU" sz="1400" dirty="0">
                <a:effectLst/>
              </a:rPr>
              <a:t>Представление результатов проекта в МБДОУ в виде:</a:t>
            </a:r>
          </a:p>
          <a:p>
            <a:r>
              <a:rPr lang="ru-RU" sz="1400" dirty="0">
                <a:effectLst/>
              </a:rPr>
              <a:t>- </a:t>
            </a:r>
            <a:r>
              <a:rPr lang="ru-RU" sz="1400" dirty="0" smtClean="0">
                <a:effectLst/>
              </a:rPr>
              <a:t>Творческой презентации </a:t>
            </a:r>
            <a:r>
              <a:rPr lang="ru-RU" sz="1400" dirty="0">
                <a:effectLst/>
              </a:rPr>
              <a:t>с участием детей «Эксперименты с воздухом</a:t>
            </a:r>
            <a:r>
              <a:rPr lang="ru-RU" sz="1400" dirty="0" smtClean="0">
                <a:effectLst/>
              </a:rPr>
              <a:t>»;</a:t>
            </a:r>
            <a:endParaRPr lang="ru-RU" sz="1400" dirty="0">
              <a:effectLst/>
            </a:endParaRPr>
          </a:p>
          <a:p>
            <a:r>
              <a:rPr lang="ru-RU" sz="1400" dirty="0">
                <a:effectLst/>
              </a:rPr>
              <a:t>- </a:t>
            </a:r>
            <a:r>
              <a:rPr lang="ru-RU" sz="1400" dirty="0" smtClean="0">
                <a:effectLst/>
              </a:rPr>
              <a:t>Конспектов занятий </a:t>
            </a:r>
            <a:r>
              <a:rPr lang="ru-RU" sz="1400" dirty="0">
                <a:effectLst/>
              </a:rPr>
              <a:t>с </a:t>
            </a:r>
            <a:r>
              <a:rPr lang="ru-RU" sz="1400" dirty="0" smtClean="0">
                <a:effectLst/>
              </a:rPr>
              <a:t>детьми по реализации проекта;</a:t>
            </a:r>
            <a:endParaRPr lang="ru-RU" sz="1400" dirty="0">
              <a:effectLst/>
            </a:endParaRPr>
          </a:p>
          <a:p>
            <a:r>
              <a:rPr lang="ru-RU" sz="1400" dirty="0">
                <a:effectLst/>
              </a:rPr>
              <a:t>Сравнительная диагностика знаний детей по данной проблеме на начало и конец проекта.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Золотарева Евгения Григорьевна, воспитатель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55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39552" y="3573016"/>
            <a:ext cx="7848600" cy="838200"/>
          </a:xfrm>
        </p:spPr>
        <p:txBody>
          <a:bodyPr/>
          <a:lstStyle/>
          <a:p>
            <a:r>
              <a:rPr lang="ru-RU" sz="1600" dirty="0" smtClean="0">
                <a:effectLst/>
              </a:rPr>
              <a:t> После </a:t>
            </a:r>
            <a:r>
              <a:rPr lang="ru-RU" sz="1600" dirty="0">
                <a:effectLst/>
              </a:rPr>
              <a:t>завершения проекта дошкольники смогут: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effectLst/>
              </a:rPr>
              <a:t> </a:t>
            </a:r>
            <a:r>
              <a:rPr lang="ru-RU" sz="1600" dirty="0">
                <a:effectLst/>
              </a:rPr>
              <a:t>проявлять интерес к миру природы, самостоятельно формулировать вопросы и искать на них ответы (самостоятельно и совместно с взрослыми).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effectLst/>
              </a:rPr>
              <a:t>осуществлять </a:t>
            </a:r>
            <a:r>
              <a:rPr lang="ru-RU" sz="1600" dirty="0">
                <a:effectLst/>
              </a:rPr>
              <a:t>поиск информации (самостоятельно и совместно с взрослыми).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effectLst/>
              </a:rPr>
              <a:t>собирать</a:t>
            </a:r>
            <a:r>
              <a:rPr lang="ru-RU" sz="1600" dirty="0">
                <a:effectLst/>
              </a:rPr>
              <a:t>, обобщать и оценивать факты, формулировать и представлять собственную точку зрения (самостоятельно и совместно с взрослыми).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effectLst/>
              </a:rPr>
              <a:t>проявлять </a:t>
            </a:r>
            <a:r>
              <a:rPr lang="ru-RU" sz="1600" dirty="0">
                <a:effectLst/>
              </a:rPr>
              <a:t>элементарные навыки рационального природопользования</a:t>
            </a:r>
            <a:r>
              <a:rPr lang="ru-RU" sz="1600" dirty="0" smtClean="0">
                <a:effectLst/>
              </a:rPr>
              <a:t>.</a:t>
            </a:r>
          </a:p>
          <a:p>
            <a:endParaRPr lang="ru-RU" sz="1600" dirty="0"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Золотарева  Евгения Григорьевна, воспитатель</a:t>
            </a:r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Планируемые результаты проекта: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598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6"/>
          </p:nvPr>
        </p:nvSpPr>
        <p:spPr>
          <a:xfrm>
            <a:off x="467544" y="5229200"/>
            <a:ext cx="7848600" cy="8382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1400" dirty="0" smtClean="0">
                <a:effectLst/>
              </a:rPr>
              <a:t>Диагностика на начало проекта</a:t>
            </a:r>
            <a:r>
              <a:rPr lang="ru-RU" sz="1400" dirty="0" smtClean="0"/>
              <a:t>. Цель: </a:t>
            </a:r>
            <a:r>
              <a:rPr lang="ru-RU" sz="1400" dirty="0" smtClean="0">
                <a:effectLst/>
              </a:rPr>
              <a:t>получение </a:t>
            </a:r>
            <a:r>
              <a:rPr lang="ru-RU" sz="1400" dirty="0">
                <a:effectLst/>
              </a:rPr>
              <a:t>информации об имеющихся знаниях ребенка. На основании этой информации, разработать методические рекомендации по ознакомлению детей с воздухом</a:t>
            </a:r>
            <a:r>
              <a:rPr lang="ru-RU" sz="1400" dirty="0" smtClean="0">
                <a:effectLst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400" dirty="0">
                <a:effectLst/>
              </a:rPr>
              <a:t>Анкетирование родителей по теме, обобщение результатов</a:t>
            </a:r>
            <a:r>
              <a:rPr lang="ru-RU" sz="1400" dirty="0" smtClean="0">
                <a:effectLst/>
              </a:rPr>
              <a:t>. Цель: вовлечение родителей в педагогический процесс.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effectLst/>
              </a:rPr>
              <a:t>НОД «В поисках невидимки».                                                                                                                 Цель:                                                                                                                                                                                     С </a:t>
            </a:r>
            <a:r>
              <a:rPr lang="ru-RU" sz="1400" dirty="0">
                <a:effectLst/>
              </a:rPr>
              <a:t>помощью экспериментов (опытов) выявить уровень </a:t>
            </a:r>
            <a:r>
              <a:rPr lang="ru-RU" sz="1400" dirty="0" err="1">
                <a:effectLst/>
              </a:rPr>
              <a:t>сформированности</a:t>
            </a:r>
            <a:r>
              <a:rPr lang="ru-RU" sz="1400" dirty="0">
                <a:effectLst/>
              </a:rPr>
              <a:t>  представлений о воздухе у детей старшего дошкольного возраста.                                   Задачи:                                                                                                                                    </a:t>
            </a:r>
            <a:r>
              <a:rPr lang="ru-RU" sz="1400" dirty="0" smtClean="0">
                <a:effectLst/>
              </a:rPr>
              <a:t>                1.Расширять </a:t>
            </a:r>
            <a:r>
              <a:rPr lang="ru-RU" sz="1400" dirty="0">
                <a:effectLst/>
              </a:rPr>
              <a:t>представления о воздухе, его свойствах, значимости в жизни человека, сформировать представления детей о кислороде и углекислом газе. Развивать экологическое сознание.                                                                                                2. Обучать детей исследовательской (поисковой) деятельности, развивать познавательный интерес и любознательность в процессе наблюдений за реальными природными объектами и к практическому экспериментированию с ними.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3. Развивать мыслительные операции, умение выдвигать гипотезы, делать выводы. Активизировать словарь детей.                                                                                                                                                                                               4. Учить объяснять наблюдаемое и фиксировать результаты доступными методами, принимать и ставить перед собой цель эксперимента, отбирать средства и материалы для самостоятельной деятельности.</a:t>
            </a:r>
          </a:p>
          <a:p>
            <a:pPr marL="342900" indent="-342900">
              <a:buAutoNum type="arabicPeriod"/>
            </a:pPr>
            <a:endParaRPr lang="ru-RU" sz="1400" dirty="0" smtClean="0">
              <a:effectLst/>
            </a:endParaRPr>
          </a:p>
          <a:p>
            <a:pPr marL="342900" indent="-342900">
              <a:buAutoNum type="arabicPeriod"/>
            </a:pPr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Золотарева Евгения Григорьевна, воспитатель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30510"/>
            <a:ext cx="7109792" cy="98901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и содержание работы: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589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6"/>
          </p:nvPr>
        </p:nvSpPr>
        <p:spPr>
          <a:xfrm>
            <a:off x="539552" y="4653136"/>
            <a:ext cx="7848600" cy="838200"/>
          </a:xfrm>
        </p:spPr>
        <p:txBody>
          <a:bodyPr/>
          <a:lstStyle/>
          <a:p>
            <a:r>
              <a:rPr lang="ru-RU" sz="1400" dirty="0" smtClean="0"/>
              <a:t>4</a:t>
            </a:r>
            <a:r>
              <a:rPr lang="ru-RU" sz="1400" dirty="0" smtClean="0">
                <a:effectLst/>
              </a:rPr>
              <a:t>. НОД </a:t>
            </a:r>
            <a:r>
              <a:rPr lang="ru-RU" sz="1400" dirty="0">
                <a:effectLst/>
              </a:rPr>
              <a:t>«Что нам расскажут о воздухе шары</a:t>
            </a:r>
            <a:r>
              <a:rPr lang="ru-RU" sz="1400" dirty="0" smtClean="0">
                <a:effectLst/>
              </a:rPr>
              <a:t>». </a:t>
            </a:r>
            <a:r>
              <a:rPr lang="ru-RU" sz="1400" dirty="0">
                <a:effectLst/>
              </a:rPr>
              <a:t>Цели:</a:t>
            </a:r>
          </a:p>
          <a:p>
            <a:r>
              <a:rPr lang="ru-RU" sz="1400" dirty="0">
                <a:effectLst/>
              </a:rPr>
              <a:t>Закрепить и уточнить знания детей о свойствах воздуха. Опытным путем показать, что воздух расширяется и </a:t>
            </a:r>
            <a:r>
              <a:rPr lang="ru-RU" sz="1400" dirty="0" smtClean="0">
                <a:effectLst/>
              </a:rPr>
              <a:t>сжимается и не имеет веса. </a:t>
            </a:r>
            <a:r>
              <a:rPr lang="ru-RU" sz="1400" dirty="0">
                <a:effectLst/>
              </a:rPr>
              <a:t>Формировать у детей научные представления об окружающем мире. Развивать мышление, любознательность, умение самостоятельно делать выводы. Активизировать словарь детей словами: планер, парашют, ветряная электростанция. Воспитывать у детей любознательность, бережное отношение к природным ресурсам</a:t>
            </a:r>
            <a:r>
              <a:rPr lang="ru-RU" sz="1400" dirty="0" smtClean="0">
                <a:effectLst/>
              </a:rPr>
              <a:t>.</a:t>
            </a:r>
          </a:p>
          <a:p>
            <a:r>
              <a:rPr lang="ru-RU" sz="1400" dirty="0" smtClean="0">
                <a:effectLst/>
              </a:rPr>
              <a:t>5. НОД «Откуда берется ветер»</a:t>
            </a:r>
            <a:r>
              <a:rPr lang="ru-RU" sz="1400" dirty="0">
                <a:effectLst/>
              </a:rPr>
              <a:t> Цель: расширить знания детей о свойствах воздуха.</a:t>
            </a:r>
          </a:p>
          <a:p>
            <a:r>
              <a:rPr lang="ru-RU" sz="1400" dirty="0" smtClean="0">
                <a:effectLst/>
              </a:rPr>
              <a:t>Задачи: закреплять </a:t>
            </a:r>
            <a:r>
              <a:rPr lang="ru-RU" sz="1400" dirty="0">
                <a:effectLst/>
              </a:rPr>
              <a:t>представление о том, что воздух везде – вокруг нас и внутри нас, воздух занимает место и обладает свойствами (невидим, лёгкий, не имеет запаха);   </a:t>
            </a:r>
            <a:r>
              <a:rPr lang="ru-RU" sz="1400" dirty="0" smtClean="0">
                <a:effectLst/>
              </a:rPr>
              <a:t>                                                                                                                                                                        </a:t>
            </a:r>
            <a:r>
              <a:rPr lang="ru-RU" sz="1400" dirty="0">
                <a:effectLst/>
              </a:rPr>
              <a:t>дать представление о том, что ветер – это движение воздуха;                                                                             способствовать формированию у детей познавательного интереса</a:t>
            </a:r>
            <a:r>
              <a:rPr lang="ru-RU" sz="1400" dirty="0" smtClean="0">
                <a:effectLst/>
              </a:rPr>
              <a:t>;                       </a:t>
            </a:r>
            <a:r>
              <a:rPr lang="ru-RU" sz="1400" dirty="0">
                <a:effectLst/>
              </a:rPr>
              <a:t>расширить и обобщить ранее полученные знания о свойствах воздуха. развивать мышление, наблюдательность, речь, память; </a:t>
            </a:r>
            <a:r>
              <a:rPr lang="ru-RU" sz="1400" dirty="0" smtClean="0">
                <a:effectLst/>
              </a:rPr>
              <a:t>                                                                                      </a:t>
            </a:r>
            <a:r>
              <a:rPr lang="ru-RU" sz="1400" dirty="0">
                <a:effectLst/>
              </a:rPr>
              <a:t>развивать умение самостоятельно делать выводы на основе практического опыта;   </a:t>
            </a:r>
            <a:r>
              <a:rPr lang="ru-RU" sz="1400" dirty="0" smtClean="0">
                <a:effectLst/>
              </a:rPr>
              <a:t>                                                                                                                                                                   </a:t>
            </a:r>
            <a:r>
              <a:rPr lang="ru-RU" sz="1400" dirty="0">
                <a:effectLst/>
              </a:rPr>
              <a:t>закрепить знания о свойствах воздуха;  </a:t>
            </a:r>
            <a:r>
              <a:rPr lang="ru-RU" sz="1400" dirty="0" smtClean="0">
                <a:effectLst/>
              </a:rPr>
              <a:t>                                                                                                                                               </a:t>
            </a:r>
          </a:p>
          <a:p>
            <a:r>
              <a:rPr lang="ru-RU" sz="1400" dirty="0" smtClean="0">
                <a:effectLst/>
              </a:rPr>
              <a:t>6. Итоговая </a:t>
            </a:r>
            <a:r>
              <a:rPr lang="ru-RU" sz="1400" dirty="0" smtClean="0">
                <a:effectLst/>
              </a:rPr>
              <a:t>диагностика. Цель: выявление достигнутого уровня </a:t>
            </a:r>
            <a:r>
              <a:rPr lang="ru-RU" sz="1400" smtClean="0">
                <a:effectLst/>
              </a:rPr>
              <a:t>знаний детей.</a:t>
            </a:r>
            <a:endParaRPr lang="ru-RU" sz="1400" dirty="0">
              <a:effectLst/>
            </a:endParaRPr>
          </a:p>
          <a:p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Золотарева Евгения Григорьевна, воспитатель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30510"/>
            <a:ext cx="7109792" cy="98901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и содержание работы: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708914"/>
      </p:ext>
    </p:extLst>
  </p:cSld>
  <p:clrMapOvr>
    <a:masterClrMapping/>
  </p:clrMapOvr>
</p:sld>
</file>

<file path=ppt/theme/theme1.xml><?xml version="1.0" encoding="utf-8"?>
<a:theme xmlns:a="http://schemas.openxmlformats.org/drawingml/2006/main" name="CertComp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07C3CFF-DBFB-4608-A30E-0FEB392B8A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CertCompCourse</Template>
  <TotalTime>0</TotalTime>
  <Words>2314</Words>
  <Application>Microsoft Office PowerPoint</Application>
  <PresentationFormat>Экран (4:3)</PresentationFormat>
  <Paragraphs>133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CertCompCourse</vt:lpstr>
      <vt:lpstr>Муниципальное бюджетное дошкольное образовательное учреждение «Детский сад №15 «Бережок», г. Салехард, ЯНАО</vt:lpstr>
      <vt:lpstr>Информационная характеристика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Планируемые результаты проекта:</vt:lpstr>
      <vt:lpstr>Объем и содержание работы:</vt:lpstr>
      <vt:lpstr>Объем и содержание работы:</vt:lpstr>
      <vt:lpstr>                          Опыты с детьми: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2015-03-20T17:07:43Z</dcterms:created>
  <dcterms:modified xsi:type="dcterms:W3CDTF">2015-03-22T08:36:57Z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TC101641899990</vt:lpwstr>
  </property>
</Properties>
</file>