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1" r:id="rId5"/>
    <p:sldId id="260" r:id="rId6"/>
    <p:sldId id="263" r:id="rId7"/>
    <p:sldId id="264" r:id="rId8"/>
    <p:sldId id="26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8451B-C0A7-42EC-A2B2-36F93D2915E4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4B2F6-6555-4B1C-B824-7DC87734A4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CAAAE-26C7-4DA2-88F7-4256CA4BC639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E7F64-C470-4C63-B97D-EFB026684E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F68B7-447A-4FF0-B507-7AF098B96C39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4BEC5-633D-4151-8D60-001AE5B632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296BF-A07B-4F0C-89EE-8FF0BA26E8E2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8BB44-0FD3-4869-9457-78B4175515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3E6AC-76F9-48EC-8D62-629846E13565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16DFE-A239-454D-A75D-5549706E7A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18684-AB17-475A-955F-4F1972155263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8882F-62F1-4348-827D-AFF505277D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0F869-44D9-45AE-A852-664E2097ACA2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C46A5-6FF2-4491-A2BC-229A3EB0BD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3E0CA-E53E-4396-84F0-EAB969BFF52B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425DB-F57D-45F7-824F-F131BAB8FB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B081F-70DE-4DE2-B786-AA1328899717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29DCF-D8C9-4F22-A580-EFD36FE269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65F09-37A0-4A98-8732-D39D727340CB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05AEE-AAA0-471F-A205-B538856CCA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FEFBA-53AF-4D85-BBFC-4977C2A75716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7F7A2-FE76-45BD-BA37-53CA169664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ABA802-2527-4674-B62F-9214E79B20EC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C1B24E-6F99-45D4-93CF-663CD02D76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disney-clipart.com/winnie-the-pooh/Pooh-Friends/pooh-tigger-piglet-tree-stump-1.jpg" TargetMode="External"/><Relationship Id="rId3" Type="http://schemas.openxmlformats.org/officeDocument/2006/relationships/hyperlink" Target="http://metodisty.ru/m/files/view/zhakulina_i-v-_tehnologicheskii_priem_-volshebnaya_truba-_dlya_MS_PowerPoint_-rus-yaz-_1-4_kl" TargetMode="External"/><Relationship Id="rId7" Type="http://schemas.openxmlformats.org/officeDocument/2006/relationships/hyperlink" Target="http://vse-skazki.ru/images/stories/Izobradzeniya_iz_skazok/Narodnie_skazki/b/bolgarskie/mudrost_starikov.jpg" TargetMode="External"/><Relationship Id="rId2" Type="http://schemas.openxmlformats.org/officeDocument/2006/relationships/hyperlink" Target="http://metodisty.ru/m/files/view/tehnologicheskii_priem_-volshebnaya_trub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s11216.userapi.com/u968029/-5/x_9dfa8255.jpg" TargetMode="External"/><Relationship Id="rId5" Type="http://schemas.openxmlformats.org/officeDocument/2006/relationships/hyperlink" Target="http://img1.liveinternet.ru/images/attach/c/0/52/447/52447894_414.jpg" TargetMode="External"/><Relationship Id="rId4" Type="http://schemas.openxmlformats.org/officeDocument/2006/relationships/hyperlink" Target="http://img-fotki.yandex.ru/get/5603/svetlera.1c/0_4fccc_341f7341_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44675"/>
            <a:ext cx="7631113" cy="10080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З</a:t>
            </a:r>
            <a:r>
              <a:rPr lang="ru-RU" sz="6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а</a:t>
            </a:r>
            <a:r>
              <a:rPr lang="ru-RU" sz="6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г</a:t>
            </a:r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л</a:t>
            </a:r>
            <a:r>
              <a:rPr lang="ru-RU" sz="6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а</a:t>
            </a:r>
            <a:r>
              <a:rPr lang="ru-RU" sz="6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</a:t>
            </a:r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</a:t>
            </a:r>
            <a:r>
              <a:rPr lang="ru-RU" sz="6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а</a:t>
            </a:r>
            <a:r>
              <a:rPr lang="ru-RU" sz="6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я</a:t>
            </a:r>
            <a:r>
              <a:rPr lang="ru-RU" sz="6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б</a:t>
            </a:r>
            <a:r>
              <a:rPr lang="ru-RU" sz="6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</a:t>
            </a:r>
            <a:r>
              <a:rPr lang="ru-RU" sz="6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</a:t>
            </a:r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</a:t>
            </a:r>
            <a:r>
              <a:rPr lang="ru-RU" sz="6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а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2071688" y="2852738"/>
            <a:ext cx="48577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onotype Corsiva" pitchFamily="66" charset="0"/>
              </a:rPr>
              <a:t>1-2 класс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onotype Corsiva" pitchFamily="66" charset="0"/>
              </a:rPr>
              <a:t>УМК  любой</a:t>
            </a: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604250" y="6381750"/>
            <a:ext cx="431800" cy="360363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Управляющая кнопка: документ 7">
            <a:hlinkClick r:id="" action="ppaction://hlinkshowjump?jump=lastslide" highlightClick="1"/>
          </p:cNvPr>
          <p:cNvSpPr/>
          <p:nvPr/>
        </p:nvSpPr>
        <p:spPr>
          <a:xfrm>
            <a:off x="179388" y="188913"/>
            <a:ext cx="431800" cy="503237"/>
          </a:xfrm>
          <a:prstGeom prst="actionButtonDocumen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TextBox 8">
            <a:hlinkClick r:id="" action="ppaction://hlinkshowjump?jump=endshow"/>
          </p:cNvPr>
          <p:cNvSpPr txBox="1"/>
          <p:nvPr/>
        </p:nvSpPr>
        <p:spPr>
          <a:xfrm>
            <a:off x="7596188" y="188913"/>
            <a:ext cx="1296987" cy="461962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00B050"/>
                </a:solidFill>
                <a:latin typeface="+mn-lt"/>
              </a:rPr>
              <a:t>ВЫХОД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714875" y="0"/>
            <a:ext cx="4429125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076" name="TextBox 10"/>
          <p:cNvSpPr txBox="1">
            <a:spLocks noChangeArrowheads="1"/>
          </p:cNvSpPr>
          <p:nvPr/>
        </p:nvSpPr>
        <p:spPr bwMode="auto">
          <a:xfrm>
            <a:off x="1763713" y="214313"/>
            <a:ext cx="6048375" cy="64611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bg1"/>
                </a:solidFill>
                <a:latin typeface="Calibri" pitchFamily="34" charset="0"/>
              </a:rPr>
              <a:t>Выбери тренажёр</a:t>
            </a:r>
          </a:p>
        </p:txBody>
      </p:sp>
      <p:sp>
        <p:nvSpPr>
          <p:cNvPr id="20" name="TextBox 19">
            <a:hlinkClick r:id="rId2" action="ppaction://hlinksldjump">
              <a:snd r:embed="rId3" name="chimes.wav"/>
            </a:hlinkClick>
          </p:cNvPr>
          <p:cNvSpPr txBox="1"/>
          <p:nvPr/>
        </p:nvSpPr>
        <p:spPr>
          <a:xfrm>
            <a:off x="900113" y="1268413"/>
            <a:ext cx="2879725" cy="2062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>
                <a:latin typeface="+mn-lt"/>
              </a:rPr>
              <a:t>Тренажёр № 1</a:t>
            </a:r>
          </a:p>
          <a:p>
            <a:pPr algn="ctr">
              <a:defRPr/>
            </a:pPr>
            <a:r>
              <a:rPr lang="ru-RU" sz="3200" dirty="0">
                <a:latin typeface="+mn-lt"/>
              </a:rPr>
              <a:t>«Вставь </a:t>
            </a:r>
          </a:p>
          <a:p>
            <a:pPr algn="ctr">
              <a:defRPr/>
            </a:pPr>
            <a:r>
              <a:rPr lang="ru-RU" sz="3200" dirty="0">
                <a:latin typeface="+mn-lt"/>
              </a:rPr>
              <a:t>пропущенную </a:t>
            </a:r>
          </a:p>
          <a:p>
            <a:pPr algn="ctr">
              <a:defRPr/>
            </a:pPr>
            <a:r>
              <a:rPr lang="ru-RU" sz="3200" dirty="0">
                <a:latin typeface="+mn-lt"/>
              </a:rPr>
              <a:t>букву»</a:t>
            </a:r>
          </a:p>
        </p:txBody>
      </p:sp>
      <p:pic>
        <p:nvPicPr>
          <p:cNvPr id="3077" name="Рисунок 21" descr="pooh-tigger-piglet-tree-stump-1 (1)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4075" y="3500438"/>
            <a:ext cx="4730750" cy="316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Прямоугольник 22">
            <a:hlinkClick r:id="rId5" action="ppaction://hlinksldjump">
              <a:snd r:embed="rId3" name="chimes.wav"/>
            </a:hlinkClick>
          </p:cNvPr>
          <p:cNvSpPr/>
          <p:nvPr/>
        </p:nvSpPr>
        <p:spPr>
          <a:xfrm>
            <a:off x="5076825" y="1268413"/>
            <a:ext cx="3743325" cy="20621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latin typeface="+mn-lt"/>
              </a:rPr>
              <a:t>Тренажёр № 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latin typeface="+mn-lt"/>
              </a:rPr>
              <a:t>«Исправь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latin typeface="+mn-lt"/>
              </a:rPr>
              <a:t>ошибки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latin typeface="+mn-lt"/>
              </a:rPr>
              <a:t>в тексте»</a:t>
            </a:r>
          </a:p>
        </p:txBody>
      </p:sp>
      <p:sp>
        <p:nvSpPr>
          <p:cNvPr id="24" name="TextBox 23">
            <a:hlinkClick r:id="" action="ppaction://hlinkshowjump?jump=endshow"/>
          </p:cNvPr>
          <p:cNvSpPr txBox="1"/>
          <p:nvPr/>
        </p:nvSpPr>
        <p:spPr>
          <a:xfrm>
            <a:off x="7667625" y="6237288"/>
            <a:ext cx="1296988" cy="461962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00B050"/>
                </a:solidFill>
                <a:latin typeface="+mn-lt"/>
              </a:rPr>
              <a:t>ВЫХОД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 descr="Труба 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75" y="4786313"/>
            <a:ext cx="3486150" cy="1619250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4714875" y="0"/>
            <a:ext cx="4429125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6" name="TextBox 10"/>
          <p:cNvSpPr txBox="1">
            <a:spLocks noChangeArrowheads="1"/>
          </p:cNvSpPr>
          <p:nvPr/>
        </p:nvSpPr>
        <p:spPr bwMode="auto">
          <a:xfrm>
            <a:off x="1763713" y="214313"/>
            <a:ext cx="6048375" cy="64611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bg1"/>
                </a:solidFill>
                <a:latin typeface="Calibri" pitchFamily="34" charset="0"/>
              </a:rPr>
              <a:t>Вставь пропущенные буквы:</a:t>
            </a:r>
          </a:p>
        </p:txBody>
      </p:sp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571500" y="1000125"/>
            <a:ext cx="3571875" cy="830263"/>
            <a:chOff x="571500" y="1000125"/>
            <a:chExt cx="3571875" cy="830263"/>
          </a:xfrm>
        </p:grpSpPr>
        <p:sp>
          <p:nvSpPr>
            <p:cNvPr id="4113" name="TextBox 11"/>
            <p:cNvSpPr txBox="1">
              <a:spLocks noChangeArrowheads="1"/>
            </p:cNvSpPr>
            <p:nvPr/>
          </p:nvSpPr>
          <p:spPr bwMode="auto">
            <a:xfrm>
              <a:off x="571500" y="1000125"/>
              <a:ext cx="3571875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>
                  <a:solidFill>
                    <a:schemeClr val="bg1"/>
                  </a:solidFill>
                  <a:latin typeface="Calibri" pitchFamily="34" charset="0"/>
                </a:rPr>
                <a:t>к</a:t>
              </a:r>
              <a:r>
                <a:rPr lang="ru-RU" sz="4800" b="1">
                  <a:latin typeface="Calibri" pitchFamily="34" charset="0"/>
                </a:rPr>
                <a:t>ошка</a:t>
              </a: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84213" y="1700213"/>
              <a:ext cx="357187" cy="158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19"/>
          <p:cNvGrpSpPr>
            <a:grpSpLocks/>
          </p:cNvGrpSpPr>
          <p:nvPr/>
        </p:nvGrpSpPr>
        <p:grpSpPr bwMode="auto">
          <a:xfrm>
            <a:off x="684213" y="1773238"/>
            <a:ext cx="3571875" cy="830262"/>
            <a:chOff x="642938" y="1785938"/>
            <a:chExt cx="3571875" cy="830262"/>
          </a:xfrm>
        </p:grpSpPr>
        <p:sp>
          <p:nvSpPr>
            <p:cNvPr id="4111" name="TextBox 12"/>
            <p:cNvSpPr txBox="1">
              <a:spLocks noChangeArrowheads="1"/>
            </p:cNvSpPr>
            <p:nvPr/>
          </p:nvSpPr>
          <p:spPr bwMode="auto">
            <a:xfrm>
              <a:off x="642938" y="1785938"/>
              <a:ext cx="3571875" cy="830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>
                  <a:solidFill>
                    <a:schemeClr val="bg1"/>
                  </a:solidFill>
                  <a:latin typeface="Calibri" pitchFamily="34" charset="0"/>
                </a:rPr>
                <a:t>М</a:t>
              </a:r>
              <a:r>
                <a:rPr lang="ru-RU" sz="4800" b="1">
                  <a:latin typeface="Calibri" pitchFamily="34" charset="0"/>
                </a:rPr>
                <a:t>уська</a:t>
              </a: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755650" y="2492375"/>
              <a:ext cx="463550" cy="142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20"/>
          <p:cNvGrpSpPr>
            <a:grpSpLocks/>
          </p:cNvGrpSpPr>
          <p:nvPr/>
        </p:nvGrpSpPr>
        <p:grpSpPr bwMode="auto">
          <a:xfrm>
            <a:off x="684213" y="2565400"/>
            <a:ext cx="3643312" cy="830263"/>
            <a:chOff x="642938" y="2571750"/>
            <a:chExt cx="3643312" cy="830263"/>
          </a:xfrm>
        </p:grpSpPr>
        <p:sp>
          <p:nvSpPr>
            <p:cNvPr id="4109" name="TextBox 13"/>
            <p:cNvSpPr txBox="1">
              <a:spLocks noChangeArrowheads="1"/>
            </p:cNvSpPr>
            <p:nvPr/>
          </p:nvSpPr>
          <p:spPr bwMode="auto">
            <a:xfrm>
              <a:off x="642938" y="2571750"/>
              <a:ext cx="3643312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>
                  <a:solidFill>
                    <a:schemeClr val="bg1"/>
                  </a:solidFill>
                  <a:latin typeface="Calibri" pitchFamily="34" charset="0"/>
                </a:rPr>
                <a:t>д</a:t>
              </a:r>
              <a:r>
                <a:rPr lang="ru-RU" sz="4800" b="1">
                  <a:latin typeface="Calibri" pitchFamily="34" charset="0"/>
                </a:rPr>
                <a:t>евочка</a:t>
              </a:r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>
              <a:off x="714375" y="3292475"/>
              <a:ext cx="357188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21"/>
          <p:cNvGrpSpPr>
            <a:grpSpLocks/>
          </p:cNvGrpSpPr>
          <p:nvPr/>
        </p:nvGrpSpPr>
        <p:grpSpPr bwMode="auto">
          <a:xfrm>
            <a:off x="642938" y="3429000"/>
            <a:ext cx="3714750" cy="830263"/>
            <a:chOff x="642938" y="3429000"/>
            <a:chExt cx="3714750" cy="830263"/>
          </a:xfrm>
        </p:grpSpPr>
        <p:sp>
          <p:nvSpPr>
            <p:cNvPr id="4107" name="TextBox 14"/>
            <p:cNvSpPr txBox="1">
              <a:spLocks noChangeArrowheads="1"/>
            </p:cNvSpPr>
            <p:nvPr/>
          </p:nvSpPr>
          <p:spPr bwMode="auto">
            <a:xfrm>
              <a:off x="642938" y="3429000"/>
              <a:ext cx="371475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>
                  <a:solidFill>
                    <a:schemeClr val="bg1"/>
                  </a:solidFill>
                  <a:latin typeface="Calibri" pitchFamily="34" charset="0"/>
                </a:rPr>
                <a:t>И</a:t>
              </a:r>
              <a:r>
                <a:rPr lang="ru-RU" sz="4800" b="1">
                  <a:latin typeface="Calibri" pitchFamily="34" charset="0"/>
                </a:rPr>
                <a:t>ра</a:t>
              </a:r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755650" y="4149725"/>
              <a:ext cx="357188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" name="Рисунок 27" descr="Труба 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75" y="4786313"/>
            <a:ext cx="3486150" cy="1619250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4106" name="Рисунок 24" descr="52447894_414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157788"/>
            <a:ext cx="1079500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2" name="Группа 21"/>
          <p:cNvGrpSpPr/>
          <p:nvPr/>
        </p:nvGrpSpPr>
        <p:grpSpPr>
          <a:xfrm>
            <a:off x="179512" y="1124744"/>
            <a:ext cx="372218" cy="830997"/>
            <a:chOff x="4067944" y="1988840"/>
            <a:chExt cx="372218" cy="830997"/>
          </a:xfrm>
        </p:grpSpPr>
        <p:sp>
          <p:nvSpPr>
            <p:cNvPr id="19" name="TextBox 18"/>
            <p:cNvSpPr txBox="1"/>
            <p:nvPr/>
          </p:nvSpPr>
          <p:spPr>
            <a:xfrm>
              <a:off x="4067944" y="1988840"/>
              <a:ext cx="37221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accent6">
                      <a:lumMod val="50000"/>
                    </a:schemeClr>
                  </a:solidFill>
                </a:rPr>
                <a:t>К</a:t>
              </a:r>
            </a:p>
            <a:p>
              <a:pPr algn="ctr"/>
              <a:r>
                <a:rPr lang="ru-RU" sz="2400" b="1" dirty="0">
                  <a:solidFill>
                    <a:schemeClr val="accent6">
                      <a:lumMod val="50000"/>
                    </a:schemeClr>
                  </a:solidFill>
                </a:rPr>
                <a:t>к</a:t>
              </a:r>
            </a:p>
          </p:txBody>
        </p:sp>
        <p:cxnSp>
          <p:nvCxnSpPr>
            <p:cNvPr id="21" name="Прямая соединительная линия 20"/>
            <p:cNvCxnSpPr>
              <a:stCxn id="19" idx="1"/>
              <a:endCxn id="19" idx="3"/>
            </p:cNvCxnSpPr>
            <p:nvPr/>
          </p:nvCxnSpPr>
          <p:spPr>
            <a:xfrm>
              <a:off x="4067944" y="2404339"/>
              <a:ext cx="372218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3" name="Группа 22"/>
          <p:cNvGrpSpPr/>
          <p:nvPr/>
        </p:nvGrpSpPr>
        <p:grpSpPr>
          <a:xfrm>
            <a:off x="179512" y="1916832"/>
            <a:ext cx="441146" cy="830997"/>
            <a:chOff x="4067944" y="1988840"/>
            <a:chExt cx="441146" cy="830997"/>
          </a:xfrm>
        </p:grpSpPr>
        <p:sp>
          <p:nvSpPr>
            <p:cNvPr id="24" name="TextBox 23"/>
            <p:cNvSpPr txBox="1"/>
            <p:nvPr/>
          </p:nvSpPr>
          <p:spPr>
            <a:xfrm>
              <a:off x="4067944" y="1988840"/>
              <a:ext cx="44114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400" b="1" dirty="0">
                  <a:solidFill>
                    <a:schemeClr val="accent6">
                      <a:lumMod val="50000"/>
                    </a:schemeClr>
                  </a:solidFill>
                </a:rPr>
                <a:t>М</a:t>
              </a:r>
              <a:endParaRPr lang="ru-RU" sz="2400" b="1" dirty="0" smtClean="0">
                <a:solidFill>
                  <a:schemeClr val="accent6">
                    <a:lumMod val="50000"/>
                  </a:schemeClr>
                </a:solidFill>
              </a:endParaRPr>
            </a:p>
            <a:p>
              <a:pPr algn="ctr"/>
              <a:r>
                <a:rPr lang="ru-RU" sz="2400" b="1" dirty="0" smtClean="0">
                  <a:solidFill>
                    <a:schemeClr val="accent6">
                      <a:lumMod val="50000"/>
                    </a:schemeClr>
                  </a:solidFill>
                </a:rPr>
                <a:t>м</a:t>
              </a:r>
              <a:endParaRPr lang="ru-RU" sz="24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cxnSp>
          <p:nvCxnSpPr>
            <p:cNvPr id="25" name="Прямая соединительная линия 24"/>
            <p:cNvCxnSpPr>
              <a:stCxn id="24" idx="1"/>
              <a:endCxn id="24" idx="3"/>
            </p:cNvCxnSpPr>
            <p:nvPr/>
          </p:nvCxnSpPr>
          <p:spPr>
            <a:xfrm>
              <a:off x="4067944" y="2404339"/>
              <a:ext cx="441146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Группа 28"/>
          <p:cNvGrpSpPr/>
          <p:nvPr/>
        </p:nvGrpSpPr>
        <p:grpSpPr>
          <a:xfrm>
            <a:off x="179512" y="2708920"/>
            <a:ext cx="412292" cy="830997"/>
            <a:chOff x="4082371" y="1988840"/>
            <a:chExt cx="412292" cy="830997"/>
          </a:xfrm>
        </p:grpSpPr>
        <p:sp>
          <p:nvSpPr>
            <p:cNvPr id="30" name="TextBox 29"/>
            <p:cNvSpPr txBox="1"/>
            <p:nvPr/>
          </p:nvSpPr>
          <p:spPr>
            <a:xfrm>
              <a:off x="4082371" y="1988840"/>
              <a:ext cx="41229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accent6">
                      <a:lumMod val="50000"/>
                    </a:schemeClr>
                  </a:solidFill>
                </a:rPr>
                <a:t>Д</a:t>
              </a:r>
            </a:p>
            <a:p>
              <a:pPr algn="ctr"/>
              <a:r>
                <a:rPr lang="ru-RU" sz="2400" b="1" dirty="0">
                  <a:solidFill>
                    <a:schemeClr val="accent6">
                      <a:lumMod val="50000"/>
                    </a:schemeClr>
                  </a:solidFill>
                </a:rPr>
                <a:t>д</a:t>
              </a:r>
            </a:p>
          </p:txBody>
        </p:sp>
        <p:cxnSp>
          <p:nvCxnSpPr>
            <p:cNvPr id="31" name="Прямая соединительная линия 30"/>
            <p:cNvCxnSpPr>
              <a:stCxn id="30" idx="1"/>
              <a:endCxn id="30" idx="3"/>
            </p:cNvCxnSpPr>
            <p:nvPr/>
          </p:nvCxnSpPr>
          <p:spPr>
            <a:xfrm>
              <a:off x="4082371" y="2404339"/>
              <a:ext cx="412292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2" name="Группа 31"/>
          <p:cNvGrpSpPr/>
          <p:nvPr/>
        </p:nvGrpSpPr>
        <p:grpSpPr>
          <a:xfrm>
            <a:off x="179512" y="3501008"/>
            <a:ext cx="412292" cy="830997"/>
            <a:chOff x="4082371" y="1988840"/>
            <a:chExt cx="412292" cy="830997"/>
          </a:xfrm>
        </p:grpSpPr>
        <p:sp>
          <p:nvSpPr>
            <p:cNvPr id="33" name="TextBox 32"/>
            <p:cNvSpPr txBox="1"/>
            <p:nvPr/>
          </p:nvSpPr>
          <p:spPr>
            <a:xfrm>
              <a:off x="4082371" y="1988840"/>
              <a:ext cx="41229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accent6">
                      <a:lumMod val="50000"/>
                    </a:schemeClr>
                  </a:solidFill>
                </a:rPr>
                <a:t>И</a:t>
              </a:r>
            </a:p>
            <a:p>
              <a:pPr algn="ctr"/>
              <a:r>
                <a:rPr lang="ru-RU" sz="2400" b="1" dirty="0">
                  <a:solidFill>
                    <a:schemeClr val="accent6">
                      <a:lumMod val="50000"/>
                    </a:schemeClr>
                  </a:solidFill>
                </a:rPr>
                <a:t>и</a:t>
              </a:r>
            </a:p>
          </p:txBody>
        </p:sp>
        <p:cxnSp>
          <p:nvCxnSpPr>
            <p:cNvPr id="34" name="Прямая соединительная линия 33"/>
            <p:cNvCxnSpPr>
              <a:stCxn id="33" idx="1"/>
              <a:endCxn id="33" idx="3"/>
            </p:cNvCxnSpPr>
            <p:nvPr/>
          </p:nvCxnSpPr>
          <p:spPr>
            <a:xfrm>
              <a:off x="4082371" y="2404339"/>
              <a:ext cx="412292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12 0.01017 L -0.05712 0.5974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12 0.59746 L 0.59653 0.5974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9653 0.59746 L 0.5415 0.02081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4 0.00069 L -0.06494 0.483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4 0.48301 L 0.59671 0.4830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872 0.48301 L 0.53369 0.03214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0.01202 L -0.06875 0.36855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0.36856 L 0.6007 0.3685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49 0.36856 L 0.53768 0.04347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-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75 0.02359 L -0.07275 0.2437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75 0.2437 L 0.58889 0.2437 " pathEditMode="relative" ptsTypes="AA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09 0.2437 L 0.54149 0.04462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 descr="Труба 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75" y="4786313"/>
            <a:ext cx="3486150" cy="1619250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4714875" y="0"/>
            <a:ext cx="4429125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24" name="TextBox 10"/>
          <p:cNvSpPr txBox="1">
            <a:spLocks noChangeArrowheads="1"/>
          </p:cNvSpPr>
          <p:nvPr/>
        </p:nvSpPr>
        <p:spPr bwMode="auto">
          <a:xfrm>
            <a:off x="1763713" y="214313"/>
            <a:ext cx="6048375" cy="64611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bg1"/>
                </a:solidFill>
                <a:latin typeface="Calibri" pitchFamily="34" charset="0"/>
              </a:rPr>
              <a:t>Вставь пропущенные буквы:</a:t>
            </a:r>
          </a:p>
        </p:txBody>
      </p:sp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571500" y="1000125"/>
            <a:ext cx="3571875" cy="830263"/>
            <a:chOff x="571500" y="1000125"/>
            <a:chExt cx="3571875" cy="830263"/>
          </a:xfrm>
        </p:grpSpPr>
        <p:sp>
          <p:nvSpPr>
            <p:cNvPr id="5137" name="TextBox 11"/>
            <p:cNvSpPr txBox="1">
              <a:spLocks noChangeArrowheads="1"/>
            </p:cNvSpPr>
            <p:nvPr/>
          </p:nvSpPr>
          <p:spPr bwMode="auto">
            <a:xfrm>
              <a:off x="571500" y="1000125"/>
              <a:ext cx="3571875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>
                  <a:solidFill>
                    <a:schemeClr val="bg1"/>
                  </a:solidFill>
                  <a:latin typeface="Calibri" pitchFamily="34" charset="0"/>
                </a:rPr>
                <a:t>к</a:t>
              </a:r>
              <a:r>
                <a:rPr lang="ru-RU" sz="4800" b="1">
                  <a:latin typeface="Calibri" pitchFamily="34" charset="0"/>
                </a:rPr>
                <a:t>орова</a:t>
              </a: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84213" y="1700213"/>
              <a:ext cx="357187" cy="158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19"/>
          <p:cNvGrpSpPr>
            <a:grpSpLocks/>
          </p:cNvGrpSpPr>
          <p:nvPr/>
        </p:nvGrpSpPr>
        <p:grpSpPr bwMode="auto">
          <a:xfrm>
            <a:off x="642938" y="1785938"/>
            <a:ext cx="3571875" cy="830262"/>
            <a:chOff x="642938" y="1785938"/>
            <a:chExt cx="3571875" cy="830262"/>
          </a:xfrm>
        </p:grpSpPr>
        <p:sp>
          <p:nvSpPr>
            <p:cNvPr id="5135" name="TextBox 12"/>
            <p:cNvSpPr txBox="1">
              <a:spLocks noChangeArrowheads="1"/>
            </p:cNvSpPr>
            <p:nvPr/>
          </p:nvSpPr>
          <p:spPr bwMode="auto">
            <a:xfrm>
              <a:off x="642938" y="1785938"/>
              <a:ext cx="3571875" cy="830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>
                  <a:solidFill>
                    <a:schemeClr val="bg1"/>
                  </a:solidFill>
                  <a:latin typeface="Calibri" pitchFamily="34" charset="0"/>
                </a:rPr>
                <a:t>Б</a:t>
              </a:r>
              <a:r>
                <a:rPr lang="ru-RU" sz="4800" b="1">
                  <a:latin typeface="Calibri" pitchFamily="34" charset="0"/>
                </a:rPr>
                <a:t>урёнка</a:t>
              </a: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755650" y="2492375"/>
              <a:ext cx="357188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20"/>
          <p:cNvGrpSpPr>
            <a:grpSpLocks/>
          </p:cNvGrpSpPr>
          <p:nvPr/>
        </p:nvGrpSpPr>
        <p:grpSpPr bwMode="auto">
          <a:xfrm>
            <a:off x="642938" y="2571750"/>
            <a:ext cx="3643312" cy="830263"/>
            <a:chOff x="642938" y="2571750"/>
            <a:chExt cx="3643312" cy="830263"/>
          </a:xfrm>
        </p:grpSpPr>
        <p:sp>
          <p:nvSpPr>
            <p:cNvPr id="5133" name="TextBox 13"/>
            <p:cNvSpPr txBox="1">
              <a:spLocks noChangeArrowheads="1"/>
            </p:cNvSpPr>
            <p:nvPr/>
          </p:nvSpPr>
          <p:spPr bwMode="auto">
            <a:xfrm>
              <a:off x="642938" y="2571750"/>
              <a:ext cx="3643312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>
                  <a:solidFill>
                    <a:schemeClr val="bg1"/>
                  </a:solidFill>
                  <a:latin typeface="Calibri" pitchFamily="34" charset="0"/>
                </a:rPr>
                <a:t>р</a:t>
              </a:r>
              <a:r>
                <a:rPr lang="ru-RU" sz="4800" b="1">
                  <a:latin typeface="Calibri" pitchFamily="34" charset="0"/>
                </a:rPr>
                <a:t>ека</a:t>
              </a:r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>
              <a:off x="755650" y="3284538"/>
              <a:ext cx="357188" cy="158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21"/>
          <p:cNvGrpSpPr>
            <a:grpSpLocks/>
          </p:cNvGrpSpPr>
          <p:nvPr/>
        </p:nvGrpSpPr>
        <p:grpSpPr bwMode="auto">
          <a:xfrm>
            <a:off x="642938" y="3429000"/>
            <a:ext cx="3714750" cy="830263"/>
            <a:chOff x="642938" y="3429000"/>
            <a:chExt cx="3714750" cy="830263"/>
          </a:xfrm>
        </p:grpSpPr>
        <p:sp>
          <p:nvSpPr>
            <p:cNvPr id="5131" name="TextBox 14"/>
            <p:cNvSpPr txBox="1">
              <a:spLocks noChangeArrowheads="1"/>
            </p:cNvSpPr>
            <p:nvPr/>
          </p:nvSpPr>
          <p:spPr bwMode="auto">
            <a:xfrm>
              <a:off x="642938" y="3429000"/>
              <a:ext cx="371475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>
                  <a:solidFill>
                    <a:schemeClr val="bg1"/>
                  </a:solidFill>
                  <a:latin typeface="Calibri" pitchFamily="34" charset="0"/>
                </a:rPr>
                <a:t>Д</a:t>
              </a:r>
              <a:r>
                <a:rPr lang="ru-RU" sz="4800" b="1">
                  <a:latin typeface="Calibri" pitchFamily="34" charset="0"/>
                </a:rPr>
                <a:t>он</a:t>
              </a:r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755650" y="4149725"/>
              <a:ext cx="357188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" name="Рисунок 27" descr="Труба 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75" y="4786313"/>
            <a:ext cx="3486150" cy="1619250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5130" name="Рисунок 19" descr="x_9dfa8255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43525"/>
            <a:ext cx="15875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9" name="Группа 18"/>
          <p:cNvGrpSpPr/>
          <p:nvPr/>
        </p:nvGrpSpPr>
        <p:grpSpPr>
          <a:xfrm>
            <a:off x="179512" y="1052736"/>
            <a:ext cx="372217" cy="830997"/>
            <a:chOff x="4139952" y="1988840"/>
            <a:chExt cx="372217" cy="830997"/>
          </a:xfrm>
        </p:grpSpPr>
        <p:sp>
          <p:nvSpPr>
            <p:cNvPr id="20" name="TextBox 19"/>
            <p:cNvSpPr txBox="1"/>
            <p:nvPr/>
          </p:nvSpPr>
          <p:spPr>
            <a:xfrm>
              <a:off x="4139952" y="1988840"/>
              <a:ext cx="37221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accent6">
                      <a:lumMod val="50000"/>
                    </a:schemeClr>
                  </a:solidFill>
                </a:rPr>
                <a:t>К</a:t>
              </a:r>
            </a:p>
            <a:p>
              <a:pPr algn="ctr"/>
              <a:r>
                <a:rPr lang="ru-RU" sz="2400" b="1" dirty="0">
                  <a:solidFill>
                    <a:schemeClr val="accent6">
                      <a:lumMod val="50000"/>
                    </a:schemeClr>
                  </a:solidFill>
                </a:rPr>
                <a:t>к</a:t>
              </a:r>
            </a:p>
          </p:txBody>
        </p:sp>
        <p:cxnSp>
          <p:nvCxnSpPr>
            <p:cNvPr id="21" name="Прямая соединительная линия 20"/>
            <p:cNvCxnSpPr>
              <a:stCxn id="20" idx="1"/>
              <a:endCxn id="20" idx="3"/>
            </p:cNvCxnSpPr>
            <p:nvPr/>
          </p:nvCxnSpPr>
          <p:spPr>
            <a:xfrm>
              <a:off x="4139952" y="2404339"/>
              <a:ext cx="372217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3" name="Группа 22"/>
          <p:cNvGrpSpPr/>
          <p:nvPr/>
        </p:nvGrpSpPr>
        <p:grpSpPr>
          <a:xfrm>
            <a:off x="179512" y="1844824"/>
            <a:ext cx="412292" cy="830997"/>
            <a:chOff x="4082371" y="1988840"/>
            <a:chExt cx="412292" cy="830997"/>
          </a:xfrm>
        </p:grpSpPr>
        <p:sp>
          <p:nvSpPr>
            <p:cNvPr id="24" name="TextBox 23"/>
            <p:cNvSpPr txBox="1"/>
            <p:nvPr/>
          </p:nvSpPr>
          <p:spPr>
            <a:xfrm>
              <a:off x="4082371" y="1988840"/>
              <a:ext cx="41229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accent6">
                      <a:lumMod val="50000"/>
                    </a:schemeClr>
                  </a:solidFill>
                </a:rPr>
                <a:t>Б</a:t>
              </a:r>
            </a:p>
            <a:p>
              <a:pPr algn="ctr"/>
              <a:r>
                <a:rPr lang="ru-RU" sz="2400" b="1" dirty="0">
                  <a:solidFill>
                    <a:schemeClr val="accent6">
                      <a:lumMod val="50000"/>
                    </a:schemeClr>
                  </a:solidFill>
                </a:rPr>
                <a:t>б</a:t>
              </a:r>
            </a:p>
          </p:txBody>
        </p:sp>
        <p:cxnSp>
          <p:nvCxnSpPr>
            <p:cNvPr id="25" name="Прямая соединительная линия 24"/>
            <p:cNvCxnSpPr>
              <a:stCxn id="24" idx="1"/>
              <a:endCxn id="24" idx="3"/>
            </p:cNvCxnSpPr>
            <p:nvPr/>
          </p:nvCxnSpPr>
          <p:spPr>
            <a:xfrm>
              <a:off x="4082371" y="2404339"/>
              <a:ext cx="412292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" name="Группа 25"/>
          <p:cNvGrpSpPr/>
          <p:nvPr/>
        </p:nvGrpSpPr>
        <p:grpSpPr>
          <a:xfrm>
            <a:off x="179512" y="2708920"/>
            <a:ext cx="389850" cy="830997"/>
            <a:chOff x="4093592" y="1988840"/>
            <a:chExt cx="389850" cy="830997"/>
          </a:xfrm>
        </p:grpSpPr>
        <p:sp>
          <p:nvSpPr>
            <p:cNvPr id="29" name="TextBox 28"/>
            <p:cNvSpPr txBox="1"/>
            <p:nvPr/>
          </p:nvSpPr>
          <p:spPr>
            <a:xfrm>
              <a:off x="4093592" y="1988840"/>
              <a:ext cx="38985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accent6">
                      <a:lumMod val="50000"/>
                    </a:schemeClr>
                  </a:solidFill>
                </a:rPr>
                <a:t>Р</a:t>
              </a:r>
            </a:p>
            <a:p>
              <a:pPr algn="ctr"/>
              <a:r>
                <a:rPr lang="ru-RU" sz="2400" b="1" dirty="0">
                  <a:solidFill>
                    <a:schemeClr val="accent6">
                      <a:lumMod val="50000"/>
                    </a:schemeClr>
                  </a:solidFill>
                </a:rPr>
                <a:t>р</a:t>
              </a:r>
            </a:p>
          </p:txBody>
        </p:sp>
        <p:cxnSp>
          <p:nvCxnSpPr>
            <p:cNvPr id="30" name="Прямая соединительная линия 29"/>
            <p:cNvCxnSpPr>
              <a:stCxn id="29" idx="1"/>
              <a:endCxn id="29" idx="3"/>
            </p:cNvCxnSpPr>
            <p:nvPr/>
          </p:nvCxnSpPr>
          <p:spPr>
            <a:xfrm>
              <a:off x="4093592" y="2404339"/>
              <a:ext cx="38985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1" name="Группа 30"/>
          <p:cNvGrpSpPr/>
          <p:nvPr/>
        </p:nvGrpSpPr>
        <p:grpSpPr>
          <a:xfrm>
            <a:off x="179512" y="3573016"/>
            <a:ext cx="412292" cy="830997"/>
            <a:chOff x="4082371" y="1988840"/>
            <a:chExt cx="412292" cy="830997"/>
          </a:xfrm>
        </p:grpSpPr>
        <p:sp>
          <p:nvSpPr>
            <p:cNvPr id="32" name="TextBox 31"/>
            <p:cNvSpPr txBox="1"/>
            <p:nvPr/>
          </p:nvSpPr>
          <p:spPr>
            <a:xfrm>
              <a:off x="4082371" y="1988840"/>
              <a:ext cx="41229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accent6">
                      <a:lumMod val="50000"/>
                    </a:schemeClr>
                  </a:solidFill>
                </a:rPr>
                <a:t>Д</a:t>
              </a:r>
            </a:p>
            <a:p>
              <a:pPr algn="ctr"/>
              <a:r>
                <a:rPr lang="ru-RU" sz="2400" b="1" dirty="0">
                  <a:solidFill>
                    <a:schemeClr val="accent6">
                      <a:lumMod val="50000"/>
                    </a:schemeClr>
                  </a:solidFill>
                </a:rPr>
                <a:t>д</a:t>
              </a:r>
            </a:p>
          </p:txBody>
        </p:sp>
        <p:cxnSp>
          <p:nvCxnSpPr>
            <p:cNvPr id="33" name="Прямая соединительная линия 32"/>
            <p:cNvCxnSpPr>
              <a:stCxn id="32" idx="1"/>
              <a:endCxn id="32" idx="3"/>
            </p:cNvCxnSpPr>
            <p:nvPr/>
          </p:nvCxnSpPr>
          <p:spPr>
            <a:xfrm>
              <a:off x="4082371" y="2404339"/>
              <a:ext cx="412292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12 0.01017 L -0.05712 0.5974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12 0.59746 L 0.59653 0.5974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9653 0.59746 L 0.5415 0.02081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4 0.00069 L -0.06494 0.483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4 0.48301 L 0.59671 0.4830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872 0.48301 L 0.53369 0.03214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0.01202 L -0.06875 0.36855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0.36856 L 0.6007 0.3685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49 0.36856 L 0.53768 0.04347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-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75 0.02359 L -0.07275 0.2437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75 0.2437 L 0.58889 0.2437 " pathEditMode="relative" ptsTypes="AA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09 0.2437 L 0.54149 0.04462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 descr="Труба 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75" y="4786313"/>
            <a:ext cx="3486150" cy="1619250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4714875" y="0"/>
            <a:ext cx="4429125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00" name="TextBox 10"/>
          <p:cNvSpPr txBox="1">
            <a:spLocks noChangeArrowheads="1"/>
          </p:cNvSpPr>
          <p:nvPr/>
        </p:nvSpPr>
        <p:spPr bwMode="auto">
          <a:xfrm>
            <a:off x="1763713" y="214313"/>
            <a:ext cx="6048375" cy="64611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bg1"/>
                </a:solidFill>
                <a:latin typeface="Calibri" pitchFamily="34" charset="0"/>
              </a:rPr>
              <a:t>Вставь пропущенные буквы:</a:t>
            </a:r>
          </a:p>
        </p:txBody>
      </p:sp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571500" y="1000125"/>
            <a:ext cx="3571875" cy="830263"/>
            <a:chOff x="571500" y="1000125"/>
            <a:chExt cx="3571875" cy="830263"/>
          </a:xfrm>
        </p:grpSpPr>
        <p:sp>
          <p:nvSpPr>
            <p:cNvPr id="6161" name="TextBox 11"/>
            <p:cNvSpPr txBox="1">
              <a:spLocks noChangeArrowheads="1"/>
            </p:cNvSpPr>
            <p:nvPr/>
          </p:nvSpPr>
          <p:spPr bwMode="auto">
            <a:xfrm>
              <a:off x="571500" y="1000125"/>
              <a:ext cx="3571875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>
                  <a:solidFill>
                    <a:schemeClr val="bg1"/>
                  </a:solidFill>
                  <a:latin typeface="Calibri" pitchFamily="34" charset="0"/>
                </a:rPr>
                <a:t>с</a:t>
              </a:r>
              <a:r>
                <a:rPr lang="ru-RU" sz="4800" b="1">
                  <a:latin typeface="Calibri" pitchFamily="34" charset="0"/>
                </a:rPr>
                <a:t>обака</a:t>
              </a: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11188" y="1700213"/>
              <a:ext cx="357187" cy="158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19"/>
          <p:cNvGrpSpPr>
            <a:grpSpLocks/>
          </p:cNvGrpSpPr>
          <p:nvPr/>
        </p:nvGrpSpPr>
        <p:grpSpPr bwMode="auto">
          <a:xfrm>
            <a:off x="642938" y="1785938"/>
            <a:ext cx="3571875" cy="830262"/>
            <a:chOff x="642938" y="1785938"/>
            <a:chExt cx="3571875" cy="830262"/>
          </a:xfrm>
        </p:grpSpPr>
        <p:sp>
          <p:nvSpPr>
            <p:cNvPr id="6159" name="TextBox 12"/>
            <p:cNvSpPr txBox="1">
              <a:spLocks noChangeArrowheads="1"/>
            </p:cNvSpPr>
            <p:nvPr/>
          </p:nvSpPr>
          <p:spPr bwMode="auto">
            <a:xfrm>
              <a:off x="642938" y="1785938"/>
              <a:ext cx="3571875" cy="830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>
                  <a:solidFill>
                    <a:schemeClr val="bg1"/>
                  </a:solidFill>
                  <a:latin typeface="Calibri" pitchFamily="34" charset="0"/>
                </a:rPr>
                <a:t>Д</a:t>
              </a:r>
              <a:r>
                <a:rPr lang="ru-RU" sz="4800" b="1">
                  <a:latin typeface="Calibri" pitchFamily="34" charset="0"/>
                </a:rPr>
                <a:t>ружок</a:t>
              </a: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755650" y="2492375"/>
              <a:ext cx="357188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20"/>
          <p:cNvGrpSpPr>
            <a:grpSpLocks/>
          </p:cNvGrpSpPr>
          <p:nvPr/>
        </p:nvGrpSpPr>
        <p:grpSpPr bwMode="auto">
          <a:xfrm>
            <a:off x="642938" y="2571750"/>
            <a:ext cx="3643312" cy="830263"/>
            <a:chOff x="642938" y="2571750"/>
            <a:chExt cx="3643312" cy="830263"/>
          </a:xfrm>
        </p:grpSpPr>
        <p:sp>
          <p:nvSpPr>
            <p:cNvPr id="6157" name="TextBox 13"/>
            <p:cNvSpPr txBox="1">
              <a:spLocks noChangeArrowheads="1"/>
            </p:cNvSpPr>
            <p:nvPr/>
          </p:nvSpPr>
          <p:spPr bwMode="auto">
            <a:xfrm>
              <a:off x="642938" y="2571750"/>
              <a:ext cx="3643312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>
                  <a:solidFill>
                    <a:schemeClr val="bg1"/>
                  </a:solidFill>
                  <a:latin typeface="Calibri" pitchFamily="34" charset="0"/>
                </a:rPr>
                <a:t>м</a:t>
              </a:r>
              <a:r>
                <a:rPr lang="ru-RU" sz="4800" b="1">
                  <a:latin typeface="Calibri" pitchFamily="34" charset="0"/>
                </a:rPr>
                <a:t>альчик</a:t>
              </a:r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>
              <a:off x="755650" y="3284538"/>
              <a:ext cx="357188" cy="158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21"/>
          <p:cNvGrpSpPr>
            <a:grpSpLocks/>
          </p:cNvGrpSpPr>
          <p:nvPr/>
        </p:nvGrpSpPr>
        <p:grpSpPr bwMode="auto">
          <a:xfrm>
            <a:off x="642938" y="3429000"/>
            <a:ext cx="3714750" cy="830263"/>
            <a:chOff x="642938" y="3429000"/>
            <a:chExt cx="3714750" cy="830263"/>
          </a:xfrm>
        </p:grpSpPr>
        <p:sp>
          <p:nvSpPr>
            <p:cNvPr id="6155" name="TextBox 14"/>
            <p:cNvSpPr txBox="1">
              <a:spLocks noChangeArrowheads="1"/>
            </p:cNvSpPr>
            <p:nvPr/>
          </p:nvSpPr>
          <p:spPr bwMode="auto">
            <a:xfrm>
              <a:off x="642938" y="3429000"/>
              <a:ext cx="371475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>
                  <a:solidFill>
                    <a:schemeClr val="bg1"/>
                  </a:solidFill>
                  <a:latin typeface="Calibri" pitchFamily="34" charset="0"/>
                </a:rPr>
                <a:t>К</a:t>
              </a:r>
              <a:r>
                <a:rPr lang="ru-RU" sz="4800" b="1">
                  <a:latin typeface="Calibri" pitchFamily="34" charset="0"/>
                </a:rPr>
                <a:t>остя</a:t>
              </a:r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755650" y="4149725"/>
              <a:ext cx="357188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" name="Рисунок 27" descr="Труба 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75" y="4786313"/>
            <a:ext cx="3486150" cy="1619250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6154" name="Рисунок 18" descr="52447894_414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80975" y="5056188"/>
            <a:ext cx="1296988" cy="169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9" name="Группа 18"/>
          <p:cNvGrpSpPr/>
          <p:nvPr/>
        </p:nvGrpSpPr>
        <p:grpSpPr>
          <a:xfrm>
            <a:off x="107504" y="1052736"/>
            <a:ext cx="412292" cy="830997"/>
            <a:chOff x="4082371" y="1988840"/>
            <a:chExt cx="412292" cy="830997"/>
          </a:xfrm>
        </p:grpSpPr>
        <p:sp>
          <p:nvSpPr>
            <p:cNvPr id="20" name="TextBox 19"/>
            <p:cNvSpPr txBox="1"/>
            <p:nvPr/>
          </p:nvSpPr>
          <p:spPr>
            <a:xfrm>
              <a:off x="4082371" y="1988840"/>
              <a:ext cx="41229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accent6">
                      <a:lumMod val="50000"/>
                    </a:schemeClr>
                  </a:solidFill>
                </a:rPr>
                <a:t>С</a:t>
              </a:r>
            </a:p>
            <a:p>
              <a:pPr algn="ctr"/>
              <a:r>
                <a:rPr lang="ru-RU" sz="2400" b="1" dirty="0">
                  <a:solidFill>
                    <a:schemeClr val="accent6">
                      <a:lumMod val="50000"/>
                    </a:schemeClr>
                  </a:solidFill>
                </a:rPr>
                <a:t>с</a:t>
              </a:r>
            </a:p>
          </p:txBody>
        </p:sp>
        <p:cxnSp>
          <p:nvCxnSpPr>
            <p:cNvPr id="21" name="Прямая соединительная линия 20"/>
            <p:cNvCxnSpPr>
              <a:stCxn id="20" idx="1"/>
              <a:endCxn id="20" idx="3"/>
            </p:cNvCxnSpPr>
            <p:nvPr/>
          </p:nvCxnSpPr>
          <p:spPr>
            <a:xfrm>
              <a:off x="4082371" y="2404339"/>
              <a:ext cx="412292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Группа 21"/>
          <p:cNvGrpSpPr/>
          <p:nvPr/>
        </p:nvGrpSpPr>
        <p:grpSpPr>
          <a:xfrm>
            <a:off x="107504" y="1844824"/>
            <a:ext cx="412292" cy="830997"/>
            <a:chOff x="4082371" y="1988840"/>
            <a:chExt cx="412292" cy="830997"/>
          </a:xfrm>
        </p:grpSpPr>
        <p:sp>
          <p:nvSpPr>
            <p:cNvPr id="23" name="TextBox 22"/>
            <p:cNvSpPr txBox="1"/>
            <p:nvPr/>
          </p:nvSpPr>
          <p:spPr>
            <a:xfrm>
              <a:off x="4082371" y="1988840"/>
              <a:ext cx="41229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accent6">
                      <a:lumMod val="50000"/>
                    </a:schemeClr>
                  </a:solidFill>
                </a:rPr>
                <a:t>Д</a:t>
              </a:r>
            </a:p>
            <a:p>
              <a:pPr algn="ctr"/>
              <a:r>
                <a:rPr lang="ru-RU" sz="2400" b="1" dirty="0">
                  <a:solidFill>
                    <a:schemeClr val="accent6">
                      <a:lumMod val="50000"/>
                    </a:schemeClr>
                  </a:solidFill>
                </a:rPr>
                <a:t>д</a:t>
              </a:r>
            </a:p>
          </p:txBody>
        </p:sp>
        <p:cxnSp>
          <p:nvCxnSpPr>
            <p:cNvPr id="24" name="Прямая соединительная линия 23"/>
            <p:cNvCxnSpPr>
              <a:stCxn id="23" idx="1"/>
              <a:endCxn id="23" idx="3"/>
            </p:cNvCxnSpPr>
            <p:nvPr/>
          </p:nvCxnSpPr>
          <p:spPr>
            <a:xfrm>
              <a:off x="4082371" y="2404339"/>
              <a:ext cx="412292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Группа 24"/>
          <p:cNvGrpSpPr/>
          <p:nvPr/>
        </p:nvGrpSpPr>
        <p:grpSpPr>
          <a:xfrm>
            <a:off x="107504" y="2708920"/>
            <a:ext cx="441146" cy="830997"/>
            <a:chOff x="4067944" y="1988840"/>
            <a:chExt cx="441146" cy="830997"/>
          </a:xfrm>
        </p:grpSpPr>
        <p:sp>
          <p:nvSpPr>
            <p:cNvPr id="26" name="TextBox 25"/>
            <p:cNvSpPr txBox="1"/>
            <p:nvPr/>
          </p:nvSpPr>
          <p:spPr>
            <a:xfrm>
              <a:off x="4067944" y="1988840"/>
              <a:ext cx="44114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400" b="1" dirty="0">
                  <a:solidFill>
                    <a:schemeClr val="accent6">
                      <a:lumMod val="50000"/>
                    </a:schemeClr>
                  </a:solidFill>
                </a:rPr>
                <a:t>М</a:t>
              </a:r>
              <a:endParaRPr lang="ru-RU" sz="2400" b="1" dirty="0" smtClean="0">
                <a:solidFill>
                  <a:schemeClr val="accent6">
                    <a:lumMod val="50000"/>
                  </a:schemeClr>
                </a:solidFill>
              </a:endParaRPr>
            </a:p>
            <a:p>
              <a:pPr algn="ctr"/>
              <a:r>
                <a:rPr lang="ru-RU" sz="2400" b="1" dirty="0" smtClean="0">
                  <a:solidFill>
                    <a:schemeClr val="accent6">
                      <a:lumMod val="50000"/>
                    </a:schemeClr>
                  </a:solidFill>
                </a:rPr>
                <a:t>м</a:t>
              </a:r>
              <a:endParaRPr lang="ru-RU" sz="24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cxnSp>
          <p:nvCxnSpPr>
            <p:cNvPr id="29" name="Прямая соединительная линия 28"/>
            <p:cNvCxnSpPr>
              <a:stCxn id="26" idx="1"/>
              <a:endCxn id="26" idx="3"/>
            </p:cNvCxnSpPr>
            <p:nvPr/>
          </p:nvCxnSpPr>
          <p:spPr>
            <a:xfrm>
              <a:off x="4067944" y="2404339"/>
              <a:ext cx="441146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Группа 29"/>
          <p:cNvGrpSpPr/>
          <p:nvPr/>
        </p:nvGrpSpPr>
        <p:grpSpPr>
          <a:xfrm>
            <a:off x="179512" y="3501008"/>
            <a:ext cx="372217" cy="830997"/>
            <a:chOff x="4102408" y="1988840"/>
            <a:chExt cx="372217" cy="830997"/>
          </a:xfrm>
        </p:grpSpPr>
        <p:sp>
          <p:nvSpPr>
            <p:cNvPr id="31" name="TextBox 30"/>
            <p:cNvSpPr txBox="1"/>
            <p:nvPr/>
          </p:nvSpPr>
          <p:spPr>
            <a:xfrm>
              <a:off x="4102408" y="1988840"/>
              <a:ext cx="37221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accent6">
                      <a:lumMod val="50000"/>
                    </a:schemeClr>
                  </a:solidFill>
                </a:rPr>
                <a:t>К</a:t>
              </a:r>
            </a:p>
            <a:p>
              <a:pPr algn="ctr"/>
              <a:r>
                <a:rPr lang="ru-RU" sz="2400" b="1" dirty="0">
                  <a:solidFill>
                    <a:schemeClr val="accent6">
                      <a:lumMod val="50000"/>
                    </a:schemeClr>
                  </a:solidFill>
                </a:rPr>
                <a:t>к</a:t>
              </a:r>
            </a:p>
          </p:txBody>
        </p:sp>
        <p:cxnSp>
          <p:nvCxnSpPr>
            <p:cNvPr id="32" name="Прямая соединительная линия 31"/>
            <p:cNvCxnSpPr>
              <a:stCxn id="31" idx="1"/>
              <a:endCxn id="31" idx="3"/>
            </p:cNvCxnSpPr>
            <p:nvPr/>
          </p:nvCxnSpPr>
          <p:spPr>
            <a:xfrm>
              <a:off x="4102408" y="2404339"/>
              <a:ext cx="372217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12 0.01017 L -0.05712 0.5974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12 0.59746 L 0.59653 0.5974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9653 0.59746 L 0.5415 0.02081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4 0.00069 L -0.06494 0.483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4 0.48301 L 0.59671 0.4830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872 0.48301 L 0.53369 0.03214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0.01202 L -0.06875 0.36855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0.36856 L 0.6007 0.3685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49 0.36856 L 0.53768 0.04347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-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75 0.02359 L -0.07275 0.2437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75 0.2437 L 0.58889 0.2437 " pathEditMode="relative" ptsTypes="AA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09 0.2437 L 0.54149 0.04462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 descr="Труба 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75" y="4786313"/>
            <a:ext cx="3486150" cy="1619250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4714875" y="0"/>
            <a:ext cx="4429125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00" name="TextBox 10"/>
          <p:cNvSpPr txBox="1">
            <a:spLocks noChangeArrowheads="1"/>
          </p:cNvSpPr>
          <p:nvPr/>
        </p:nvSpPr>
        <p:spPr bwMode="auto">
          <a:xfrm>
            <a:off x="1763713" y="214313"/>
            <a:ext cx="6048375" cy="64611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bg1"/>
                </a:solidFill>
                <a:latin typeface="Calibri" pitchFamily="34" charset="0"/>
              </a:rPr>
              <a:t>Вставь пропущенные буквы:</a:t>
            </a:r>
          </a:p>
        </p:txBody>
      </p:sp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571500" y="1000125"/>
            <a:ext cx="3571875" cy="830263"/>
            <a:chOff x="571500" y="1000125"/>
            <a:chExt cx="3571875" cy="830263"/>
          </a:xfrm>
        </p:grpSpPr>
        <p:sp>
          <p:nvSpPr>
            <p:cNvPr id="7186" name="TextBox 11"/>
            <p:cNvSpPr txBox="1">
              <a:spLocks noChangeArrowheads="1"/>
            </p:cNvSpPr>
            <p:nvPr/>
          </p:nvSpPr>
          <p:spPr bwMode="auto">
            <a:xfrm>
              <a:off x="571500" y="1000125"/>
              <a:ext cx="3571875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>
                  <a:solidFill>
                    <a:schemeClr val="bg1"/>
                  </a:solidFill>
                  <a:latin typeface="Calibri" pitchFamily="34" charset="0"/>
                </a:rPr>
                <a:t>д</a:t>
              </a:r>
              <a:r>
                <a:rPr lang="ru-RU" sz="4800" b="1">
                  <a:latin typeface="Calibri" pitchFamily="34" charset="0"/>
                </a:rPr>
                <a:t>едушка</a:t>
              </a: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84213" y="1700213"/>
              <a:ext cx="357187" cy="158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19"/>
          <p:cNvGrpSpPr>
            <a:grpSpLocks/>
          </p:cNvGrpSpPr>
          <p:nvPr/>
        </p:nvGrpSpPr>
        <p:grpSpPr bwMode="auto">
          <a:xfrm>
            <a:off x="642938" y="1785938"/>
            <a:ext cx="3571875" cy="830262"/>
            <a:chOff x="642938" y="1785938"/>
            <a:chExt cx="3571875" cy="830262"/>
          </a:xfrm>
        </p:grpSpPr>
        <p:sp>
          <p:nvSpPr>
            <p:cNvPr id="7184" name="TextBox 12"/>
            <p:cNvSpPr txBox="1">
              <a:spLocks noChangeArrowheads="1"/>
            </p:cNvSpPr>
            <p:nvPr/>
          </p:nvSpPr>
          <p:spPr bwMode="auto">
            <a:xfrm>
              <a:off x="642938" y="1785938"/>
              <a:ext cx="3571875" cy="830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>
                  <a:solidFill>
                    <a:schemeClr val="bg1"/>
                  </a:solidFill>
                  <a:latin typeface="Calibri" pitchFamily="34" charset="0"/>
                </a:rPr>
                <a:t>И</a:t>
              </a:r>
              <a:r>
                <a:rPr lang="ru-RU" sz="4800" b="1">
                  <a:latin typeface="Calibri" pitchFamily="34" charset="0"/>
                </a:rPr>
                <a:t>ван</a:t>
              </a: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755650" y="2492375"/>
              <a:ext cx="357188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20"/>
          <p:cNvGrpSpPr>
            <a:grpSpLocks/>
          </p:cNvGrpSpPr>
          <p:nvPr/>
        </p:nvGrpSpPr>
        <p:grpSpPr bwMode="auto">
          <a:xfrm>
            <a:off x="611188" y="2571750"/>
            <a:ext cx="3675062" cy="830263"/>
            <a:chOff x="611560" y="2571750"/>
            <a:chExt cx="3674690" cy="830263"/>
          </a:xfrm>
        </p:grpSpPr>
        <p:sp>
          <p:nvSpPr>
            <p:cNvPr id="7182" name="TextBox 13"/>
            <p:cNvSpPr txBox="1">
              <a:spLocks noChangeArrowheads="1"/>
            </p:cNvSpPr>
            <p:nvPr/>
          </p:nvSpPr>
          <p:spPr bwMode="auto">
            <a:xfrm>
              <a:off x="642938" y="2571750"/>
              <a:ext cx="3643312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>
                  <a:solidFill>
                    <a:schemeClr val="bg1"/>
                  </a:solidFill>
                  <a:latin typeface="Calibri" pitchFamily="34" charset="0"/>
                </a:rPr>
                <a:t>г</a:t>
              </a:r>
              <a:r>
                <a:rPr lang="ru-RU" sz="4800" b="1">
                  <a:latin typeface="Calibri" pitchFamily="34" charset="0"/>
                </a:rPr>
                <a:t>ород</a:t>
              </a:r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>
              <a:off x="611560" y="3284538"/>
              <a:ext cx="357151" cy="158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21"/>
          <p:cNvGrpSpPr>
            <a:grpSpLocks/>
          </p:cNvGrpSpPr>
          <p:nvPr/>
        </p:nvGrpSpPr>
        <p:grpSpPr bwMode="auto">
          <a:xfrm>
            <a:off x="642938" y="3429000"/>
            <a:ext cx="3714750" cy="830263"/>
            <a:chOff x="642938" y="3429000"/>
            <a:chExt cx="3714750" cy="830263"/>
          </a:xfrm>
        </p:grpSpPr>
        <p:sp>
          <p:nvSpPr>
            <p:cNvPr id="7180" name="TextBox 14"/>
            <p:cNvSpPr txBox="1">
              <a:spLocks noChangeArrowheads="1"/>
            </p:cNvSpPr>
            <p:nvPr/>
          </p:nvSpPr>
          <p:spPr bwMode="auto">
            <a:xfrm>
              <a:off x="642938" y="3429000"/>
              <a:ext cx="371475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>
                  <a:solidFill>
                    <a:schemeClr val="bg1"/>
                  </a:solidFill>
                  <a:latin typeface="Calibri" pitchFamily="34" charset="0"/>
                </a:rPr>
                <a:t>М</a:t>
              </a:r>
              <a:r>
                <a:rPr lang="ru-RU" sz="4800" b="1">
                  <a:latin typeface="Calibri" pitchFamily="34" charset="0"/>
                </a:rPr>
                <a:t>осква</a:t>
              </a:r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755650" y="4149725"/>
              <a:ext cx="503238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" name="Рисунок 27" descr="Труба 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75" y="4786313"/>
            <a:ext cx="3486150" cy="1619250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7178" name="Рисунок 19" descr="mudrost_starikov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950" y="4941888"/>
            <a:ext cx="104775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Управляющая кнопка: возврат 18">
            <a:hlinkClick r:id="rId4" action="ppaction://hlinksldjump" highlightClick="1"/>
          </p:cNvPr>
          <p:cNvSpPr/>
          <p:nvPr/>
        </p:nvSpPr>
        <p:spPr>
          <a:xfrm>
            <a:off x="8532813" y="6308725"/>
            <a:ext cx="431800" cy="433388"/>
          </a:xfrm>
          <a:prstGeom prst="actionButtonReturn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0" name="Группа 19"/>
          <p:cNvGrpSpPr/>
          <p:nvPr/>
        </p:nvGrpSpPr>
        <p:grpSpPr>
          <a:xfrm>
            <a:off x="179512" y="1124744"/>
            <a:ext cx="412292" cy="830997"/>
            <a:chOff x="4082371" y="1988840"/>
            <a:chExt cx="412292" cy="830997"/>
          </a:xfrm>
        </p:grpSpPr>
        <p:sp>
          <p:nvSpPr>
            <p:cNvPr id="21" name="TextBox 20"/>
            <p:cNvSpPr txBox="1"/>
            <p:nvPr/>
          </p:nvSpPr>
          <p:spPr>
            <a:xfrm>
              <a:off x="4082371" y="1988840"/>
              <a:ext cx="41229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accent6">
                      <a:lumMod val="50000"/>
                    </a:schemeClr>
                  </a:solidFill>
                </a:rPr>
                <a:t>Д</a:t>
              </a:r>
            </a:p>
            <a:p>
              <a:pPr algn="ctr"/>
              <a:r>
                <a:rPr lang="ru-RU" sz="2400" b="1" dirty="0">
                  <a:solidFill>
                    <a:schemeClr val="accent6">
                      <a:lumMod val="50000"/>
                    </a:schemeClr>
                  </a:solidFill>
                </a:rPr>
                <a:t>д</a:t>
              </a:r>
            </a:p>
          </p:txBody>
        </p:sp>
        <p:cxnSp>
          <p:nvCxnSpPr>
            <p:cNvPr id="22" name="Прямая соединительная линия 21"/>
            <p:cNvCxnSpPr>
              <a:stCxn id="21" idx="1"/>
              <a:endCxn id="21" idx="3"/>
            </p:cNvCxnSpPr>
            <p:nvPr/>
          </p:nvCxnSpPr>
          <p:spPr>
            <a:xfrm>
              <a:off x="4082371" y="2404339"/>
              <a:ext cx="412292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3" name="Группа 22"/>
          <p:cNvGrpSpPr/>
          <p:nvPr/>
        </p:nvGrpSpPr>
        <p:grpSpPr>
          <a:xfrm>
            <a:off x="179512" y="1916832"/>
            <a:ext cx="412292" cy="830997"/>
            <a:chOff x="4082371" y="1988840"/>
            <a:chExt cx="412292" cy="830997"/>
          </a:xfrm>
        </p:grpSpPr>
        <p:sp>
          <p:nvSpPr>
            <p:cNvPr id="24" name="TextBox 23"/>
            <p:cNvSpPr txBox="1"/>
            <p:nvPr/>
          </p:nvSpPr>
          <p:spPr>
            <a:xfrm>
              <a:off x="4082371" y="1988840"/>
              <a:ext cx="41229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accent6">
                      <a:lumMod val="50000"/>
                    </a:schemeClr>
                  </a:solidFill>
                </a:rPr>
                <a:t>И</a:t>
              </a:r>
            </a:p>
            <a:p>
              <a:pPr algn="ctr"/>
              <a:r>
                <a:rPr lang="ru-RU" sz="2400" b="1" dirty="0">
                  <a:solidFill>
                    <a:schemeClr val="accent6">
                      <a:lumMod val="50000"/>
                    </a:schemeClr>
                  </a:solidFill>
                </a:rPr>
                <a:t>и</a:t>
              </a:r>
            </a:p>
          </p:txBody>
        </p:sp>
        <p:cxnSp>
          <p:nvCxnSpPr>
            <p:cNvPr id="25" name="Прямая соединительная линия 24"/>
            <p:cNvCxnSpPr>
              <a:stCxn id="24" idx="1"/>
              <a:endCxn id="24" idx="3"/>
            </p:cNvCxnSpPr>
            <p:nvPr/>
          </p:nvCxnSpPr>
          <p:spPr>
            <a:xfrm>
              <a:off x="4082371" y="2404339"/>
              <a:ext cx="412292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" name="Группа 25"/>
          <p:cNvGrpSpPr/>
          <p:nvPr/>
        </p:nvGrpSpPr>
        <p:grpSpPr>
          <a:xfrm>
            <a:off x="179512" y="2708920"/>
            <a:ext cx="359393" cy="830997"/>
            <a:chOff x="4108820" y="1988840"/>
            <a:chExt cx="359393" cy="830997"/>
          </a:xfrm>
        </p:grpSpPr>
        <p:sp>
          <p:nvSpPr>
            <p:cNvPr id="29" name="TextBox 28"/>
            <p:cNvSpPr txBox="1"/>
            <p:nvPr/>
          </p:nvSpPr>
          <p:spPr>
            <a:xfrm>
              <a:off x="4108820" y="1988840"/>
              <a:ext cx="35939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accent6">
                      <a:lumMod val="50000"/>
                    </a:schemeClr>
                  </a:solidFill>
                </a:rPr>
                <a:t>Г</a:t>
              </a:r>
            </a:p>
            <a:p>
              <a:pPr algn="ctr"/>
              <a:r>
                <a:rPr lang="ru-RU" sz="2400" b="1" dirty="0">
                  <a:solidFill>
                    <a:schemeClr val="accent6">
                      <a:lumMod val="50000"/>
                    </a:schemeClr>
                  </a:solidFill>
                </a:rPr>
                <a:t>г</a:t>
              </a:r>
            </a:p>
          </p:txBody>
        </p:sp>
        <p:cxnSp>
          <p:nvCxnSpPr>
            <p:cNvPr id="30" name="Прямая соединительная линия 29"/>
            <p:cNvCxnSpPr>
              <a:stCxn id="29" idx="1"/>
              <a:endCxn id="29" idx="3"/>
            </p:cNvCxnSpPr>
            <p:nvPr/>
          </p:nvCxnSpPr>
          <p:spPr>
            <a:xfrm>
              <a:off x="4108820" y="2404339"/>
              <a:ext cx="359393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1" name="Группа 30"/>
          <p:cNvGrpSpPr/>
          <p:nvPr/>
        </p:nvGrpSpPr>
        <p:grpSpPr>
          <a:xfrm>
            <a:off x="179512" y="3501008"/>
            <a:ext cx="441146" cy="830997"/>
            <a:chOff x="4067944" y="1988840"/>
            <a:chExt cx="441146" cy="830997"/>
          </a:xfrm>
        </p:grpSpPr>
        <p:sp>
          <p:nvSpPr>
            <p:cNvPr id="32" name="TextBox 31"/>
            <p:cNvSpPr txBox="1"/>
            <p:nvPr/>
          </p:nvSpPr>
          <p:spPr>
            <a:xfrm>
              <a:off x="4067944" y="1988840"/>
              <a:ext cx="44114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400" b="1" dirty="0">
                  <a:solidFill>
                    <a:schemeClr val="accent6">
                      <a:lumMod val="50000"/>
                    </a:schemeClr>
                  </a:solidFill>
                </a:rPr>
                <a:t>М</a:t>
              </a:r>
              <a:endParaRPr lang="ru-RU" sz="2400" b="1" dirty="0" smtClean="0">
                <a:solidFill>
                  <a:schemeClr val="accent6">
                    <a:lumMod val="50000"/>
                  </a:schemeClr>
                </a:solidFill>
              </a:endParaRPr>
            </a:p>
            <a:p>
              <a:pPr algn="ctr"/>
              <a:r>
                <a:rPr lang="ru-RU" sz="2400" b="1" dirty="0" smtClean="0">
                  <a:solidFill>
                    <a:schemeClr val="accent6">
                      <a:lumMod val="50000"/>
                    </a:schemeClr>
                  </a:solidFill>
                </a:rPr>
                <a:t>м</a:t>
              </a:r>
              <a:endParaRPr lang="ru-RU" sz="24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cxnSp>
          <p:nvCxnSpPr>
            <p:cNvPr id="33" name="Прямая соединительная линия 32"/>
            <p:cNvCxnSpPr>
              <a:stCxn id="32" idx="1"/>
              <a:endCxn id="32" idx="3"/>
            </p:cNvCxnSpPr>
            <p:nvPr/>
          </p:nvCxnSpPr>
          <p:spPr>
            <a:xfrm>
              <a:off x="4067944" y="2404339"/>
              <a:ext cx="441146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12 0.01017 L -0.05712 0.5974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12 0.59746 L 0.59653 0.5974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9653 0.59746 L 0.5415 0.02081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4 0.00069 L -0.06494 0.483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4 0.48301 L 0.59671 0.4830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872 0.48301 L 0.53369 0.03214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0.01202 L -0.06875 0.36855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0.36856 L 0.6007 0.3685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49 0.36856 L 0.53768 0.04347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-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75 0.02359 L -0.07275 0.2437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75 0.2437 L 0.58889 0.2437 " pathEditMode="relative" ptsTypes="AA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09 0.2437 L 0.54149 0.04462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10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692275" y="6092825"/>
            <a:ext cx="1154113" cy="369888"/>
          </a:xfrm>
          <a:prstGeom prst="rect">
            <a:avLst/>
          </a:prstGeom>
          <a:solidFill>
            <a:srgbClr val="00B050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bg1"/>
                </a:solidFill>
                <a:latin typeface="+mn-lt"/>
              </a:rPr>
              <a:t>Проверка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79388" y="1412875"/>
            <a:ext cx="4248150" cy="40925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3600" dirty="0">
                <a:latin typeface="+mn-lt"/>
              </a:rPr>
              <a:t>         </a:t>
            </a:r>
            <a:r>
              <a:rPr lang="ru-RU" sz="3200" dirty="0">
                <a:latin typeface="+mn-lt"/>
              </a:rPr>
              <a:t>Саша поехал в Деревню к бабушке </a:t>
            </a:r>
            <a:r>
              <a:rPr lang="ru-RU" sz="3200" dirty="0" err="1">
                <a:latin typeface="+mn-lt"/>
              </a:rPr>
              <a:t>оле</a:t>
            </a:r>
            <a:r>
              <a:rPr lang="ru-RU" sz="3200" dirty="0">
                <a:latin typeface="+mn-lt"/>
              </a:rPr>
              <a:t>. Она живёт рядом с Рекой волгой. С нами в Машине ехал Кот Васька. Ваську любят все: мама, Папа, я и мой брат </a:t>
            </a:r>
            <a:r>
              <a:rPr lang="ru-RU" sz="3200" dirty="0" err="1">
                <a:latin typeface="+mn-lt"/>
              </a:rPr>
              <a:t>саша</a:t>
            </a:r>
            <a:r>
              <a:rPr lang="ru-RU" sz="3200" dirty="0">
                <a:latin typeface="+mn-lt"/>
              </a:rPr>
              <a:t>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716463" y="1557338"/>
            <a:ext cx="4248150" cy="40925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3600" dirty="0">
                <a:latin typeface="+mn-lt"/>
              </a:rPr>
              <a:t>         </a:t>
            </a:r>
            <a:r>
              <a:rPr lang="ru-RU" sz="3200" dirty="0">
                <a:latin typeface="+mn-lt"/>
              </a:rPr>
              <a:t>Саша поехал в </a:t>
            </a:r>
            <a:r>
              <a:rPr lang="ru-RU" sz="3200" dirty="0">
                <a:solidFill>
                  <a:srgbClr val="00B050"/>
                </a:solidFill>
                <a:latin typeface="+mn-lt"/>
              </a:rPr>
              <a:t>д</a:t>
            </a:r>
            <a:r>
              <a:rPr lang="ru-RU" sz="3200" dirty="0">
                <a:latin typeface="+mn-lt"/>
              </a:rPr>
              <a:t>еревню к бабушке </a:t>
            </a:r>
            <a:r>
              <a:rPr lang="ru-RU" sz="3200" dirty="0">
                <a:solidFill>
                  <a:srgbClr val="00B050"/>
                </a:solidFill>
                <a:latin typeface="+mn-lt"/>
              </a:rPr>
              <a:t>О</a:t>
            </a:r>
            <a:r>
              <a:rPr lang="ru-RU" sz="3200" dirty="0">
                <a:latin typeface="+mn-lt"/>
              </a:rPr>
              <a:t>ле. Она живёт рядом с </a:t>
            </a:r>
            <a:r>
              <a:rPr lang="ru-RU" sz="3200" dirty="0">
                <a:solidFill>
                  <a:srgbClr val="00B050"/>
                </a:solidFill>
                <a:latin typeface="+mn-lt"/>
              </a:rPr>
              <a:t>р</a:t>
            </a:r>
            <a:r>
              <a:rPr lang="ru-RU" sz="3200" dirty="0">
                <a:latin typeface="+mn-lt"/>
              </a:rPr>
              <a:t>екой </a:t>
            </a:r>
            <a:r>
              <a:rPr lang="ru-RU" sz="3200" dirty="0">
                <a:solidFill>
                  <a:srgbClr val="00B050"/>
                </a:solidFill>
                <a:latin typeface="+mn-lt"/>
              </a:rPr>
              <a:t>В</a:t>
            </a:r>
            <a:r>
              <a:rPr lang="ru-RU" sz="3200" dirty="0">
                <a:latin typeface="+mn-lt"/>
              </a:rPr>
              <a:t>олгой. С нами в </a:t>
            </a:r>
            <a:r>
              <a:rPr lang="ru-RU" sz="3200" dirty="0">
                <a:solidFill>
                  <a:srgbClr val="00B050"/>
                </a:solidFill>
                <a:latin typeface="+mn-lt"/>
              </a:rPr>
              <a:t>м</a:t>
            </a:r>
            <a:r>
              <a:rPr lang="ru-RU" sz="3200" dirty="0">
                <a:latin typeface="+mn-lt"/>
              </a:rPr>
              <a:t>ашине ехал </a:t>
            </a:r>
            <a:r>
              <a:rPr lang="ru-RU" sz="3200" dirty="0">
                <a:solidFill>
                  <a:srgbClr val="00B050"/>
                </a:solidFill>
                <a:latin typeface="+mn-lt"/>
              </a:rPr>
              <a:t>к</a:t>
            </a:r>
            <a:r>
              <a:rPr lang="ru-RU" sz="3200" dirty="0">
                <a:latin typeface="+mn-lt"/>
              </a:rPr>
              <a:t>от Васька. Ваську любят все: мама, </a:t>
            </a:r>
            <a:r>
              <a:rPr lang="ru-RU" sz="3200" dirty="0">
                <a:solidFill>
                  <a:srgbClr val="00B050"/>
                </a:solidFill>
                <a:latin typeface="+mn-lt"/>
              </a:rPr>
              <a:t>п</a:t>
            </a:r>
            <a:r>
              <a:rPr lang="ru-RU" sz="3200" dirty="0">
                <a:latin typeface="+mn-lt"/>
              </a:rPr>
              <a:t>апа, я и мой брат </a:t>
            </a:r>
            <a:r>
              <a:rPr lang="ru-RU" sz="3200" dirty="0">
                <a:solidFill>
                  <a:srgbClr val="00B050"/>
                </a:solidFill>
                <a:latin typeface="+mn-lt"/>
              </a:rPr>
              <a:t>С</a:t>
            </a:r>
            <a:r>
              <a:rPr lang="ru-RU" sz="3200" dirty="0">
                <a:latin typeface="+mn-lt"/>
              </a:rPr>
              <a:t>аша.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00" name="TextBox 10"/>
          <p:cNvSpPr txBox="1">
            <a:spLocks noChangeArrowheads="1"/>
          </p:cNvSpPr>
          <p:nvPr/>
        </p:nvSpPr>
        <p:spPr bwMode="auto">
          <a:xfrm>
            <a:off x="1763713" y="214313"/>
            <a:ext cx="6048375" cy="64611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bg1"/>
                </a:solidFill>
                <a:latin typeface="Calibri" pitchFamily="34" charset="0"/>
              </a:rPr>
              <a:t>Исправь ошибки в тексте:</a:t>
            </a:r>
          </a:p>
        </p:txBody>
      </p:sp>
      <p:sp>
        <p:nvSpPr>
          <p:cNvPr id="23" name="Управляющая кнопка: возврат 22">
            <a:hlinkClick r:id="rId3" action="ppaction://hlinksldjump" highlightClick="1"/>
          </p:cNvPr>
          <p:cNvSpPr/>
          <p:nvPr/>
        </p:nvSpPr>
        <p:spPr>
          <a:xfrm>
            <a:off x="8604250" y="6381750"/>
            <a:ext cx="360363" cy="360363"/>
          </a:xfrm>
          <a:prstGeom prst="actionButtonReturn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 L -0.51771 0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"/>
          <p:cNvSpPr>
            <a:spLocks noChangeArrowheads="1"/>
          </p:cNvSpPr>
          <p:nvPr/>
        </p:nvSpPr>
        <p:spPr bwMode="auto">
          <a:xfrm>
            <a:off x="500063" y="908050"/>
            <a:ext cx="8143875" cy="535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Использованные ресурсы:</a:t>
            </a:r>
          </a:p>
          <a:p>
            <a:r>
              <a:rPr lang="en-US">
                <a:latin typeface="Calibri" pitchFamily="34" charset="0"/>
                <a:hlinkClick r:id="rId2"/>
              </a:rPr>
              <a:t>http://metodisty.ru/m/files/view/tehnologicheskii_priem_-volshebnaya_truba</a:t>
            </a:r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Технологический приём Е. А. Чулихиной «Волшебная труба»</a:t>
            </a:r>
          </a:p>
          <a:p>
            <a:r>
              <a:rPr lang="en-US">
                <a:latin typeface="Calibri" pitchFamily="34" charset="0"/>
                <a:hlinkClick r:id="rId3"/>
              </a:rPr>
              <a:t>http://metodisty.ru/m/files/view/zhakulina_i-v-_tehnologicheskii_priem_-volshebnaya_truba-_dlya_MS_PowerPoint_-rus-yaz-_1-4_kl</a:t>
            </a:r>
            <a:r>
              <a:rPr lang="ru-RU">
                <a:latin typeface="Calibri" pitchFamily="34" charset="0"/>
              </a:rPr>
              <a:t>  Жакулина И. В. технологический приём «Волшебная труба» для </a:t>
            </a:r>
            <a:r>
              <a:rPr lang="en-US">
                <a:latin typeface="Calibri" pitchFamily="34" charset="0"/>
              </a:rPr>
              <a:t>для MS PowerPoint (рус.яз., 1-4 кл.)</a:t>
            </a:r>
          </a:p>
          <a:p>
            <a:r>
              <a:rPr lang="en-US">
                <a:latin typeface="Calibri" pitchFamily="34" charset="0"/>
                <a:hlinkClick r:id="rId4"/>
              </a:rPr>
              <a:t>http://img-fotki.yandex.ru/get/5603/svetlera.1c/0_4fccc_341f7341_L</a:t>
            </a:r>
            <a:r>
              <a:rPr lang="ru-RU">
                <a:latin typeface="Calibri" pitchFamily="34" charset="0"/>
              </a:rPr>
              <a:t> </a:t>
            </a:r>
          </a:p>
          <a:p>
            <a:r>
              <a:rPr lang="ru-RU">
                <a:latin typeface="Calibri" pitchFamily="34" charset="0"/>
              </a:rPr>
              <a:t>Фон первого слайда</a:t>
            </a:r>
          </a:p>
          <a:p>
            <a:r>
              <a:rPr lang="en-US">
                <a:latin typeface="Calibri" pitchFamily="34" charset="0"/>
                <a:hlinkClick r:id="rId5"/>
              </a:rPr>
              <a:t>http://img1.liveinternet.ru/images/attach/c/0/52/447/52447894_414.jpg</a:t>
            </a:r>
            <a:r>
              <a:rPr lang="ru-RU">
                <a:latin typeface="Calibri" pitchFamily="34" charset="0"/>
              </a:rPr>
              <a:t> </a:t>
            </a:r>
          </a:p>
          <a:p>
            <a:r>
              <a:rPr lang="ru-RU">
                <a:latin typeface="Calibri" pitchFamily="34" charset="0"/>
              </a:rPr>
              <a:t>Картинка девочки с кошкой, и мальчика с собакой</a:t>
            </a:r>
          </a:p>
          <a:p>
            <a:r>
              <a:rPr lang="en-US">
                <a:latin typeface="Calibri" pitchFamily="34" charset="0"/>
                <a:hlinkClick r:id="rId6"/>
              </a:rPr>
              <a:t>http://cs11216.userapi.com/u968029/-5/x_9dfa8255.jpg</a:t>
            </a:r>
            <a:r>
              <a:rPr lang="ru-RU">
                <a:latin typeface="Calibri" pitchFamily="34" charset="0"/>
              </a:rPr>
              <a:t>  Корова</a:t>
            </a:r>
          </a:p>
          <a:p>
            <a:r>
              <a:rPr lang="en-US">
                <a:latin typeface="Calibri" pitchFamily="34" charset="0"/>
                <a:hlinkClick r:id="rId7"/>
              </a:rPr>
              <a:t>http://vse-skazki.ru/images/stories/Izobradzeniya_iz_skazok/Narodnie_skazki/b/bolgarskie/mudrost_starikov.jpg</a:t>
            </a:r>
            <a:r>
              <a:rPr lang="ru-RU">
                <a:latin typeface="Calibri" pitchFamily="34" charset="0"/>
              </a:rPr>
              <a:t>  Дедушка</a:t>
            </a:r>
          </a:p>
          <a:p>
            <a:r>
              <a:rPr lang="en-US">
                <a:latin typeface="Calibri" pitchFamily="34" charset="0"/>
                <a:hlinkClick r:id="rId8"/>
              </a:rPr>
              <a:t>http://disney-clipart.com/winnie-the-pooh/Pooh-Friends/pooh-tigger-piglet-tree-stump-1.jpg</a:t>
            </a:r>
            <a:r>
              <a:rPr lang="ru-RU">
                <a:latin typeface="Calibri" pitchFamily="34" charset="0"/>
              </a:rPr>
              <a:t>  Картинка для слайда 2</a:t>
            </a: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76517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5949950"/>
            <a:ext cx="9144000" cy="90805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8532813" y="6308725"/>
            <a:ext cx="431800" cy="433388"/>
          </a:xfrm>
          <a:prstGeom prst="actionButtonHom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TextBox 6">
            <a:hlinkClick r:id="" action="ppaction://hlinkshowjump?jump=endshow"/>
          </p:cNvPr>
          <p:cNvSpPr txBox="1"/>
          <p:nvPr/>
        </p:nvSpPr>
        <p:spPr>
          <a:xfrm>
            <a:off x="7596188" y="188913"/>
            <a:ext cx="1296987" cy="461962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00B050"/>
                </a:solidFill>
                <a:latin typeface="+mn-lt"/>
              </a:rPr>
              <a:t>ВЫХОД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Фокина Л. П. Заглавная букв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Фокина Л. П. Заглавная буква</Template>
  <TotalTime>1</TotalTime>
  <Words>263</Words>
  <Application>Microsoft Office PowerPoint</Application>
  <PresentationFormat>Экран (4:3)</PresentationFormat>
  <Paragraphs>83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Фокина Л. П. Заглавная буква</vt:lpstr>
      <vt:lpstr>Заглавная буква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Заглавная буква</dc:title>
  <dc:creator>1</dc:creator>
  <cp:lastModifiedBy>1</cp:lastModifiedBy>
  <cp:revision>1</cp:revision>
  <dcterms:created xsi:type="dcterms:W3CDTF">2013-01-15T12:41:12Z</dcterms:created>
  <dcterms:modified xsi:type="dcterms:W3CDTF">2013-01-15T12:43:00Z</dcterms:modified>
</cp:coreProperties>
</file>