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9" r:id="rId5"/>
    <p:sldId id="261" r:id="rId6"/>
    <p:sldId id="271" r:id="rId7"/>
    <p:sldId id="259" r:id="rId8"/>
    <p:sldId id="258" r:id="rId9"/>
    <p:sldId id="272" r:id="rId10"/>
    <p:sldId id="262" r:id="rId11"/>
    <p:sldId id="263" r:id="rId12"/>
    <p:sldId id="270" r:id="rId13"/>
    <p:sldId id="264" r:id="rId14"/>
    <p:sldId id="265" r:id="rId15"/>
    <p:sldId id="273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6FBB13-B261-402D-953E-DAF4591DCD4A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2F3F8F-E88B-44F7-BC73-E8E41E6B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642918"/>
            <a:ext cx="6858000" cy="9906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Грамота в дошкольном возрасте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Давыдова Галина Анатольевна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Учитель-логопед</a:t>
            </a:r>
            <a:endParaRPr lang="ru-RU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Этапы обучения слоговому чтению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 этап. Чтение буквенных рядов из гласных букв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А-О-У-И-Э-Ы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У-И-Э-Ы-А</a:t>
            </a:r>
            <a:r>
              <a:rPr lang="ru-RU" dirty="0" smtClean="0"/>
              <a:t> и т.д.</a:t>
            </a:r>
          </a:p>
          <a:p>
            <a:pPr algn="ctr">
              <a:buNone/>
            </a:pPr>
            <a:r>
              <a:rPr lang="ru-RU" sz="2000" i="1" dirty="0" smtClean="0"/>
              <a:t>Учить читать ребенка слева – направо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smtClean="0"/>
              <a:t>этап. Чтение обратных слогов </a:t>
            </a:r>
          </a:p>
          <a:p>
            <a:pPr>
              <a:buNone/>
            </a:pPr>
            <a:r>
              <a:rPr lang="ru-RU" sz="2400" dirty="0" smtClean="0"/>
              <a:t>                (</a:t>
            </a:r>
            <a:r>
              <a:rPr lang="ru-RU" sz="2400" dirty="0" smtClean="0"/>
              <a:t>слоги начинаются с гласных букв)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А</a:t>
            </a:r>
            <a:r>
              <a:rPr lang="ru-RU" sz="2400" dirty="0" smtClean="0"/>
              <a:t>М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М – </a:t>
            </a:r>
            <a:r>
              <a:rPr lang="ru-RU" sz="2400" dirty="0" smtClean="0">
                <a:solidFill>
                  <a:srgbClr val="FF0000"/>
                </a:solidFill>
              </a:rPr>
              <a:t>У</a:t>
            </a:r>
            <a:r>
              <a:rPr lang="ru-RU" sz="2400" dirty="0" smtClean="0"/>
              <a:t>М – </a:t>
            </a:r>
            <a:r>
              <a:rPr lang="ru-RU" sz="2400" dirty="0" smtClean="0">
                <a:solidFill>
                  <a:srgbClr val="FF0000"/>
                </a:solidFill>
              </a:rPr>
              <a:t>Ы</a:t>
            </a:r>
            <a:r>
              <a:rPr lang="ru-RU" sz="2400" dirty="0" smtClean="0"/>
              <a:t>М – 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/>
              <a:t>М – </a:t>
            </a:r>
            <a:r>
              <a:rPr lang="ru-RU" sz="2400" dirty="0" smtClean="0">
                <a:solidFill>
                  <a:srgbClr val="FF0000"/>
                </a:solidFill>
              </a:rPr>
              <a:t>Э</a:t>
            </a:r>
            <a:r>
              <a:rPr lang="ru-RU" sz="2400" dirty="0" smtClean="0"/>
              <a:t>М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И</a:t>
            </a:r>
            <a:r>
              <a:rPr lang="ru-RU" sz="2400" dirty="0" smtClean="0"/>
              <a:t>М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/>
              <a:t>М – </a:t>
            </a:r>
            <a:r>
              <a:rPr lang="ru-RU" sz="2400" dirty="0" smtClean="0">
                <a:solidFill>
                  <a:srgbClr val="FF0000"/>
                </a:solidFill>
              </a:rPr>
              <a:t>Э</a:t>
            </a:r>
            <a:r>
              <a:rPr lang="ru-RU" sz="2400" dirty="0" smtClean="0"/>
              <a:t>М – </a:t>
            </a:r>
            <a:r>
              <a:rPr lang="ru-RU" sz="2400" dirty="0" smtClean="0">
                <a:solidFill>
                  <a:srgbClr val="FF0000"/>
                </a:solidFill>
              </a:rPr>
              <a:t>У</a:t>
            </a:r>
            <a:r>
              <a:rPr lang="ru-RU" sz="2400" dirty="0" smtClean="0"/>
              <a:t>М – </a:t>
            </a:r>
            <a:r>
              <a:rPr lang="ru-RU" sz="2400" dirty="0" smtClean="0">
                <a:solidFill>
                  <a:srgbClr val="FF0000"/>
                </a:solidFill>
              </a:rPr>
              <a:t>Ы</a:t>
            </a:r>
            <a:r>
              <a:rPr lang="ru-RU" sz="2400" dirty="0" smtClean="0"/>
              <a:t>М – 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М и т.д.</a:t>
            </a:r>
            <a:endParaRPr lang="en-US" sz="2400" dirty="0" smtClean="0"/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III</a:t>
            </a:r>
            <a:r>
              <a:rPr lang="ru-RU" dirty="0" smtClean="0"/>
              <a:t> </a:t>
            </a:r>
            <a:r>
              <a:rPr lang="ru-RU" dirty="0" smtClean="0"/>
              <a:t>этап. Чтение прямых слогов </a:t>
            </a:r>
          </a:p>
          <a:p>
            <a:pPr>
              <a:buNone/>
            </a:pPr>
            <a:r>
              <a:rPr lang="ru-RU" sz="2400" dirty="0" smtClean="0"/>
              <a:t>                                 (</a:t>
            </a:r>
            <a:r>
              <a:rPr lang="ru-RU" sz="2400" dirty="0" smtClean="0"/>
              <a:t>слоги начинаются с согласных букв)</a:t>
            </a:r>
          </a:p>
          <a:p>
            <a:pPr>
              <a:buNone/>
            </a:pPr>
            <a:r>
              <a:rPr lang="ru-RU" sz="2400" dirty="0" smtClean="0"/>
              <a:t>                                 М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/>
              <a:t> </a:t>
            </a:r>
            <a:r>
              <a:rPr lang="ru-RU" sz="2400" dirty="0" smtClean="0"/>
              <a:t>– М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 – М</a:t>
            </a:r>
            <a:r>
              <a:rPr lang="ru-RU" sz="2400" dirty="0" smtClean="0">
                <a:solidFill>
                  <a:srgbClr val="FF0000"/>
                </a:solidFill>
              </a:rPr>
              <a:t>У</a:t>
            </a:r>
            <a:r>
              <a:rPr lang="ru-RU" sz="2400" dirty="0" smtClean="0"/>
              <a:t> – М</a:t>
            </a:r>
            <a:r>
              <a:rPr lang="ru-RU" sz="2400" dirty="0" smtClean="0">
                <a:solidFill>
                  <a:srgbClr val="FF0000"/>
                </a:solidFill>
              </a:rPr>
              <a:t>Ы</a:t>
            </a:r>
            <a:r>
              <a:rPr lang="ru-RU" sz="2400" dirty="0" smtClean="0"/>
              <a:t> – М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/>
              <a:t> – М</a:t>
            </a:r>
            <a:r>
              <a:rPr lang="ru-RU" sz="2400" dirty="0" smtClean="0">
                <a:solidFill>
                  <a:srgbClr val="FF0000"/>
                </a:solidFill>
              </a:rPr>
              <a:t>Э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П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/>
              <a:t> </a:t>
            </a:r>
            <a:r>
              <a:rPr lang="ru-RU" sz="2400" dirty="0" smtClean="0"/>
              <a:t>– П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/>
              <a:t> – П</a:t>
            </a:r>
            <a:r>
              <a:rPr lang="ru-RU" sz="2400" dirty="0" smtClean="0">
                <a:solidFill>
                  <a:srgbClr val="FF0000"/>
                </a:solidFill>
              </a:rPr>
              <a:t>Э</a:t>
            </a:r>
            <a:r>
              <a:rPr lang="ru-RU" sz="2400" dirty="0" smtClean="0"/>
              <a:t> – П</a:t>
            </a:r>
            <a:r>
              <a:rPr lang="ru-RU" sz="2400" dirty="0" smtClean="0">
                <a:solidFill>
                  <a:srgbClr val="FF0000"/>
                </a:solidFill>
              </a:rPr>
              <a:t>У</a:t>
            </a:r>
            <a:r>
              <a:rPr lang="ru-RU" sz="2400" dirty="0" smtClean="0"/>
              <a:t> – П</a:t>
            </a:r>
            <a:r>
              <a:rPr lang="ru-RU" sz="2400" dirty="0" smtClean="0">
                <a:solidFill>
                  <a:srgbClr val="FF0000"/>
                </a:solidFill>
              </a:rPr>
              <a:t>Ы</a:t>
            </a:r>
            <a:r>
              <a:rPr lang="ru-RU" sz="2400" dirty="0" smtClean="0"/>
              <a:t> – П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 и т.д.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Техника обучения слоговому чтению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928670"/>
          <a:ext cx="822959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Буквы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ы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р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р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р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р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р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р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ш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ш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ш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ш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ш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п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п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п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л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л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л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л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н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н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к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к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к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к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к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х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х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х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т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т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д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д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д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д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ч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ч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ч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ц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ц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ц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ц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ц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щ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щ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щ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щ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Чтение слоговой таблицы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24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Этапы обучения слоговому чтению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472518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IV </a:t>
            </a:r>
            <a:r>
              <a:rPr lang="ru-RU" dirty="0" smtClean="0"/>
              <a:t>этап. Чтение слогов со стечением согласных</a:t>
            </a:r>
          </a:p>
          <a:p>
            <a:pPr>
              <a:buNone/>
            </a:pPr>
            <a:r>
              <a:rPr lang="ru-RU" dirty="0" smtClean="0"/>
              <a:t>   СЛ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– СЛ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– СЛ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 – СЛ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РТ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– РТ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– РТ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 – РТ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О</a:t>
            </a:r>
            <a:r>
              <a:rPr lang="ru-RU" dirty="0" smtClean="0"/>
              <a:t>КЛ –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КЛ –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КЛ –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КЛ…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V</a:t>
            </a:r>
            <a:r>
              <a:rPr lang="ru-RU" dirty="0" smtClean="0"/>
              <a:t> </a:t>
            </a:r>
            <a:r>
              <a:rPr lang="ru-RU" dirty="0" smtClean="0"/>
              <a:t>этап. Чтение слов из одного слога типа: Д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М, 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К, </a:t>
            </a:r>
            <a:r>
              <a:rPr lang="ru-RU" dirty="0" smtClean="0"/>
              <a:t>Д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М</a:t>
            </a:r>
            <a:r>
              <a:rPr lang="ru-RU" dirty="0" smtClean="0"/>
              <a:t>, М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VI </a:t>
            </a:r>
            <a:r>
              <a:rPr lang="ru-RU" dirty="0" smtClean="0"/>
              <a:t>этап. Чтение слов из двух слогов типа: М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Х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, М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, В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, С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К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…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VII</a:t>
            </a:r>
            <a:r>
              <a:rPr lang="ru-RU" dirty="0" smtClean="0"/>
              <a:t> </a:t>
            </a:r>
            <a:r>
              <a:rPr lang="ru-RU" dirty="0" smtClean="0"/>
              <a:t>этап. Чтение слов из трех слогов типа: Б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Г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, Б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, Р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Б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, К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Б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К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Чтение предложений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Ребенок должен понимать правила: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Предложение состоит из слов, связанных между собой по смыслу.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Первое слово в предложение пишется (печатается) с большой буквы, в конце предложения стоит точка. (?!)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Обращать внимание детей на то, что имена, фамилии, отчества, клички животных пишутся с большой буквы.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Прочитав предложение, ребенок должен его повторить, понять смысл.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Обучаемся чтению с увлечением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24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6582833" cy="4937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Этапы обучения чтению предложений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 этап. Чтение предложений из двух слов.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II</a:t>
            </a:r>
            <a:r>
              <a:rPr lang="ru-RU" dirty="0" smtClean="0"/>
              <a:t> этап. Чтение предложений из трех слов.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en-US" dirty="0" smtClean="0"/>
              <a:t>III</a:t>
            </a:r>
            <a:r>
              <a:rPr lang="ru-RU" dirty="0" smtClean="0"/>
              <a:t> этап. Чтение предложений с предлогами.</a:t>
            </a:r>
          </a:p>
          <a:p>
            <a:pPr>
              <a:buNone/>
            </a:pPr>
            <a:r>
              <a:rPr lang="ru-RU" sz="2400" i="1" dirty="0" smtClean="0"/>
              <a:t>Предлог – слово-помощник, которое помогает понять смысл предложения.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smtClean="0"/>
              <a:t>   </a:t>
            </a:r>
            <a:r>
              <a:rPr lang="en-US" dirty="0" smtClean="0"/>
              <a:t>IV</a:t>
            </a:r>
            <a:r>
              <a:rPr lang="ru-RU" dirty="0" smtClean="0"/>
              <a:t> </a:t>
            </a:r>
            <a:r>
              <a:rPr lang="ru-RU" dirty="0" smtClean="0"/>
              <a:t>этап. Чтение текста из 4-5 предложений.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Рекомендации </a:t>
            </a:r>
            <a:r>
              <a:rPr lang="ru-RU" dirty="0" smtClean="0">
                <a:solidFill>
                  <a:srgbClr val="0070C0"/>
                </a:solidFill>
              </a:rPr>
              <a:t>педагога-психолога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401080" cy="49377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Не </a:t>
            </a:r>
            <a:r>
              <a:rPr lang="ru-RU" dirty="0" smtClean="0"/>
              <a:t>прерывайте резко игры детей, о предстоящем занятии предупредите ребенка за 10 минут. Важен положительный эмоциональный настрой на обучение.</a:t>
            </a:r>
          </a:p>
          <a:p>
            <a:r>
              <a:rPr lang="ru-RU" dirty="0" smtClean="0"/>
              <a:t>Занятия лучше проводить в одно и тоже </a:t>
            </a:r>
            <a:r>
              <a:rPr lang="ru-RU" dirty="0" smtClean="0"/>
              <a:t>время, в одном и том же месте. В выходные лучше </a:t>
            </a:r>
            <a:r>
              <a:rPr lang="ru-RU" dirty="0" smtClean="0"/>
              <a:t>заниматься в первой половине дня.</a:t>
            </a:r>
            <a:endParaRPr lang="ru-RU" dirty="0" smtClean="0"/>
          </a:p>
          <a:p>
            <a:r>
              <a:rPr lang="ru-RU" dirty="0" smtClean="0"/>
              <a:t>Длительность занятия 25-30 минут. Не превышайте это время, даже если ребенку очень хочется продолжать.</a:t>
            </a:r>
          </a:p>
          <a:p>
            <a:r>
              <a:rPr lang="ru-RU" dirty="0" smtClean="0"/>
              <a:t>Предупреждайте переутомление и перевозбуждение ребенка: вовремя переключайте его на другие виды деятельности (</a:t>
            </a:r>
            <a:r>
              <a:rPr lang="ru-RU" dirty="0" err="1" smtClean="0"/>
              <a:t>физминутки</a:t>
            </a:r>
            <a:r>
              <a:rPr lang="ru-RU" dirty="0" smtClean="0"/>
              <a:t>, пальчиковая гимнастика), но не слишком часто.</a:t>
            </a:r>
          </a:p>
          <a:p>
            <a:r>
              <a:rPr lang="ru-RU" dirty="0" smtClean="0"/>
              <a:t>Не занимайте позицию </a:t>
            </a:r>
            <a:r>
              <a:rPr lang="ru-RU" dirty="0" smtClean="0"/>
              <a:t>«требовательного учителя». </a:t>
            </a:r>
            <a:r>
              <a:rPr lang="ru-RU" dirty="0" smtClean="0"/>
              <a:t>Хвалите ребенка за успехи и за попытку справиться с заданием</a:t>
            </a:r>
            <a:r>
              <a:rPr lang="ru-RU" dirty="0" smtClean="0"/>
              <a:t>. Он должен испытывать положительные эмоции при обучении, ждать заслуженную похвалу, видеть, как радуется взрослый его успеху.</a:t>
            </a:r>
            <a:endParaRPr lang="ru-RU" dirty="0" smtClean="0"/>
          </a:p>
          <a:p>
            <a:r>
              <a:rPr lang="ru-RU" dirty="0" smtClean="0"/>
              <a:t>Не наказывайте за неудачи, подбодрите его добрыми словами, чтобы ребенок поверил в успех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Надо объяснять ребенку, зачем он должен заниматься (чтобы научиться правильно, говорить, чтобы подготовиться к школе).</a:t>
            </a:r>
          </a:p>
          <a:p>
            <a:r>
              <a:rPr lang="ru-RU" dirty="0" smtClean="0"/>
              <a:t>Не используйте «черновики», утомительное переписывание приводит к тому, что у детей пропадает интерес к обучению.</a:t>
            </a:r>
          </a:p>
          <a:p>
            <a:r>
              <a:rPr lang="ru-RU" dirty="0" smtClean="0"/>
              <a:t>Занимайтесь с детьми систематически, тогда к моменту поступления в школу, у него будет сформирован учебный навык.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28926" y="1857364"/>
            <a:ext cx="342902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86116" y="2000240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Эффективность обучения грамоте дошкольника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6429388" y="357166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15140" y="64291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Звуковой анализ и синтез слогов и слов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5720" y="357166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472" y="50004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Знание грамматических правил русского языка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500826" y="3643314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43702" y="3786190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мышц мелкой моторики во время печатания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14282" y="3714752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596" y="428625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Обучение чтению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500430" y="4643446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00430" y="471488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Отношение родителей к занятиям по обучению грамоте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4" idx="0"/>
            <a:endCxn id="7" idx="2"/>
          </p:cNvCxnSpPr>
          <p:nvPr/>
        </p:nvCxnSpPr>
        <p:spPr>
          <a:xfrm rot="5400000" flipH="1" flipV="1">
            <a:off x="5161364" y="589340"/>
            <a:ext cx="750099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0"/>
            <a:endCxn id="9" idx="6"/>
          </p:cNvCxnSpPr>
          <p:nvPr/>
        </p:nvCxnSpPr>
        <p:spPr>
          <a:xfrm rot="16200000" flipV="1">
            <a:off x="3268257" y="482183"/>
            <a:ext cx="750099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1"/>
            <a:endCxn id="13" idx="0"/>
          </p:cNvCxnSpPr>
          <p:nvPr/>
        </p:nvCxnSpPr>
        <p:spPr>
          <a:xfrm rot="10800000" flipV="1">
            <a:off x="1393010" y="2678900"/>
            <a:ext cx="1535917" cy="1035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3"/>
            <a:endCxn id="11" idx="0"/>
          </p:cNvCxnSpPr>
          <p:nvPr/>
        </p:nvCxnSpPr>
        <p:spPr>
          <a:xfrm>
            <a:off x="6357950" y="2678901"/>
            <a:ext cx="1321603" cy="96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  <a:endCxn id="15" idx="0"/>
          </p:cNvCxnSpPr>
          <p:nvPr/>
        </p:nvCxnSpPr>
        <p:spPr>
          <a:xfrm rot="16200000" flipH="1">
            <a:off x="4089793" y="4054082"/>
            <a:ext cx="114300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Что должен понимать ребенок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ЗВУКИ – мы слышим и произносим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28794" y="2214554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679423" y="2820983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28992" y="2214554"/>
            <a:ext cx="214314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28992" y="242886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Речевые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(произносит только человек)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929066"/>
            <a:ext cx="257176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414338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Неречевые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(звуки, издаваемые животными и птицами, стук, звон и т.д.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786446" y="3000372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750595" y="3964785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643702" y="3929066"/>
            <a:ext cx="214314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643702" y="3929066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Гласные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(произносятся с голосом, при произнесение нет препятствий во рту)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48" y="5000636"/>
            <a:ext cx="214314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86248" y="5357826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Согласные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(твердые - мягкие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вонкие - глухие)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0" grpId="0"/>
      <p:bldP spid="11" grpId="1" animBg="1"/>
      <p:bldP spid="12" grpId="0"/>
      <p:bldP spid="17" grpId="0" animBg="1"/>
      <p:bldP spid="18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Условное обозначение звуков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900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Гласный звук – 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Твердый согласный звук –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Мягкий согласный звук –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На начальном этапе изучается только 6 гласных звуков: А, О, У, И, Ы, Э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i="1" dirty="0" smtClean="0"/>
              <a:t>Необходимо детей учить считать произнесенные гласные звуки по порядку (не более 3 гласных звуков) – А, УО, ИЭЫ …</a:t>
            </a:r>
          </a:p>
          <a:p>
            <a:pPr>
              <a:buNone/>
            </a:pPr>
            <a:endParaRPr lang="ru-RU" sz="2400" i="1" dirty="0"/>
          </a:p>
          <a:p>
            <a:pPr algn="ctr">
              <a:buNone/>
            </a:pPr>
            <a:r>
              <a:rPr lang="ru-RU" sz="2400" i="1" dirty="0" smtClean="0"/>
              <a:t>Дети с нарушениями речи начинают обучение с тех согласных звуков, которые правильно произносят.</a:t>
            </a:r>
          </a:p>
          <a:p>
            <a:pPr>
              <a:buNone/>
            </a:pP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714488"/>
            <a:ext cx="500066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235743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000372"/>
            <a:ext cx="500066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Звуковая схема слова «ЛИПА»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24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0578" y="1219200"/>
            <a:ext cx="3702844" cy="493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Что должен понимать ребенок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Понятие «СЛОГ». Слог – это часть слова.</a:t>
            </a:r>
          </a:p>
          <a:p>
            <a:pPr>
              <a:buNone/>
            </a:pPr>
            <a:r>
              <a:rPr lang="ru-RU" sz="2400" i="1" dirty="0" smtClean="0"/>
              <a:t>Один гласный звук </a:t>
            </a:r>
            <a:r>
              <a:rPr lang="ru-RU" sz="2400" b="1" i="1" dirty="0" smtClean="0"/>
              <a:t>может</a:t>
            </a:r>
            <a:r>
              <a:rPr lang="ru-RU" sz="2400" i="1" dirty="0" smtClean="0"/>
              <a:t> быть слогом.</a:t>
            </a:r>
          </a:p>
          <a:p>
            <a:pPr>
              <a:buNone/>
            </a:pPr>
            <a:r>
              <a:rPr lang="ru-RU" sz="2400" i="1" dirty="0" smtClean="0"/>
              <a:t>Один согласный звук </a:t>
            </a:r>
            <a:r>
              <a:rPr lang="ru-RU" sz="2400" b="1" i="1" dirty="0" smtClean="0"/>
              <a:t>не может </a:t>
            </a:r>
            <a:r>
              <a:rPr lang="ru-RU" sz="2400" i="1" dirty="0" smtClean="0"/>
              <a:t>быть слогом никогда.</a:t>
            </a:r>
          </a:p>
          <a:p>
            <a:pPr>
              <a:buNone/>
            </a:pPr>
            <a:endParaRPr lang="ru-RU" sz="2400" i="1" dirty="0"/>
          </a:p>
          <a:p>
            <a:pPr>
              <a:lnSpc>
                <a:spcPct val="160000"/>
              </a:lnSpc>
              <a:buNone/>
            </a:pPr>
            <a:r>
              <a:rPr lang="ru-RU" sz="2400" dirty="0" smtClean="0"/>
              <a:t>Твердый согласный звук в слоге – </a:t>
            </a:r>
          </a:p>
          <a:p>
            <a:pPr>
              <a:lnSpc>
                <a:spcPct val="160000"/>
              </a:lnSpc>
              <a:buNone/>
            </a:pPr>
            <a:r>
              <a:rPr lang="ru-RU" sz="2400" dirty="0" smtClean="0"/>
              <a:t>Мягкий согласный звук в слоге – </a:t>
            </a:r>
          </a:p>
          <a:p>
            <a:pPr>
              <a:buNone/>
            </a:pPr>
            <a:endParaRPr lang="ru-RU" sz="2400" i="1" dirty="0"/>
          </a:p>
          <a:p>
            <a:pPr>
              <a:buNone/>
            </a:pPr>
            <a:r>
              <a:rPr lang="ru-RU" sz="2400" i="1" dirty="0" smtClean="0"/>
              <a:t>Если после согласного звука идет один из гласных звуков – </a:t>
            </a:r>
            <a:r>
              <a:rPr lang="ru-RU" sz="2400" i="1" dirty="0" smtClean="0">
                <a:solidFill>
                  <a:srgbClr val="FF0000"/>
                </a:solidFill>
              </a:rPr>
              <a:t>А, О, У, И, Ы, Э </a:t>
            </a:r>
            <a:r>
              <a:rPr lang="ru-RU" sz="2400" i="1" dirty="0" smtClean="0"/>
              <a:t>– впереди стоящий согласный звук произносится твердо. </a:t>
            </a:r>
          </a:p>
          <a:p>
            <a:pPr>
              <a:buNone/>
            </a:pPr>
            <a:r>
              <a:rPr lang="ru-RU" sz="2400" i="1" dirty="0" smtClean="0"/>
              <a:t>Если после согласного звука идет один из гласных звуков – </a:t>
            </a:r>
            <a:r>
              <a:rPr lang="ru-RU" sz="2400" i="1" dirty="0" smtClean="0">
                <a:solidFill>
                  <a:srgbClr val="FF0000"/>
                </a:solidFill>
              </a:rPr>
              <a:t>Я, Ё, Е, Ю, И</a:t>
            </a:r>
            <a:r>
              <a:rPr lang="ru-RU" sz="2400" i="1" dirty="0" smtClean="0"/>
              <a:t> – впереди стоящий согласный звук произносится мягко.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00037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643314"/>
            <a:ext cx="500066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Звуковой анализ и синтез слов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24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702844" cy="4937125"/>
          </a:xfrm>
        </p:spPr>
      </p:pic>
      <p:pic>
        <p:nvPicPr>
          <p:cNvPr id="6" name="Рисунок 5" descr="IMG_242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071678"/>
            <a:ext cx="48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Как делить слова на слоги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На начальном этапе обучения берутся слова из 2-х слогов типа: </a:t>
            </a:r>
            <a:r>
              <a:rPr lang="ru-RU" dirty="0" err="1" smtClean="0"/>
              <a:t>м</a:t>
            </a:r>
            <a:r>
              <a:rPr lang="ru-RU" dirty="0" err="1" smtClean="0">
                <a:solidFill>
                  <a:srgbClr val="FF0000"/>
                </a:solidFill>
              </a:rPr>
              <a:t>у</a:t>
            </a:r>
            <a:r>
              <a:rPr lang="ru-RU" dirty="0" err="1" smtClean="0"/>
              <a:t>-к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, </a:t>
            </a:r>
            <a:r>
              <a:rPr lang="ru-RU" dirty="0" err="1" smtClean="0"/>
              <a:t>л</a:t>
            </a:r>
            <a:r>
              <a:rPr lang="ru-RU" dirty="0" err="1" smtClean="0">
                <a:solidFill>
                  <a:srgbClr val="FF0000"/>
                </a:solidFill>
              </a:rPr>
              <a:t>у</a:t>
            </a:r>
            <a:r>
              <a:rPr lang="ru-RU" dirty="0" err="1" smtClean="0"/>
              <a:t>-н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err="1" smtClean="0"/>
              <a:t>-т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… </a:t>
            </a:r>
          </a:p>
          <a:p>
            <a:pPr>
              <a:buNone/>
            </a:pPr>
            <a:r>
              <a:rPr lang="ru-RU" dirty="0" smtClean="0"/>
              <a:t>Затем предлагаются слова из 1-го слога без стечения согласных типа: д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м, л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к, 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к, м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р…</a:t>
            </a:r>
          </a:p>
          <a:p>
            <a:pPr>
              <a:buNone/>
            </a:pPr>
            <a:r>
              <a:rPr lang="ru-RU" sz="2300" i="1" dirty="0" smtClean="0"/>
              <a:t>Слова с гласными </a:t>
            </a:r>
            <a:r>
              <a:rPr lang="ru-RU" sz="2300" i="1" dirty="0" smtClean="0">
                <a:solidFill>
                  <a:srgbClr val="FF0000"/>
                </a:solidFill>
              </a:rPr>
              <a:t>Е</a:t>
            </a:r>
            <a:r>
              <a:rPr lang="ru-RU" sz="2300" i="1" dirty="0" smtClean="0"/>
              <a:t>, </a:t>
            </a:r>
            <a:r>
              <a:rPr lang="ru-RU" sz="2300" i="1" dirty="0" smtClean="0">
                <a:solidFill>
                  <a:srgbClr val="FF0000"/>
                </a:solidFill>
              </a:rPr>
              <a:t>Ё</a:t>
            </a:r>
            <a:r>
              <a:rPr lang="ru-RU" sz="2300" i="1" dirty="0" smtClean="0"/>
              <a:t>, </a:t>
            </a:r>
            <a:r>
              <a:rPr lang="ru-RU" sz="2300" i="1" dirty="0" smtClean="0">
                <a:solidFill>
                  <a:srgbClr val="FF0000"/>
                </a:solidFill>
              </a:rPr>
              <a:t>Ю</a:t>
            </a:r>
            <a:r>
              <a:rPr lang="ru-RU" sz="2300" i="1" dirty="0" smtClean="0"/>
              <a:t>, </a:t>
            </a:r>
            <a:r>
              <a:rPr lang="ru-RU" sz="2300" i="1" dirty="0" smtClean="0">
                <a:solidFill>
                  <a:srgbClr val="FF0000"/>
                </a:solidFill>
              </a:rPr>
              <a:t>Я</a:t>
            </a:r>
            <a:r>
              <a:rPr lang="ru-RU" sz="2300" i="1" dirty="0" smtClean="0"/>
              <a:t> – не предлагать ребенку для определения количества слогов в слове.</a:t>
            </a:r>
          </a:p>
          <a:p>
            <a:pPr>
              <a:buNone/>
            </a:pPr>
            <a:r>
              <a:rPr lang="ru-RU" dirty="0" smtClean="0"/>
              <a:t>Затем предлагаются слова из 3-х слогов без стечения согласных типа: </a:t>
            </a:r>
            <a:r>
              <a:rPr lang="ru-RU" dirty="0" err="1" smtClean="0"/>
              <a:t>б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err="1" smtClean="0"/>
              <a:t>-н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err="1" smtClean="0"/>
              <a:t>-н</a:t>
            </a:r>
            <a:r>
              <a:rPr lang="ru-RU" dirty="0" err="1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, </a:t>
            </a:r>
            <a:r>
              <a:rPr lang="ru-RU" dirty="0" err="1" smtClean="0"/>
              <a:t>бу-м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err="1" smtClean="0"/>
              <a:t>-г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у</a:t>
            </a:r>
            <a:r>
              <a:rPr lang="ru-RU" dirty="0" err="1" smtClean="0"/>
              <a:t>-р</a:t>
            </a:r>
            <a:r>
              <a:rPr lang="ru-RU" dirty="0" err="1" smtClean="0">
                <a:solidFill>
                  <a:srgbClr val="FF0000"/>
                </a:solidFill>
              </a:rPr>
              <a:t>о</a:t>
            </a:r>
            <a:r>
              <a:rPr lang="ru-RU" dirty="0" err="1" smtClean="0"/>
              <a:t>-к</a:t>
            </a:r>
            <a:r>
              <a:rPr lang="ru-RU" dirty="0" err="1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Понимать правило: «Сколько гласных, столько и слогов»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каждый слог можно предложить ребенку хлопать в ладоши, делать движение рукой</a:t>
            </a:r>
          </a:p>
          <a:p>
            <a:pPr>
              <a:buNone/>
            </a:pPr>
            <a:r>
              <a:rPr lang="ru-RU" dirty="0" smtClean="0"/>
              <a:t>После усвоения выше предложенных рекомендаций ребенок может делить на слоги любые слова.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Что должен понимать ребенок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72518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БУКВЫ – видим, пишем и читаем.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Понятие «АЛФАВИТ» – буквы в определенном порядке (можно выучить перед поступлением в школу)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В дошкольном возрасте учить буквы по названию звуков (не «</a:t>
            </a:r>
            <a:r>
              <a:rPr lang="ru-RU" i="1" dirty="0" err="1" smtClean="0"/>
              <a:t>Бэ</a:t>
            </a:r>
            <a:r>
              <a:rPr lang="ru-RU" i="1" dirty="0" smtClean="0"/>
              <a:t>», а «Б». Не «Эр», а «Р»).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000240"/>
            <a:ext cx="2143140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214311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Гласные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428868"/>
            <a:ext cx="2143140" cy="714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264318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Согласные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85918" y="1714488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215208" y="2070884"/>
            <a:ext cx="7135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IMG_2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28604"/>
            <a:ext cx="2643188" cy="3524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дошкольном возрасте дети печатают,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а </a:t>
            </a:r>
            <a:r>
              <a:rPr lang="ru-RU" dirty="0" smtClean="0">
                <a:solidFill>
                  <a:srgbClr val="0070C0"/>
                </a:solidFill>
              </a:rPr>
              <a:t>не пишут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24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4684190" cy="3513143"/>
          </a:xfrm>
        </p:spPr>
      </p:pic>
      <p:pic>
        <p:nvPicPr>
          <p:cNvPr id="5" name="Рисунок 4" descr="IMG_2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285860"/>
            <a:ext cx="3571900" cy="476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483</TotalTime>
  <Words>1082</Words>
  <Application>Microsoft Office PowerPoint</Application>
  <PresentationFormat>Экран (4:3)</PresentationFormat>
  <Paragraphs>210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Грамота в дошкольном возрасте</vt:lpstr>
      <vt:lpstr>Что должен понимать ребенок </vt:lpstr>
      <vt:lpstr>Условное обозначение звуков</vt:lpstr>
      <vt:lpstr>Звуковая схема слова «ЛИПА»</vt:lpstr>
      <vt:lpstr>Что должен понимать ребенок </vt:lpstr>
      <vt:lpstr>Звуковой анализ и синтез слов</vt:lpstr>
      <vt:lpstr>Как делить слова на слоги</vt:lpstr>
      <vt:lpstr>Что должен понимать ребенок </vt:lpstr>
      <vt:lpstr>В дошкольном возрасте дети печатают,  а не пишут</vt:lpstr>
      <vt:lpstr>Этапы обучения слоговому чтению</vt:lpstr>
      <vt:lpstr>Техника обучения слоговому чтению</vt:lpstr>
      <vt:lpstr>Чтение слоговой таблицы</vt:lpstr>
      <vt:lpstr>Этапы обучения слоговому чтению</vt:lpstr>
      <vt:lpstr>Чтение предложений</vt:lpstr>
      <vt:lpstr>Обучаемся чтению с увлечением</vt:lpstr>
      <vt:lpstr>Этапы обучения чтению предложений</vt:lpstr>
      <vt:lpstr>Рекомендации педагога-психолога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Грамота в дошкольном возрасте</dc:title>
  <dc:creator>GEG</dc:creator>
  <cp:lastModifiedBy>GEG</cp:lastModifiedBy>
  <cp:revision>46</cp:revision>
  <dcterms:created xsi:type="dcterms:W3CDTF">2011-10-07T09:20:17Z</dcterms:created>
  <dcterms:modified xsi:type="dcterms:W3CDTF">2011-10-27T07:29:56Z</dcterms:modified>
</cp:coreProperties>
</file>