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3" r:id="rId3"/>
    <p:sldId id="340" r:id="rId4"/>
    <p:sldId id="341" r:id="rId5"/>
    <p:sldId id="346" r:id="rId6"/>
    <p:sldId id="349" r:id="rId7"/>
    <p:sldId id="350" r:id="rId8"/>
    <p:sldId id="344" r:id="rId9"/>
    <p:sldId id="352" r:id="rId10"/>
    <p:sldId id="351" r:id="rId11"/>
    <p:sldId id="355" r:id="rId12"/>
    <p:sldId id="353" r:id="rId13"/>
    <p:sldId id="356" r:id="rId14"/>
    <p:sldId id="343" r:id="rId15"/>
    <p:sldId id="347" r:id="rId16"/>
    <p:sldId id="33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00FF00"/>
    <a:srgbClr val="FF0066"/>
    <a:srgbClr val="FF00FF"/>
    <a:srgbClr val="080808"/>
    <a:srgbClr val="FE3716"/>
    <a:srgbClr val="FF99FF"/>
    <a:srgbClr val="FFFF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309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1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6F116-BEF1-452E-B958-6F69FE2B27EF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AC6B9-9D00-48D4-9C46-9947C61EB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8447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D8BC074-4E0A-4FF8-8062-65623511E418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7859A46-5AAC-4B31-B346-0216DD940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7979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F0294-6D12-43F3-8993-362EA87CF975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2B30-1482-41CF-8034-84A434E9A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DB3D5-89AD-48B8-8D1C-1876CD3BD043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310D5-38D9-4CB9-97E1-0A2DFCEA4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005DE-21BC-4C45-A502-81476504B5E1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510C9-1427-426D-94E0-B2A3DCEEC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F7567-0948-4DED-A48A-2F766A7B017C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44B62-3109-473B-88B0-BE6878887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D36D1-FC6C-4295-9CFF-86272FDB7A4A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40B3F-2F90-477E-A990-71E8BC90F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656BD-0043-42E5-9074-5B25CC0FF2B7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B14F6-22A6-43D7-8032-DF11245C4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81D0B-7E9F-4FF9-A52D-238EE125784A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AF6F4-7E13-48DD-ADE1-BFAA709A4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0000-B112-46F1-BA8D-C1C674252DA4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8CD35-E23B-42D7-B512-BF1B6DB6A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3930E-C676-4BD7-AE1B-4303CC5F9996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6FCDD-6B7E-4912-9802-A79652AA6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DE5CC-E0CA-41B8-B055-590591333A23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41172-C651-459F-8D9F-D2298FC81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FF010-79C9-4F72-9FF2-4A5D6545ED09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C6E4-ECED-4D9D-A784-A90BB81C2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74E797-AB7B-4F8A-BEE3-1F69C4480EC9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D0B025-07F3-48B4-AB03-430ED93EF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heck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F:\&#1060;&#1080;&#1079;&#1080;&#1082;&#1072;\www_fizika_ru%20-%20&#167;%209-&#1072;_%20&#1069;&#1083;&#1077;&#1082;&#1090;&#1088;&#1080;&#1079;&#1072;&#1094;&#1080;&#1103;%20&#1090;&#1077;&#1083;.files\9a-i1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57158" y="711003"/>
            <a:ext cx="8786842" cy="2076688"/>
          </a:xfrm>
          <a:prstGeom prst="round2DiagRect">
            <a:avLst>
              <a:gd name="adj1" fmla="val 26809"/>
              <a:gd name="adj2" fmla="val 0"/>
            </a:avLst>
          </a:prstGeom>
          <a:blipFill>
            <a:blip r:embed="rId2" cstate="print">
              <a:lum bright="-40000" contrast="-40000"/>
            </a:blip>
            <a:stretch>
              <a:fillRect/>
            </a:stretch>
          </a:blipFill>
          <a:effectLst>
            <a:softEdge rad="635000"/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«СОЗДАНИЕ ПРОБЛЕМНЫХ СИТУАЦИЙ</a:t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уроках физики через эксперимент»</a:t>
            </a:r>
            <a:endParaRPr lang="ru-RU" sz="3600" b="1" i="1" dirty="0">
              <a:solidFill>
                <a:schemeClr val="bg1"/>
              </a:solidFill>
              <a:effectLst>
                <a:glow rad="101600">
                  <a:schemeClr val="tx1">
                    <a:lumMod val="95000"/>
                    <a:lumOff val="5000"/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5" name="Picture 1" descr="D:\Анимашки\d65e39102f7d5a308e9a17a9f9cc21ba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0529038">
            <a:off x="8015634" y="6200819"/>
            <a:ext cx="1428728" cy="785818"/>
          </a:xfrm>
          <a:prstGeom prst="rect">
            <a:avLst/>
          </a:prstGeom>
          <a:noFill/>
        </p:spPr>
      </p:pic>
      <p:pic>
        <p:nvPicPr>
          <p:cNvPr id="5" name="Picture 1" descr="D:\Анимашки\d65e39102f7d5a308e9a17a9f9cc21ba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0529038">
            <a:off x="8015633" y="6200819"/>
            <a:ext cx="1428728" cy="78581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00034" y="385762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 smtClean="0"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Сарыглар</a:t>
            </a:r>
            <a:r>
              <a:rPr lang="ru-RU" b="1" i="1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 Алена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Оюн-ооловна</a:t>
            </a:r>
            <a:r>
              <a:rPr lang="ru-RU" b="1" i="1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учитель физики и информатики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МБОУ СОШ №1 </a:t>
            </a:r>
            <a:r>
              <a:rPr lang="ru-RU" b="1" i="1" dirty="0" err="1" smtClean="0"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пгт</a:t>
            </a:r>
            <a:r>
              <a:rPr lang="ru-RU" b="1" i="1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Каа-Хем</a:t>
            </a:r>
            <a:endParaRPr lang="ru-RU" b="1" i="1" dirty="0" smtClean="0">
              <a:solidFill>
                <a:schemeClr val="bg1"/>
              </a:solidFill>
              <a:effectLst>
                <a:glow rad="101600">
                  <a:schemeClr val="tx1">
                    <a:lumMod val="95000"/>
                    <a:lumOff val="5000"/>
                    <a:alpha val="60000"/>
                  </a:schemeClr>
                </a:glow>
              </a:effectLst>
              <a:latin typeface="Bookman Old Style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Образование: </a:t>
            </a:r>
            <a:r>
              <a:rPr lang="ru-RU" b="1" i="1" dirty="0" smtClean="0">
                <a:solidFill>
                  <a:srgbClr val="FFFF00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Высшее;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Учебное заведение: </a:t>
            </a:r>
            <a:r>
              <a:rPr lang="ru-RU" b="1" i="1" dirty="0" smtClean="0">
                <a:solidFill>
                  <a:srgbClr val="FFFF00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Бурятский </a:t>
            </a:r>
            <a:r>
              <a:rPr lang="ru-RU" b="1" i="1" dirty="0" err="1" smtClean="0">
                <a:solidFill>
                  <a:srgbClr val="FFFF00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гос.университет</a:t>
            </a:r>
            <a:r>
              <a:rPr lang="ru-RU" b="1" i="1" dirty="0" smtClean="0">
                <a:solidFill>
                  <a:srgbClr val="FFFF00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Факультет: </a:t>
            </a:r>
            <a:r>
              <a:rPr lang="ru-RU" b="1" i="1" dirty="0" smtClean="0">
                <a:solidFill>
                  <a:srgbClr val="FFFF00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Физико-технический;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Год выпуска: </a:t>
            </a:r>
            <a:r>
              <a:rPr lang="ru-RU" b="1" i="1" dirty="0" smtClean="0">
                <a:solidFill>
                  <a:srgbClr val="FFFF00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2014 г.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Стаж:</a:t>
            </a:r>
            <a:r>
              <a:rPr lang="ru-RU" b="1" i="1" dirty="0" smtClean="0">
                <a:solidFill>
                  <a:srgbClr val="FFFF00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 8 месяцев.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FF00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785950"/>
          </a:xfrm>
        </p:spPr>
        <p:txBody>
          <a:bodyPr/>
          <a:lstStyle/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помощи ключевых слов (в файле) заполним граф – схему. Мы должны выяснить: 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мы знаем об электризации? Что мы хотим узнать? И в конце нашего занятия, заполним третью графу - что мы узнали.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357430"/>
          <a:ext cx="8229600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Знаем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Хотим узнать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Узнали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24" y="2285992"/>
            <a:ext cx="5486400" cy="804862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Опыт № 1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Берете эбонитовую палочку и натираете шерстью, затем палочку подносите к мелко нарезанным бумагам. Что происходит? Почему?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Опыт № 2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Берете резиновый шар, натираете шерстяной одеждой (или волосы) и приложите к доске. Что происходит? Почему?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Опыт № 3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Берете стеклянную палочку, натираете бумагой и подносите к металлической гильзе, не касаясь гильзы. Что происходит? Затем касаетесь заряженной стеклянной палочкой к гильзе. Что происходит? Почему?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F:\Физика\www_fizika_ru - § 9-а_ Электризация тел.files\9a-i1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r:link="rId3"/>
          <a:srcRect l="10000" r="10000"/>
          <a:stretch>
            <a:fillRect/>
          </a:stretch>
        </p:blipFill>
        <p:spPr bwMode="auto">
          <a:xfrm>
            <a:off x="285720" y="428604"/>
            <a:ext cx="163670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28604"/>
            <a:ext cx="14287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 проведения опытов дети заполняют результативную таблицу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7" y="2071678"/>
          <a:ext cx="8301036" cy="4672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1"/>
                <a:gridCol w="2286016"/>
                <a:gridCol w="2214578"/>
                <a:gridCol w="2800311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 группы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Что делали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Что наблюдали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Как объяснили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Берем эбонитовую палочку и натираем шерстью, затем палочку подносим к мелко нарезанным листам бумаги.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Берем шар резиновый, натираем шерстью и приложим к доске.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Берем стеклянную палочку, натираем бумагой и подносим к металлической гильзе, не касаясь гильзы. Затем прикоснемся заряженной стеклянной палочкой к гильзе.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6515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зачитывают  свои результаты экспериментов и делают общий вывод о том, что: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некоторые тела после их натирания притягиваются друг к другу и как взаимодействуют заряженные тела.</a:t>
            </a:r>
          </a:p>
          <a:p>
            <a:pPr>
              <a:buFontTx/>
              <a:buNone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250825" y="3141663"/>
            <a:ext cx="3581400" cy="3113087"/>
            <a:chOff x="662" y="1757"/>
            <a:chExt cx="2256" cy="1961"/>
          </a:xfrm>
        </p:grpSpPr>
        <p:sp>
          <p:nvSpPr>
            <p:cNvPr id="6196" name="Line 35"/>
            <p:cNvSpPr>
              <a:spLocks noChangeShapeType="1"/>
            </p:cNvSpPr>
            <p:nvPr/>
          </p:nvSpPr>
          <p:spPr bwMode="auto">
            <a:xfrm>
              <a:off x="2381" y="2614"/>
              <a:ext cx="0" cy="998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7" name="Line 34"/>
            <p:cNvSpPr>
              <a:spLocks noChangeShapeType="1"/>
            </p:cNvSpPr>
            <p:nvPr/>
          </p:nvSpPr>
          <p:spPr bwMode="auto">
            <a:xfrm>
              <a:off x="1419" y="2614"/>
              <a:ext cx="0" cy="998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066" y="2115"/>
              <a:ext cx="772" cy="928"/>
              <a:chOff x="1066" y="2115"/>
              <a:chExt cx="772" cy="928"/>
            </a:xfrm>
          </p:grpSpPr>
          <p:sp>
            <p:nvSpPr>
              <p:cNvPr id="6232" name="Arc 4"/>
              <p:cNvSpPr>
                <a:spLocks/>
              </p:cNvSpPr>
              <p:nvPr/>
            </p:nvSpPr>
            <p:spPr bwMode="auto">
              <a:xfrm>
                <a:off x="1111" y="220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3" name="Arc 5"/>
              <p:cNvSpPr>
                <a:spLocks/>
              </p:cNvSpPr>
              <p:nvPr/>
            </p:nvSpPr>
            <p:spPr bwMode="auto">
              <a:xfrm rot="1563880">
                <a:off x="1202" y="2160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4" name="Arc 6"/>
              <p:cNvSpPr>
                <a:spLocks/>
              </p:cNvSpPr>
              <p:nvPr/>
            </p:nvSpPr>
            <p:spPr bwMode="auto">
              <a:xfrm rot="3573083">
                <a:off x="1349" y="219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5" name="Arc 7"/>
              <p:cNvSpPr>
                <a:spLocks/>
              </p:cNvSpPr>
              <p:nvPr/>
            </p:nvSpPr>
            <p:spPr bwMode="auto">
              <a:xfrm rot="5587469">
                <a:off x="1429" y="229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6" name="Arc 8"/>
              <p:cNvSpPr>
                <a:spLocks/>
              </p:cNvSpPr>
              <p:nvPr/>
            </p:nvSpPr>
            <p:spPr bwMode="auto">
              <a:xfrm rot="1301873">
                <a:off x="1293" y="2634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7" name="Arc 9"/>
              <p:cNvSpPr>
                <a:spLocks/>
              </p:cNvSpPr>
              <p:nvPr/>
            </p:nvSpPr>
            <p:spPr bwMode="auto">
              <a:xfrm rot="4309794">
                <a:off x="1112" y="2613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8" name="Arc 10"/>
              <p:cNvSpPr>
                <a:spLocks/>
              </p:cNvSpPr>
              <p:nvPr/>
            </p:nvSpPr>
            <p:spPr bwMode="auto">
              <a:xfrm rot="4773432">
                <a:off x="1429" y="220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9" name="Arc 11"/>
              <p:cNvSpPr>
                <a:spLocks/>
              </p:cNvSpPr>
              <p:nvPr/>
            </p:nvSpPr>
            <p:spPr bwMode="auto">
              <a:xfrm rot="6870392">
                <a:off x="1475" y="2341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40" name="Arc 12"/>
              <p:cNvSpPr>
                <a:spLocks/>
              </p:cNvSpPr>
              <p:nvPr/>
            </p:nvSpPr>
            <p:spPr bwMode="auto">
              <a:xfrm>
                <a:off x="1429" y="2614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41" name="Arc 13"/>
              <p:cNvSpPr>
                <a:spLocks/>
              </p:cNvSpPr>
              <p:nvPr/>
            </p:nvSpPr>
            <p:spPr bwMode="auto">
              <a:xfrm rot="3187807">
                <a:off x="1207" y="2609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42" name="Arc 14"/>
              <p:cNvSpPr>
                <a:spLocks/>
              </p:cNvSpPr>
              <p:nvPr/>
            </p:nvSpPr>
            <p:spPr bwMode="auto">
              <a:xfrm rot="809744">
                <a:off x="1156" y="2160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43" name="Arc 15"/>
              <p:cNvSpPr>
                <a:spLocks/>
              </p:cNvSpPr>
              <p:nvPr/>
            </p:nvSpPr>
            <p:spPr bwMode="auto">
              <a:xfrm rot="1713951">
                <a:off x="1247" y="211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44" name="Arc 16"/>
              <p:cNvSpPr>
                <a:spLocks/>
              </p:cNvSpPr>
              <p:nvPr/>
            </p:nvSpPr>
            <p:spPr bwMode="auto">
              <a:xfrm rot="3415759">
                <a:off x="1293" y="2159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45" name="Arc 17"/>
              <p:cNvSpPr>
                <a:spLocks/>
              </p:cNvSpPr>
              <p:nvPr/>
            </p:nvSpPr>
            <p:spPr bwMode="auto">
              <a:xfrm rot="488994">
                <a:off x="1371" y="2616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 flipH="1">
              <a:off x="1927" y="2115"/>
              <a:ext cx="772" cy="928"/>
              <a:chOff x="1066" y="2115"/>
              <a:chExt cx="772" cy="928"/>
            </a:xfrm>
          </p:grpSpPr>
          <p:sp>
            <p:nvSpPr>
              <p:cNvPr id="6218" name="Arc 20"/>
              <p:cNvSpPr>
                <a:spLocks/>
              </p:cNvSpPr>
              <p:nvPr/>
            </p:nvSpPr>
            <p:spPr bwMode="auto">
              <a:xfrm>
                <a:off x="1111" y="220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19" name="Arc 21"/>
              <p:cNvSpPr>
                <a:spLocks/>
              </p:cNvSpPr>
              <p:nvPr/>
            </p:nvSpPr>
            <p:spPr bwMode="auto">
              <a:xfrm rot="1563880">
                <a:off x="1202" y="2160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0" name="Arc 22"/>
              <p:cNvSpPr>
                <a:spLocks/>
              </p:cNvSpPr>
              <p:nvPr/>
            </p:nvSpPr>
            <p:spPr bwMode="auto">
              <a:xfrm rot="3573083">
                <a:off x="1349" y="219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1" name="Arc 23"/>
              <p:cNvSpPr>
                <a:spLocks/>
              </p:cNvSpPr>
              <p:nvPr/>
            </p:nvSpPr>
            <p:spPr bwMode="auto">
              <a:xfrm rot="5587469">
                <a:off x="1429" y="229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2" name="Arc 24"/>
              <p:cNvSpPr>
                <a:spLocks/>
              </p:cNvSpPr>
              <p:nvPr/>
            </p:nvSpPr>
            <p:spPr bwMode="auto">
              <a:xfrm rot="1301873">
                <a:off x="1293" y="2634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3" name="Arc 25"/>
              <p:cNvSpPr>
                <a:spLocks/>
              </p:cNvSpPr>
              <p:nvPr/>
            </p:nvSpPr>
            <p:spPr bwMode="auto">
              <a:xfrm rot="4309794">
                <a:off x="1112" y="2613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4" name="Arc 26"/>
              <p:cNvSpPr>
                <a:spLocks/>
              </p:cNvSpPr>
              <p:nvPr/>
            </p:nvSpPr>
            <p:spPr bwMode="auto">
              <a:xfrm rot="4773432">
                <a:off x="1429" y="220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5" name="Arc 27"/>
              <p:cNvSpPr>
                <a:spLocks/>
              </p:cNvSpPr>
              <p:nvPr/>
            </p:nvSpPr>
            <p:spPr bwMode="auto">
              <a:xfrm rot="6870392">
                <a:off x="1475" y="2341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6" name="Arc 28"/>
              <p:cNvSpPr>
                <a:spLocks/>
              </p:cNvSpPr>
              <p:nvPr/>
            </p:nvSpPr>
            <p:spPr bwMode="auto">
              <a:xfrm>
                <a:off x="1429" y="2614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7" name="Arc 29"/>
              <p:cNvSpPr>
                <a:spLocks/>
              </p:cNvSpPr>
              <p:nvPr/>
            </p:nvSpPr>
            <p:spPr bwMode="auto">
              <a:xfrm rot="3187807">
                <a:off x="1207" y="2609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8" name="Arc 30"/>
              <p:cNvSpPr>
                <a:spLocks/>
              </p:cNvSpPr>
              <p:nvPr/>
            </p:nvSpPr>
            <p:spPr bwMode="auto">
              <a:xfrm rot="809744">
                <a:off x="1156" y="2160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9" name="Arc 31"/>
              <p:cNvSpPr>
                <a:spLocks/>
              </p:cNvSpPr>
              <p:nvPr/>
            </p:nvSpPr>
            <p:spPr bwMode="auto">
              <a:xfrm rot="1713951">
                <a:off x="1247" y="211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0" name="Arc 32"/>
              <p:cNvSpPr>
                <a:spLocks/>
              </p:cNvSpPr>
              <p:nvPr/>
            </p:nvSpPr>
            <p:spPr bwMode="auto">
              <a:xfrm rot="3415759">
                <a:off x="1293" y="2159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1" name="Arc 33"/>
              <p:cNvSpPr>
                <a:spLocks/>
              </p:cNvSpPr>
              <p:nvPr/>
            </p:nvSpPr>
            <p:spPr bwMode="auto">
              <a:xfrm rot="488994">
                <a:off x="1371" y="2616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41"/>
            <p:cNvGrpSpPr>
              <a:grpSpLocks/>
            </p:cNvGrpSpPr>
            <p:nvPr/>
          </p:nvGrpSpPr>
          <p:grpSpPr bwMode="auto">
            <a:xfrm>
              <a:off x="904" y="3612"/>
              <a:ext cx="953" cy="91"/>
              <a:chOff x="3651" y="3984"/>
              <a:chExt cx="953" cy="91"/>
            </a:xfrm>
          </p:grpSpPr>
          <p:sp>
            <p:nvSpPr>
              <p:cNvPr id="6213" name="Line 36"/>
              <p:cNvSpPr>
                <a:spLocks noChangeShapeType="1"/>
              </p:cNvSpPr>
              <p:nvPr/>
            </p:nvSpPr>
            <p:spPr bwMode="auto">
              <a:xfrm>
                <a:off x="3651" y="4065"/>
                <a:ext cx="953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4" name="Line 37"/>
              <p:cNvSpPr>
                <a:spLocks noChangeShapeType="1"/>
              </p:cNvSpPr>
              <p:nvPr/>
            </p:nvSpPr>
            <p:spPr bwMode="auto">
              <a:xfrm>
                <a:off x="3832" y="4020"/>
                <a:ext cx="59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5" name="Line 38"/>
              <p:cNvSpPr>
                <a:spLocks noChangeShapeType="1"/>
              </p:cNvSpPr>
              <p:nvPr/>
            </p:nvSpPr>
            <p:spPr bwMode="auto">
              <a:xfrm flipV="1">
                <a:off x="3736" y="3984"/>
                <a:ext cx="137" cy="91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6" name="Line 39"/>
              <p:cNvSpPr>
                <a:spLocks noChangeShapeType="1"/>
              </p:cNvSpPr>
              <p:nvPr/>
            </p:nvSpPr>
            <p:spPr bwMode="auto">
              <a:xfrm flipH="1" flipV="1">
                <a:off x="4387" y="3984"/>
                <a:ext cx="137" cy="91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7" name="Line 40"/>
              <p:cNvSpPr>
                <a:spLocks noChangeShapeType="1"/>
              </p:cNvSpPr>
              <p:nvPr/>
            </p:nvSpPr>
            <p:spPr bwMode="auto">
              <a:xfrm>
                <a:off x="3878" y="3984"/>
                <a:ext cx="499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42"/>
            <p:cNvGrpSpPr>
              <a:grpSpLocks/>
            </p:cNvGrpSpPr>
            <p:nvPr/>
          </p:nvGrpSpPr>
          <p:grpSpPr bwMode="auto">
            <a:xfrm>
              <a:off x="1907" y="3627"/>
              <a:ext cx="953" cy="91"/>
              <a:chOff x="3651" y="3984"/>
              <a:chExt cx="953" cy="91"/>
            </a:xfrm>
          </p:grpSpPr>
          <p:sp>
            <p:nvSpPr>
              <p:cNvPr id="6208" name="Line 43"/>
              <p:cNvSpPr>
                <a:spLocks noChangeShapeType="1"/>
              </p:cNvSpPr>
              <p:nvPr/>
            </p:nvSpPr>
            <p:spPr bwMode="auto">
              <a:xfrm>
                <a:off x="3651" y="4065"/>
                <a:ext cx="953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9" name="Line 44"/>
              <p:cNvSpPr>
                <a:spLocks noChangeShapeType="1"/>
              </p:cNvSpPr>
              <p:nvPr/>
            </p:nvSpPr>
            <p:spPr bwMode="auto">
              <a:xfrm>
                <a:off x="3832" y="4020"/>
                <a:ext cx="59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0" name="Line 45"/>
              <p:cNvSpPr>
                <a:spLocks noChangeShapeType="1"/>
              </p:cNvSpPr>
              <p:nvPr/>
            </p:nvSpPr>
            <p:spPr bwMode="auto">
              <a:xfrm flipV="1">
                <a:off x="3736" y="3984"/>
                <a:ext cx="137" cy="91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1" name="Line 46"/>
              <p:cNvSpPr>
                <a:spLocks noChangeShapeType="1"/>
              </p:cNvSpPr>
              <p:nvPr/>
            </p:nvSpPr>
            <p:spPr bwMode="auto">
              <a:xfrm flipH="1" flipV="1">
                <a:off x="4387" y="3984"/>
                <a:ext cx="137" cy="91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2" name="Line 47"/>
              <p:cNvSpPr>
                <a:spLocks noChangeShapeType="1"/>
              </p:cNvSpPr>
              <p:nvPr/>
            </p:nvSpPr>
            <p:spPr bwMode="auto">
              <a:xfrm>
                <a:off x="3878" y="3984"/>
                <a:ext cx="499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202" name="Freeform 48"/>
            <p:cNvSpPr>
              <a:spLocks/>
            </p:cNvSpPr>
            <p:nvPr/>
          </p:nvSpPr>
          <p:spPr bwMode="auto">
            <a:xfrm>
              <a:off x="662" y="1834"/>
              <a:ext cx="1028" cy="796"/>
            </a:xfrm>
            <a:custGeom>
              <a:avLst/>
              <a:gdLst>
                <a:gd name="T0" fmla="*/ 692 w 1028"/>
                <a:gd name="T1" fmla="*/ 796 h 796"/>
                <a:gd name="T2" fmla="*/ 250 w 1028"/>
                <a:gd name="T3" fmla="*/ 787 h 796"/>
                <a:gd name="T4" fmla="*/ 135 w 1028"/>
                <a:gd name="T5" fmla="*/ 720 h 796"/>
                <a:gd name="T6" fmla="*/ 39 w 1028"/>
                <a:gd name="T7" fmla="*/ 604 h 796"/>
                <a:gd name="T8" fmla="*/ 10 w 1028"/>
                <a:gd name="T9" fmla="*/ 518 h 796"/>
                <a:gd name="T10" fmla="*/ 0 w 1028"/>
                <a:gd name="T11" fmla="*/ 489 h 796"/>
                <a:gd name="T12" fmla="*/ 39 w 1028"/>
                <a:gd name="T13" fmla="*/ 297 h 796"/>
                <a:gd name="T14" fmla="*/ 212 w 1028"/>
                <a:gd name="T15" fmla="*/ 115 h 796"/>
                <a:gd name="T16" fmla="*/ 884 w 1028"/>
                <a:gd name="T17" fmla="*/ 105 h 796"/>
                <a:gd name="T18" fmla="*/ 970 w 1028"/>
                <a:gd name="T19" fmla="*/ 67 h 796"/>
                <a:gd name="T20" fmla="*/ 1028 w 1028"/>
                <a:gd name="T21" fmla="*/ 0 h 7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28"/>
                <a:gd name="T34" fmla="*/ 0 h 796"/>
                <a:gd name="T35" fmla="*/ 1028 w 1028"/>
                <a:gd name="T36" fmla="*/ 796 h 79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28" h="796">
                  <a:moveTo>
                    <a:pt x="692" y="796"/>
                  </a:moveTo>
                  <a:cubicBezTo>
                    <a:pt x="545" y="793"/>
                    <a:pt x="397" y="793"/>
                    <a:pt x="250" y="787"/>
                  </a:cubicBezTo>
                  <a:cubicBezTo>
                    <a:pt x="203" y="785"/>
                    <a:pt x="178" y="733"/>
                    <a:pt x="135" y="720"/>
                  </a:cubicBezTo>
                  <a:cubicBezTo>
                    <a:pt x="98" y="683"/>
                    <a:pt x="74" y="641"/>
                    <a:pt x="39" y="604"/>
                  </a:cubicBezTo>
                  <a:cubicBezTo>
                    <a:pt x="19" y="549"/>
                    <a:pt x="38" y="602"/>
                    <a:pt x="10" y="518"/>
                  </a:cubicBezTo>
                  <a:cubicBezTo>
                    <a:pt x="7" y="508"/>
                    <a:pt x="0" y="489"/>
                    <a:pt x="0" y="489"/>
                  </a:cubicBezTo>
                  <a:cubicBezTo>
                    <a:pt x="10" y="351"/>
                    <a:pt x="10" y="385"/>
                    <a:pt x="39" y="297"/>
                  </a:cubicBezTo>
                  <a:cubicBezTo>
                    <a:pt x="72" y="197"/>
                    <a:pt x="85" y="118"/>
                    <a:pt x="212" y="115"/>
                  </a:cubicBezTo>
                  <a:cubicBezTo>
                    <a:pt x="436" y="109"/>
                    <a:pt x="660" y="108"/>
                    <a:pt x="884" y="105"/>
                  </a:cubicBezTo>
                  <a:cubicBezTo>
                    <a:pt x="916" y="95"/>
                    <a:pt x="938" y="77"/>
                    <a:pt x="970" y="67"/>
                  </a:cubicBezTo>
                  <a:cubicBezTo>
                    <a:pt x="988" y="39"/>
                    <a:pt x="1013" y="28"/>
                    <a:pt x="1028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3" name="Freeform 49"/>
            <p:cNvSpPr>
              <a:spLocks/>
            </p:cNvSpPr>
            <p:nvPr/>
          </p:nvSpPr>
          <p:spPr bwMode="auto">
            <a:xfrm>
              <a:off x="1958" y="1872"/>
              <a:ext cx="960" cy="789"/>
            </a:xfrm>
            <a:custGeom>
              <a:avLst/>
              <a:gdLst>
                <a:gd name="T0" fmla="*/ 442 w 960"/>
                <a:gd name="T1" fmla="*/ 787 h 789"/>
                <a:gd name="T2" fmla="*/ 711 w 960"/>
                <a:gd name="T3" fmla="*/ 768 h 789"/>
                <a:gd name="T4" fmla="*/ 797 w 960"/>
                <a:gd name="T5" fmla="*/ 720 h 789"/>
                <a:gd name="T6" fmla="*/ 855 w 960"/>
                <a:gd name="T7" fmla="*/ 643 h 789"/>
                <a:gd name="T8" fmla="*/ 932 w 960"/>
                <a:gd name="T9" fmla="*/ 547 h 789"/>
                <a:gd name="T10" fmla="*/ 960 w 960"/>
                <a:gd name="T11" fmla="*/ 480 h 789"/>
                <a:gd name="T12" fmla="*/ 951 w 960"/>
                <a:gd name="T13" fmla="*/ 230 h 789"/>
                <a:gd name="T14" fmla="*/ 932 w 960"/>
                <a:gd name="T15" fmla="*/ 163 h 789"/>
                <a:gd name="T16" fmla="*/ 759 w 960"/>
                <a:gd name="T17" fmla="*/ 77 h 789"/>
                <a:gd name="T18" fmla="*/ 48 w 960"/>
                <a:gd name="T19" fmla="*/ 67 h 789"/>
                <a:gd name="T20" fmla="*/ 0 w 960"/>
                <a:gd name="T21" fmla="*/ 0 h 78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60"/>
                <a:gd name="T34" fmla="*/ 0 h 789"/>
                <a:gd name="T35" fmla="*/ 960 w 960"/>
                <a:gd name="T36" fmla="*/ 789 h 78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789">
                  <a:moveTo>
                    <a:pt x="442" y="787"/>
                  </a:moveTo>
                  <a:cubicBezTo>
                    <a:pt x="552" y="753"/>
                    <a:pt x="426" y="789"/>
                    <a:pt x="711" y="768"/>
                  </a:cubicBezTo>
                  <a:cubicBezTo>
                    <a:pt x="744" y="766"/>
                    <a:pt x="797" y="720"/>
                    <a:pt x="797" y="720"/>
                  </a:cubicBezTo>
                  <a:cubicBezTo>
                    <a:pt x="815" y="692"/>
                    <a:pt x="837" y="671"/>
                    <a:pt x="855" y="643"/>
                  </a:cubicBezTo>
                  <a:cubicBezTo>
                    <a:pt x="868" y="603"/>
                    <a:pt x="897" y="570"/>
                    <a:pt x="932" y="547"/>
                  </a:cubicBezTo>
                  <a:cubicBezTo>
                    <a:pt x="948" y="523"/>
                    <a:pt x="960" y="511"/>
                    <a:pt x="960" y="480"/>
                  </a:cubicBezTo>
                  <a:cubicBezTo>
                    <a:pt x="960" y="397"/>
                    <a:pt x="956" y="313"/>
                    <a:pt x="951" y="230"/>
                  </a:cubicBezTo>
                  <a:cubicBezTo>
                    <a:pt x="949" y="207"/>
                    <a:pt x="946" y="181"/>
                    <a:pt x="932" y="163"/>
                  </a:cubicBezTo>
                  <a:cubicBezTo>
                    <a:pt x="916" y="142"/>
                    <a:pt x="794" y="78"/>
                    <a:pt x="759" y="77"/>
                  </a:cubicBezTo>
                  <a:cubicBezTo>
                    <a:pt x="522" y="71"/>
                    <a:pt x="285" y="70"/>
                    <a:pt x="48" y="67"/>
                  </a:cubicBezTo>
                  <a:cubicBezTo>
                    <a:pt x="12" y="42"/>
                    <a:pt x="0" y="45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1590" y="1757"/>
              <a:ext cx="227" cy="181"/>
              <a:chOff x="4059" y="3294"/>
              <a:chExt cx="227" cy="181"/>
            </a:xfrm>
          </p:grpSpPr>
          <p:sp>
            <p:nvSpPr>
              <p:cNvPr id="6206" name="Line 50"/>
              <p:cNvSpPr>
                <a:spLocks noChangeShapeType="1"/>
              </p:cNvSpPr>
              <p:nvPr/>
            </p:nvSpPr>
            <p:spPr bwMode="auto">
              <a:xfrm>
                <a:off x="4059" y="3385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7" name="Line 51"/>
              <p:cNvSpPr>
                <a:spLocks noChangeShapeType="1"/>
              </p:cNvSpPr>
              <p:nvPr/>
            </p:nvSpPr>
            <p:spPr bwMode="auto">
              <a:xfrm>
                <a:off x="4170" y="3294"/>
                <a:ext cx="0" cy="181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205" name="Line 53"/>
            <p:cNvSpPr>
              <a:spLocks noChangeShapeType="1"/>
            </p:cNvSpPr>
            <p:nvPr/>
          </p:nvSpPr>
          <p:spPr bwMode="auto">
            <a:xfrm>
              <a:off x="1857" y="1848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103"/>
          <p:cNvGrpSpPr>
            <a:grpSpLocks/>
          </p:cNvGrpSpPr>
          <p:nvPr/>
        </p:nvGrpSpPr>
        <p:grpSpPr bwMode="auto">
          <a:xfrm>
            <a:off x="5580063" y="2492375"/>
            <a:ext cx="3313112" cy="3744913"/>
            <a:chOff x="3515" y="1570"/>
            <a:chExt cx="2087" cy="2359"/>
          </a:xfrm>
        </p:grpSpPr>
        <p:sp>
          <p:nvSpPr>
            <p:cNvPr id="6149" name="Line 98"/>
            <p:cNvSpPr>
              <a:spLocks noChangeShapeType="1"/>
            </p:cNvSpPr>
            <p:nvPr/>
          </p:nvSpPr>
          <p:spPr bwMode="auto">
            <a:xfrm>
              <a:off x="4014" y="2659"/>
              <a:ext cx="0" cy="117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0" name="Line 99"/>
            <p:cNvSpPr>
              <a:spLocks noChangeShapeType="1"/>
            </p:cNvSpPr>
            <p:nvPr/>
          </p:nvSpPr>
          <p:spPr bwMode="auto">
            <a:xfrm>
              <a:off x="5057" y="2659"/>
              <a:ext cx="0" cy="117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54"/>
            <p:cNvGrpSpPr>
              <a:grpSpLocks/>
            </p:cNvGrpSpPr>
            <p:nvPr/>
          </p:nvGrpSpPr>
          <p:grpSpPr bwMode="auto">
            <a:xfrm rot="20094345" flipH="1">
              <a:off x="3515" y="2160"/>
              <a:ext cx="772" cy="928"/>
              <a:chOff x="1066" y="2115"/>
              <a:chExt cx="772" cy="928"/>
            </a:xfrm>
          </p:grpSpPr>
          <p:sp>
            <p:nvSpPr>
              <p:cNvPr id="6182" name="Arc 55"/>
              <p:cNvSpPr>
                <a:spLocks/>
              </p:cNvSpPr>
              <p:nvPr/>
            </p:nvSpPr>
            <p:spPr bwMode="auto">
              <a:xfrm>
                <a:off x="1111" y="220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83" name="Arc 56"/>
              <p:cNvSpPr>
                <a:spLocks/>
              </p:cNvSpPr>
              <p:nvPr/>
            </p:nvSpPr>
            <p:spPr bwMode="auto">
              <a:xfrm rot="1563880">
                <a:off x="1202" y="2160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84" name="Arc 57"/>
              <p:cNvSpPr>
                <a:spLocks/>
              </p:cNvSpPr>
              <p:nvPr/>
            </p:nvSpPr>
            <p:spPr bwMode="auto">
              <a:xfrm rot="3573083">
                <a:off x="1349" y="219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85" name="Arc 58"/>
              <p:cNvSpPr>
                <a:spLocks/>
              </p:cNvSpPr>
              <p:nvPr/>
            </p:nvSpPr>
            <p:spPr bwMode="auto">
              <a:xfrm rot="5587469">
                <a:off x="1429" y="229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86" name="Arc 59"/>
              <p:cNvSpPr>
                <a:spLocks/>
              </p:cNvSpPr>
              <p:nvPr/>
            </p:nvSpPr>
            <p:spPr bwMode="auto">
              <a:xfrm rot="1301873">
                <a:off x="1293" y="2634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87" name="Arc 60"/>
              <p:cNvSpPr>
                <a:spLocks/>
              </p:cNvSpPr>
              <p:nvPr/>
            </p:nvSpPr>
            <p:spPr bwMode="auto">
              <a:xfrm rot="4309794">
                <a:off x="1112" y="2613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88" name="Arc 61"/>
              <p:cNvSpPr>
                <a:spLocks/>
              </p:cNvSpPr>
              <p:nvPr/>
            </p:nvSpPr>
            <p:spPr bwMode="auto">
              <a:xfrm rot="4773432">
                <a:off x="1429" y="220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89" name="Arc 62"/>
              <p:cNvSpPr>
                <a:spLocks/>
              </p:cNvSpPr>
              <p:nvPr/>
            </p:nvSpPr>
            <p:spPr bwMode="auto">
              <a:xfrm rot="6870392">
                <a:off x="1475" y="2341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90" name="Arc 63"/>
              <p:cNvSpPr>
                <a:spLocks/>
              </p:cNvSpPr>
              <p:nvPr/>
            </p:nvSpPr>
            <p:spPr bwMode="auto">
              <a:xfrm>
                <a:off x="1429" y="2614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91" name="Arc 64"/>
              <p:cNvSpPr>
                <a:spLocks/>
              </p:cNvSpPr>
              <p:nvPr/>
            </p:nvSpPr>
            <p:spPr bwMode="auto">
              <a:xfrm rot="3187807">
                <a:off x="1207" y="2609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92" name="Arc 65"/>
              <p:cNvSpPr>
                <a:spLocks/>
              </p:cNvSpPr>
              <p:nvPr/>
            </p:nvSpPr>
            <p:spPr bwMode="auto">
              <a:xfrm rot="809744">
                <a:off x="1156" y="2160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93" name="Arc 66"/>
              <p:cNvSpPr>
                <a:spLocks/>
              </p:cNvSpPr>
              <p:nvPr/>
            </p:nvSpPr>
            <p:spPr bwMode="auto">
              <a:xfrm rot="1713951">
                <a:off x="1247" y="211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94" name="Arc 67"/>
              <p:cNvSpPr>
                <a:spLocks/>
              </p:cNvSpPr>
              <p:nvPr/>
            </p:nvSpPr>
            <p:spPr bwMode="auto">
              <a:xfrm rot="3415759">
                <a:off x="1293" y="2159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95" name="Arc 68"/>
              <p:cNvSpPr>
                <a:spLocks/>
              </p:cNvSpPr>
              <p:nvPr/>
            </p:nvSpPr>
            <p:spPr bwMode="auto">
              <a:xfrm rot="488994">
                <a:off x="1371" y="2616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4649" y="3838"/>
              <a:ext cx="953" cy="91"/>
              <a:chOff x="3651" y="3984"/>
              <a:chExt cx="953" cy="91"/>
            </a:xfrm>
          </p:grpSpPr>
          <p:sp>
            <p:nvSpPr>
              <p:cNvPr id="6177" name="Line 70"/>
              <p:cNvSpPr>
                <a:spLocks noChangeShapeType="1"/>
              </p:cNvSpPr>
              <p:nvPr/>
            </p:nvSpPr>
            <p:spPr bwMode="auto">
              <a:xfrm>
                <a:off x="3651" y="4065"/>
                <a:ext cx="953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8" name="Line 71"/>
              <p:cNvSpPr>
                <a:spLocks noChangeShapeType="1"/>
              </p:cNvSpPr>
              <p:nvPr/>
            </p:nvSpPr>
            <p:spPr bwMode="auto">
              <a:xfrm>
                <a:off x="3832" y="4020"/>
                <a:ext cx="59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9" name="Line 72"/>
              <p:cNvSpPr>
                <a:spLocks noChangeShapeType="1"/>
              </p:cNvSpPr>
              <p:nvPr/>
            </p:nvSpPr>
            <p:spPr bwMode="auto">
              <a:xfrm flipV="1">
                <a:off x="3736" y="3984"/>
                <a:ext cx="137" cy="91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0" name="Line 73"/>
              <p:cNvSpPr>
                <a:spLocks noChangeShapeType="1"/>
              </p:cNvSpPr>
              <p:nvPr/>
            </p:nvSpPr>
            <p:spPr bwMode="auto">
              <a:xfrm flipH="1" flipV="1">
                <a:off x="4387" y="3984"/>
                <a:ext cx="137" cy="91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1" name="Line 74"/>
              <p:cNvSpPr>
                <a:spLocks noChangeShapeType="1"/>
              </p:cNvSpPr>
              <p:nvPr/>
            </p:nvSpPr>
            <p:spPr bwMode="auto">
              <a:xfrm>
                <a:off x="3878" y="3984"/>
                <a:ext cx="499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76"/>
            <p:cNvGrpSpPr>
              <a:grpSpLocks/>
            </p:cNvGrpSpPr>
            <p:nvPr/>
          </p:nvGrpSpPr>
          <p:grpSpPr bwMode="auto">
            <a:xfrm rot="956881">
              <a:off x="4740" y="2205"/>
              <a:ext cx="772" cy="928"/>
              <a:chOff x="1066" y="2115"/>
              <a:chExt cx="772" cy="928"/>
            </a:xfrm>
          </p:grpSpPr>
          <p:sp>
            <p:nvSpPr>
              <p:cNvPr id="6163" name="Arc 77"/>
              <p:cNvSpPr>
                <a:spLocks/>
              </p:cNvSpPr>
              <p:nvPr/>
            </p:nvSpPr>
            <p:spPr bwMode="auto">
              <a:xfrm>
                <a:off x="1111" y="220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4" name="Arc 78"/>
              <p:cNvSpPr>
                <a:spLocks/>
              </p:cNvSpPr>
              <p:nvPr/>
            </p:nvSpPr>
            <p:spPr bwMode="auto">
              <a:xfrm rot="1563880">
                <a:off x="1202" y="2160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5" name="Arc 79"/>
              <p:cNvSpPr>
                <a:spLocks/>
              </p:cNvSpPr>
              <p:nvPr/>
            </p:nvSpPr>
            <p:spPr bwMode="auto">
              <a:xfrm rot="3573083">
                <a:off x="1349" y="219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6" name="Arc 80"/>
              <p:cNvSpPr>
                <a:spLocks/>
              </p:cNvSpPr>
              <p:nvPr/>
            </p:nvSpPr>
            <p:spPr bwMode="auto">
              <a:xfrm rot="5587469">
                <a:off x="1429" y="229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7" name="Arc 81"/>
              <p:cNvSpPr>
                <a:spLocks/>
              </p:cNvSpPr>
              <p:nvPr/>
            </p:nvSpPr>
            <p:spPr bwMode="auto">
              <a:xfrm rot="1301873">
                <a:off x="1293" y="2634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8" name="Arc 82"/>
              <p:cNvSpPr>
                <a:spLocks/>
              </p:cNvSpPr>
              <p:nvPr/>
            </p:nvSpPr>
            <p:spPr bwMode="auto">
              <a:xfrm rot="4309794">
                <a:off x="1112" y="2613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9" name="Arc 83"/>
              <p:cNvSpPr>
                <a:spLocks/>
              </p:cNvSpPr>
              <p:nvPr/>
            </p:nvSpPr>
            <p:spPr bwMode="auto">
              <a:xfrm rot="4773432">
                <a:off x="1429" y="220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0" name="Arc 84"/>
              <p:cNvSpPr>
                <a:spLocks/>
              </p:cNvSpPr>
              <p:nvPr/>
            </p:nvSpPr>
            <p:spPr bwMode="auto">
              <a:xfrm rot="6870392">
                <a:off x="1475" y="2341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1" name="Arc 85"/>
              <p:cNvSpPr>
                <a:spLocks/>
              </p:cNvSpPr>
              <p:nvPr/>
            </p:nvSpPr>
            <p:spPr bwMode="auto">
              <a:xfrm>
                <a:off x="1429" y="2614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2" name="Arc 86"/>
              <p:cNvSpPr>
                <a:spLocks/>
              </p:cNvSpPr>
              <p:nvPr/>
            </p:nvSpPr>
            <p:spPr bwMode="auto">
              <a:xfrm rot="3187807">
                <a:off x="1207" y="2609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3" name="Arc 87"/>
              <p:cNvSpPr>
                <a:spLocks/>
              </p:cNvSpPr>
              <p:nvPr/>
            </p:nvSpPr>
            <p:spPr bwMode="auto">
              <a:xfrm rot="809744">
                <a:off x="1156" y="2160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4" name="Arc 88"/>
              <p:cNvSpPr>
                <a:spLocks/>
              </p:cNvSpPr>
              <p:nvPr/>
            </p:nvSpPr>
            <p:spPr bwMode="auto">
              <a:xfrm rot="1713951">
                <a:off x="1247" y="2115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5" name="Arc 89"/>
              <p:cNvSpPr>
                <a:spLocks/>
              </p:cNvSpPr>
              <p:nvPr/>
            </p:nvSpPr>
            <p:spPr bwMode="auto">
              <a:xfrm rot="3415759">
                <a:off x="1293" y="2159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6" name="Arc 90"/>
              <p:cNvSpPr>
                <a:spLocks/>
              </p:cNvSpPr>
              <p:nvPr/>
            </p:nvSpPr>
            <p:spPr bwMode="auto">
              <a:xfrm rot="488994">
                <a:off x="1371" y="2616"/>
                <a:ext cx="318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" name="Group 91"/>
            <p:cNvGrpSpPr>
              <a:grpSpLocks/>
            </p:cNvGrpSpPr>
            <p:nvPr/>
          </p:nvGrpSpPr>
          <p:grpSpPr bwMode="auto">
            <a:xfrm>
              <a:off x="3560" y="3838"/>
              <a:ext cx="953" cy="91"/>
              <a:chOff x="3651" y="3984"/>
              <a:chExt cx="953" cy="91"/>
            </a:xfrm>
          </p:grpSpPr>
          <p:sp>
            <p:nvSpPr>
              <p:cNvPr id="6158" name="Line 92"/>
              <p:cNvSpPr>
                <a:spLocks noChangeShapeType="1"/>
              </p:cNvSpPr>
              <p:nvPr/>
            </p:nvSpPr>
            <p:spPr bwMode="auto">
              <a:xfrm>
                <a:off x="3651" y="4065"/>
                <a:ext cx="953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9" name="Line 93"/>
              <p:cNvSpPr>
                <a:spLocks noChangeShapeType="1"/>
              </p:cNvSpPr>
              <p:nvPr/>
            </p:nvSpPr>
            <p:spPr bwMode="auto">
              <a:xfrm>
                <a:off x="3832" y="4020"/>
                <a:ext cx="59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0" name="Line 94"/>
              <p:cNvSpPr>
                <a:spLocks noChangeShapeType="1"/>
              </p:cNvSpPr>
              <p:nvPr/>
            </p:nvSpPr>
            <p:spPr bwMode="auto">
              <a:xfrm flipV="1">
                <a:off x="3736" y="3984"/>
                <a:ext cx="137" cy="91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1" name="Line 95"/>
              <p:cNvSpPr>
                <a:spLocks noChangeShapeType="1"/>
              </p:cNvSpPr>
              <p:nvPr/>
            </p:nvSpPr>
            <p:spPr bwMode="auto">
              <a:xfrm flipH="1" flipV="1">
                <a:off x="4387" y="3984"/>
                <a:ext cx="137" cy="91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2" name="Line 96"/>
              <p:cNvSpPr>
                <a:spLocks noChangeShapeType="1"/>
              </p:cNvSpPr>
              <p:nvPr/>
            </p:nvSpPr>
            <p:spPr bwMode="auto">
              <a:xfrm>
                <a:off x="3878" y="3984"/>
                <a:ext cx="499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55" name="Freeform 100"/>
            <p:cNvSpPr>
              <a:spLocks/>
            </p:cNvSpPr>
            <p:nvPr/>
          </p:nvSpPr>
          <p:spPr bwMode="auto">
            <a:xfrm>
              <a:off x="4014" y="1616"/>
              <a:ext cx="461" cy="963"/>
            </a:xfrm>
            <a:custGeom>
              <a:avLst/>
              <a:gdLst>
                <a:gd name="T0" fmla="*/ 0 w 461"/>
                <a:gd name="T1" fmla="*/ 963 h 963"/>
                <a:gd name="T2" fmla="*/ 135 w 461"/>
                <a:gd name="T3" fmla="*/ 780 h 963"/>
                <a:gd name="T4" fmla="*/ 96 w 461"/>
                <a:gd name="T5" fmla="*/ 483 h 963"/>
                <a:gd name="T6" fmla="*/ 115 w 461"/>
                <a:gd name="T7" fmla="*/ 137 h 963"/>
                <a:gd name="T8" fmla="*/ 231 w 461"/>
                <a:gd name="T9" fmla="*/ 70 h 963"/>
                <a:gd name="T10" fmla="*/ 461 w 461"/>
                <a:gd name="T11" fmla="*/ 31 h 9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1"/>
                <a:gd name="T19" fmla="*/ 0 h 963"/>
                <a:gd name="T20" fmla="*/ 461 w 461"/>
                <a:gd name="T21" fmla="*/ 963 h 9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1" h="963">
                  <a:moveTo>
                    <a:pt x="0" y="963"/>
                  </a:moveTo>
                  <a:cubicBezTo>
                    <a:pt x="56" y="907"/>
                    <a:pt x="78" y="837"/>
                    <a:pt x="135" y="780"/>
                  </a:cubicBezTo>
                  <a:cubicBezTo>
                    <a:pt x="166" y="680"/>
                    <a:pt x="130" y="577"/>
                    <a:pt x="96" y="483"/>
                  </a:cubicBezTo>
                  <a:cubicBezTo>
                    <a:pt x="83" y="382"/>
                    <a:pt x="0" y="178"/>
                    <a:pt x="115" y="137"/>
                  </a:cubicBezTo>
                  <a:cubicBezTo>
                    <a:pt x="146" y="108"/>
                    <a:pt x="192" y="89"/>
                    <a:pt x="231" y="70"/>
                  </a:cubicBezTo>
                  <a:cubicBezTo>
                    <a:pt x="299" y="0"/>
                    <a:pt x="342" y="31"/>
                    <a:pt x="461" y="3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Freeform 101"/>
            <p:cNvSpPr>
              <a:spLocks/>
            </p:cNvSpPr>
            <p:nvPr/>
          </p:nvSpPr>
          <p:spPr bwMode="auto">
            <a:xfrm>
              <a:off x="4468" y="1616"/>
              <a:ext cx="572" cy="1082"/>
            </a:xfrm>
            <a:custGeom>
              <a:avLst/>
              <a:gdLst>
                <a:gd name="T0" fmla="*/ 1890 w 384"/>
                <a:gd name="T1" fmla="*/ 1262 h 1028"/>
                <a:gd name="T2" fmla="*/ 1369 w 384"/>
                <a:gd name="T3" fmla="*/ 1060 h 1028"/>
                <a:gd name="T4" fmla="*/ 1277 w 384"/>
                <a:gd name="T5" fmla="*/ 1026 h 1028"/>
                <a:gd name="T6" fmla="*/ 1180 w 384"/>
                <a:gd name="T7" fmla="*/ 955 h 1028"/>
                <a:gd name="T8" fmla="*/ 994 w 384"/>
                <a:gd name="T9" fmla="*/ 484 h 1028"/>
                <a:gd name="T10" fmla="*/ 566 w 384"/>
                <a:gd name="T11" fmla="*/ 47 h 1028"/>
                <a:gd name="T12" fmla="*/ 0 w 384"/>
                <a:gd name="T13" fmla="*/ 0 h 10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1028"/>
                <a:gd name="T23" fmla="*/ 384 w 384"/>
                <a:gd name="T24" fmla="*/ 1028 h 10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1028">
                  <a:moveTo>
                    <a:pt x="384" y="1028"/>
                  </a:moveTo>
                  <a:cubicBezTo>
                    <a:pt x="361" y="963"/>
                    <a:pt x="336" y="904"/>
                    <a:pt x="278" y="864"/>
                  </a:cubicBezTo>
                  <a:cubicBezTo>
                    <a:pt x="272" y="855"/>
                    <a:pt x="264" y="846"/>
                    <a:pt x="259" y="836"/>
                  </a:cubicBezTo>
                  <a:cubicBezTo>
                    <a:pt x="251" y="817"/>
                    <a:pt x="240" y="778"/>
                    <a:pt x="240" y="778"/>
                  </a:cubicBezTo>
                  <a:cubicBezTo>
                    <a:pt x="229" y="424"/>
                    <a:pt x="253" y="559"/>
                    <a:pt x="202" y="394"/>
                  </a:cubicBezTo>
                  <a:cubicBezTo>
                    <a:pt x="216" y="275"/>
                    <a:pt x="256" y="83"/>
                    <a:pt x="115" y="39"/>
                  </a:cubicBezTo>
                  <a:cubicBezTo>
                    <a:pt x="80" y="16"/>
                    <a:pt x="44" y="0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7" name="Line 102"/>
            <p:cNvSpPr>
              <a:spLocks noChangeShapeType="1"/>
            </p:cNvSpPr>
            <p:nvPr/>
          </p:nvSpPr>
          <p:spPr bwMode="auto">
            <a:xfrm>
              <a:off x="4377" y="1570"/>
              <a:ext cx="18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9095"/>
            <a:ext cx="8229600" cy="57606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опыта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14284" y="1123501"/>
          <a:ext cx="3643337" cy="2662692"/>
        </p:xfrm>
        <a:graphic>
          <a:graphicData uri="http://schemas.openxmlformats.org/drawingml/2006/table">
            <a:tbl>
              <a:tblPr/>
              <a:tblGrid>
                <a:gridCol w="1371147"/>
                <a:gridCol w="1136095"/>
                <a:gridCol w="1136095"/>
              </a:tblGrid>
              <a:tr h="9298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Динамика результатов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по </a:t>
                      </a: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физике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54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2014-2015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5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Классы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КЗ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УО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56,3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60,2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58,2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286248" y="1571612"/>
            <a:ext cx="45005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Конференция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Шаг в будущее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2014-2015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уч.год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214810" y="2214554"/>
          <a:ext cx="4572032" cy="2437804"/>
        </p:xfrm>
        <a:graphic>
          <a:graphicData uri="http://schemas.openxmlformats.org/drawingml/2006/table">
            <a:tbl>
              <a:tblPr/>
              <a:tblGrid>
                <a:gridCol w="599986"/>
                <a:gridCol w="848257"/>
                <a:gridCol w="982737"/>
                <a:gridCol w="1042829"/>
                <a:gridCol w="1098223"/>
              </a:tblGrid>
              <a:tr h="70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5825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582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ФИ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582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Школьный уровень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5825" algn="l"/>
                        </a:tabLs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Кожуунный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уровень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5825" algn="l"/>
                        </a:tabLs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Республиканский уровень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582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5825" algn="l"/>
                        </a:tabLst>
                      </a:pP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Ооржак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Далай-Майдыр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582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место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5825" algn="l"/>
                        </a:tabLs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5825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5825" algn="l"/>
                        </a:tabLst>
                      </a:pPr>
                      <a:r>
                        <a:rPr lang="ru-RU" sz="11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Монгуш</a:t>
                      </a: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Онзагай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5825" algn="l"/>
                        </a:tabLs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место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5825" algn="l"/>
                        </a:tabLs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961313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Список использованной литературы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Богомолова О. Б. Проблемный подход в профильном обучении : одна задача - несколько решений // Информатика и образование. - 2010. - N 1. - С. 95-114.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Гиль Л. Б. Развитие интеллектуальных умений и способностей к саморазвитию в процессе математической подготовки студентов технического вуза // Вестник Томского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университета. - 2009. - N 7. - С. 152-156.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Бершадская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Е. Комплекс образовательных технологий // Директор школы. - 2009. - N 2. - С. 65-69.</a:t>
            </a:r>
          </a:p>
          <a:p>
            <a:pPr lvl="0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Идиатулин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В. С. Принцип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проблемности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обучении // Школьные технологии. - 2010. - N 4. - С. 29-42.</a:t>
            </a:r>
          </a:p>
          <a:p>
            <a:pPr lvl="0"/>
            <a:r>
              <a:rPr lang="ru-RU" sz="1600" dirty="0" err="1" smtClean="0"/>
              <a:t>Кретова</a:t>
            </a:r>
            <a:r>
              <a:rPr lang="ru-RU" sz="1600" dirty="0" smtClean="0"/>
              <a:t> Д. А. Исследовательские методы обучения // Специалист. - 2010. - N 6. - С. 35-37. </a:t>
            </a:r>
          </a:p>
          <a:p>
            <a:pPr lvl="0"/>
            <a:r>
              <a:rPr lang="ru-RU" sz="1600" dirty="0" smtClean="0"/>
              <a:t>Куликова Л. Г. Организационно-педагогические условия реализации проблемного обучения в процессе изучения педагогической антропологии // Наука и школа. - 2009. - N 1. - С. 18-20.</a:t>
            </a:r>
          </a:p>
          <a:p>
            <a:pPr lvl="0"/>
            <a:r>
              <a:rPr lang="ru-RU" sz="1600" dirty="0" smtClean="0"/>
              <a:t>Ларионов В. В. Проблемно-ориентированная система обучения физике в техническом университете : основные положения, современное состояние и перспективы // Сибирский </a:t>
            </a:r>
            <a:r>
              <a:rPr lang="ru-RU" sz="1600" dirty="0" err="1" smtClean="0"/>
              <a:t>пед</a:t>
            </a:r>
            <a:r>
              <a:rPr lang="ru-RU" sz="1600" dirty="0" smtClean="0"/>
              <a:t>. журнал. - 2009. - N 2. - С. 86-89.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heck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7200" b="1" dirty="0" smtClean="0">
                <a:solidFill>
                  <a:srgbClr val="FFCC00"/>
                </a:solidFill>
              </a:rPr>
              <a:t>Спасибо за внимание!</a:t>
            </a:r>
            <a:endParaRPr lang="ru-RU" sz="7200" b="1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31762"/>
            <a:ext cx="9144000" cy="1511288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FF00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latin typeface="Bookman Old Style" pitchFamily="18" charset="0"/>
                <a:ea typeface="+mn-ea"/>
                <a:cs typeface="Times New Roman" pitchFamily="18" charset="0"/>
              </a:rPr>
              <a:t>Мое кредо как учителя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785950"/>
            <a:ext cx="9144000" cy="5357826"/>
          </a:xfrm>
        </p:spPr>
        <p:txBody>
          <a:bodyPr/>
          <a:lstStyle/>
          <a:p>
            <a:pPr algn="ctr">
              <a:buNone/>
            </a:pPr>
            <a:r>
              <a:rPr lang="ru-RU" sz="4000" b="1" i="1" dirty="0" smtClean="0"/>
              <a:t>  «Чтобы быть хорошим преподавателем, нужно любить то, что преподаешь, и любить тех, кому преподаешь». </a:t>
            </a:r>
            <a:endParaRPr lang="ru-RU" sz="4000" dirty="0" smtClean="0"/>
          </a:p>
          <a:p>
            <a:pPr algn="r">
              <a:buNone/>
            </a:pPr>
            <a:endParaRPr lang="ru-RU" sz="4000" b="1" i="1" dirty="0" smtClean="0"/>
          </a:p>
          <a:p>
            <a:pPr algn="r">
              <a:buNone/>
            </a:pPr>
            <a:endParaRPr lang="ru-RU" sz="4000" b="1" i="1" dirty="0" smtClean="0"/>
          </a:p>
          <a:p>
            <a:pPr algn="r">
              <a:buNone/>
            </a:pPr>
            <a:r>
              <a:rPr lang="ru-RU" sz="4000" b="1" i="1" dirty="0" smtClean="0"/>
              <a:t>(В.О. Ключевской)</a:t>
            </a:r>
            <a:endParaRPr lang="ru-RU" sz="4000" b="1" dirty="0" smtClean="0">
              <a:ln>
                <a:solidFill>
                  <a:schemeClr val="tx1"/>
                </a:solidFill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Актуальность выбранной темы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</a:rPr>
              <a:t>         Актуализируется проблемное, ситуативное образование. История человечества – нескончаемая череда проблемных ситуаций, которые пришлось и приходится решать человеку. Именно этот процесс сотворил человека. </a:t>
            </a:r>
          </a:p>
          <a:p>
            <a:pPr algn="just">
              <a:lnSpc>
                <a:spcPct val="90000"/>
              </a:lnSpc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</a:rPr>
              <a:t>         Деятельность человека во многом сопряжена с творчеством, развитие которого наиболее успешно происходит  в процессе исследовательской деятельности. </a:t>
            </a:r>
          </a:p>
          <a:p>
            <a:endParaRPr lang="ru-RU" dirty="0"/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Цель: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показать развитие навыков исследовательской деятельности учащихся через создание проблемных ситуаций на уроке.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Задачи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Обучающая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400" dirty="0" smtClean="0"/>
              <a:t>изучение явлений на уроках физики.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Развивающая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400" dirty="0" smtClean="0"/>
              <a:t>развивать умение наблюдать, видеть проблему, вдумчивость, любознательность, ставить цель, добывать знания, понимать, оценивать и соотносить свою точку зрения с мнением других, проводить самоанализ и самооценку.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Воспитательная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/>
              <a:t>воспитывать раскованность чувств и движений, сочетающихся с умением выдерживать нормы поведения, умение вести диалог, слушать других.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Процедура познавательных действий в проблемном обучении включает следующие этапы: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Осознание проблемной ситуации;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проблемной ситуации;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Выдвижение идей, предположений по выходу из ситуации;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Обоснование выдвинутых идей, предположений;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следствий;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Формулировка проблемы;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Сопоставление проблемы с имеющимися знаниями и умениями;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Планирование плана решения проблемы;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проблемы;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Сравнение результатов с первоначальными идеями;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Формулировка вывода.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Чтобы конструирование проблемного изложения происходило успешно, надо четко представлять его общую структуру; она состоит из четырех этапов: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4288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 организация проблемной ситуации;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 выдвижение гипотезы;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 ее аргументация;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 выводы.</a:t>
            </a:r>
          </a:p>
          <a:p>
            <a:endParaRPr lang="ru-RU" dirty="0"/>
          </a:p>
        </p:txBody>
      </p:sp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Педагогические «плюсы» и «минусы» технологии проблемного обучения.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К «+» можно отнести: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Высокий уровень мотивации;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самостоятельности, творчества, учебной деятельности при изучении нового материала;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продуктивного мышления;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критического мышления;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собственного отношения, позиции к происходящему вокруг;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активной личности.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К «-» можно отнести: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Сложность подготовки к занятию;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Трудности управления, контроля, оценки познавательной деятельности учащихся;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Требует больше времени на достижение цели урока.</a:t>
            </a:r>
            <a:endParaRPr lang="ru-RU" sz="2000" dirty="0"/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Проблемные ситуации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Дети, я домохозяйка, недавно купила шубу, очень красивый мех, синтетический. Не успела ее одеть, а она уже серая, грязная какая-то. Не знаю почему?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 я, шофер. Хотел в полиэтиленовую канистру бензин набрать на заправке. А мне не разрешили. Почему?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 работаю в типографии. При печати книг и газет бумага в печатных машинах трется друг о друга и закручивается, рвется и портится; много ее идет вследствие этого в брак. Что происходит с бумагой?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</TotalTime>
  <Words>792</Words>
  <Application>Microsoft Office PowerPoint</Application>
  <PresentationFormat>Экран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Мое кредо как учителя </vt:lpstr>
      <vt:lpstr>Актуальность выбранной темы</vt:lpstr>
      <vt:lpstr>Слайд 4</vt:lpstr>
      <vt:lpstr>Задачи</vt:lpstr>
      <vt:lpstr>Процедура познавательных действий в проблемном обучении включает следующие этапы: </vt:lpstr>
      <vt:lpstr>Чтобы конструирование проблемного изложения происходило успешно, надо четко представлять его общую структуру; она состоит из четырех этапов:</vt:lpstr>
      <vt:lpstr>Педагогические «плюсы» и «минусы» технологии проблемного обучения. </vt:lpstr>
      <vt:lpstr>Проблемные ситуации</vt:lpstr>
      <vt:lpstr>        При помощи ключевых слов (в файле) заполним граф – схему. Мы должны выяснить:  Что мы знаем об электризации? Что мы хотим узнать? И в конце нашего занятия, заполним третью графу - что мы узнали.  </vt:lpstr>
      <vt:lpstr>Слайд 11</vt:lpstr>
      <vt:lpstr>После проведения опытов дети заполняют результативную таблицу</vt:lpstr>
      <vt:lpstr>Слайд 13</vt:lpstr>
      <vt:lpstr>Результативность опыта</vt:lpstr>
      <vt:lpstr>Список использованной литературы</vt:lpstr>
      <vt:lpstr>Слайд 16</vt:lpstr>
    </vt:vector>
  </TitlesOfParts>
  <Company>Калининская 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визитка</dc:title>
  <dc:creator>Садовая</dc:creator>
  <cp:lastModifiedBy>МБОУ СОШ №1</cp:lastModifiedBy>
  <cp:revision>440</cp:revision>
  <cp:lastPrinted>2013-10-29T08:57:43Z</cp:lastPrinted>
  <dcterms:created xsi:type="dcterms:W3CDTF">2011-03-10T05:53:17Z</dcterms:created>
  <dcterms:modified xsi:type="dcterms:W3CDTF">2015-04-07T02:44:29Z</dcterms:modified>
</cp:coreProperties>
</file>