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91" r:id="rId33"/>
    <p:sldId id="287" r:id="rId34"/>
    <p:sldId id="292" r:id="rId35"/>
    <p:sldId id="288" r:id="rId36"/>
    <p:sldId id="289" r:id="rId37"/>
    <p:sldId id="290" r:id="rId38"/>
    <p:sldId id="293" r:id="rId39"/>
    <p:sldId id="296" r:id="rId40"/>
    <p:sldId id="294" r:id="rId41"/>
    <p:sldId id="295" r:id="rId42"/>
    <p:sldId id="298" r:id="rId43"/>
    <p:sldId id="299" r:id="rId44"/>
    <p:sldId id="300" r:id="rId45"/>
    <p:sldId id="303" r:id="rId46"/>
    <p:sldId id="301" r:id="rId47"/>
    <p:sldId id="297" r:id="rId4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8793A-2145-49FA-A2CA-EA7DBF5B3931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FAFD7-78B5-4AAC-9E16-AC36165B7B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8793A-2145-49FA-A2CA-EA7DBF5B3931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FAFD7-78B5-4AAC-9E16-AC36165B7B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8793A-2145-49FA-A2CA-EA7DBF5B3931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FAFD7-78B5-4AAC-9E16-AC36165B7B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8793A-2145-49FA-A2CA-EA7DBF5B3931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FAFD7-78B5-4AAC-9E16-AC36165B7B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8793A-2145-49FA-A2CA-EA7DBF5B3931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FAFD7-78B5-4AAC-9E16-AC36165B7B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8793A-2145-49FA-A2CA-EA7DBF5B3931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FAFD7-78B5-4AAC-9E16-AC36165B7B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8793A-2145-49FA-A2CA-EA7DBF5B3931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FAFD7-78B5-4AAC-9E16-AC36165B7B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8793A-2145-49FA-A2CA-EA7DBF5B3931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FAFD7-78B5-4AAC-9E16-AC36165B7B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8793A-2145-49FA-A2CA-EA7DBF5B3931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FAFD7-78B5-4AAC-9E16-AC36165B7B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8793A-2145-49FA-A2CA-EA7DBF5B3931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FAFD7-78B5-4AAC-9E16-AC36165B7B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8793A-2145-49FA-A2CA-EA7DBF5B3931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FAFD7-78B5-4AAC-9E16-AC36165B7B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18793A-2145-49FA-A2CA-EA7DBF5B3931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BFAFD7-78B5-4AAC-9E16-AC36165B7B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yandsearch" TargetMode="External"/><Relationship Id="rId2" Type="http://schemas.openxmlformats.org/officeDocument/2006/relationships/hyperlink" Target="http://www.aktsent.info/files/image/public_images/71/a_s_a_1.jpg" TargetMode="Externa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sportal.ru/blog/kalitina-tamara-mikhailovna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4900" b="1" dirty="0" smtClean="0">
                <a:solidFill>
                  <a:srgbClr val="FF0000"/>
                </a:solidFill>
              </a:rPr>
              <a:t>Стили семейного воспитания</a:t>
            </a:r>
            <a:br>
              <a:rPr lang="ru-RU" sz="4900" b="1" dirty="0" smtClean="0">
                <a:solidFill>
                  <a:srgbClr val="FF0000"/>
                </a:solidFill>
              </a:rPr>
            </a:br>
            <a:r>
              <a:rPr lang="ru-RU" sz="4900" b="1" dirty="0" smtClean="0">
                <a:solidFill>
                  <a:srgbClr val="FF0000"/>
                </a:solidFill>
              </a:rPr>
              <a:t> </a:t>
            </a:r>
            <a:endParaRPr lang="ru-RU" sz="49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«Умные родители позволяют детям обжигать пальцы»</a:t>
            </a:r>
          </a:p>
          <a:p>
            <a:pPr algn="r"/>
            <a:r>
              <a:rPr lang="ru-RU" b="1" i="1" dirty="0" smtClean="0">
                <a:solidFill>
                  <a:schemeClr val="tx1"/>
                </a:solidFill>
              </a:rPr>
              <a:t>Индийская пословица</a:t>
            </a:r>
            <a:endParaRPr lang="ru-RU" b="1" i="1" dirty="0">
              <a:solidFill>
                <a:schemeClr val="tx1"/>
              </a:solidFill>
            </a:endParaRPr>
          </a:p>
        </p:txBody>
      </p:sp>
      <p:pic>
        <p:nvPicPr>
          <p:cNvPr id="47106" name="Picture 2" descr="http://www.aktsent.info/files/image/public_images/71/a_s_a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642918"/>
            <a:ext cx="5715000" cy="1885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Анкетирование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«Ваш стиль воспитания»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u="sng" dirty="0" smtClean="0"/>
              <a:t>3. Как вы считаете, в какой степени родители должны участвовать в отношениях ребенка со сверстниками?</a:t>
            </a:r>
          </a:p>
          <a:p>
            <a:pPr>
              <a:buNone/>
            </a:pPr>
            <a:r>
              <a:rPr lang="ru-RU" b="1" dirty="0" smtClean="0"/>
              <a:t>А) ребенок имеет право общаться близко только с теми детьми, которые нравятся его родителям</a:t>
            </a:r>
          </a:p>
          <a:p>
            <a:pPr>
              <a:buNone/>
            </a:pPr>
            <a:r>
              <a:rPr lang="ru-RU" b="1" dirty="0" smtClean="0"/>
              <a:t>Б) родителям нужно знать друзей своего ребенка, приглашать их в гости, но вмешиваться в отношения детей только в исключительных случаях</a:t>
            </a:r>
          </a:p>
          <a:p>
            <a:pPr>
              <a:buNone/>
            </a:pPr>
            <a:r>
              <a:rPr lang="ru-RU" b="1" dirty="0" smtClean="0"/>
              <a:t>В) ребенок может общаться, с кем захочет, родителей это не касается</a:t>
            </a:r>
            <a:endParaRPr lang="ru-RU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Анкетирование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«Ваш стиль воспитания»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b="1" u="sng" dirty="0" smtClean="0"/>
              <a:t>4. Ребенок должен понимать, что его родители …</a:t>
            </a:r>
          </a:p>
          <a:p>
            <a:pPr>
              <a:buNone/>
            </a:pPr>
            <a:r>
              <a:rPr lang="ru-RU" sz="3600" b="1" dirty="0" smtClean="0"/>
              <a:t>А) знают все, о чем он думает</a:t>
            </a:r>
          </a:p>
          <a:p>
            <a:pPr>
              <a:buNone/>
            </a:pPr>
            <a:r>
              <a:rPr lang="ru-RU" sz="3600" b="1" dirty="0" smtClean="0"/>
              <a:t>Б) интересуются его мыслями и чувствами</a:t>
            </a:r>
          </a:p>
          <a:p>
            <a:pPr>
              <a:buNone/>
            </a:pPr>
            <a:r>
              <a:rPr lang="ru-RU" sz="3600" b="1" dirty="0" smtClean="0"/>
              <a:t>В) не претендуют на то, чтобы знать его помыслы</a:t>
            </a:r>
            <a:endParaRPr lang="ru-RU" sz="36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Анкетирование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«Ваш стиль воспитания»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b="1" u="sng" dirty="0" smtClean="0"/>
              <a:t>5. Когда взрослый должен просить прощения у ребенка?</a:t>
            </a:r>
          </a:p>
          <a:p>
            <a:pPr>
              <a:buNone/>
            </a:pPr>
            <a:r>
              <a:rPr lang="ru-RU" sz="3600" b="1" dirty="0" smtClean="0"/>
              <a:t>А) никогда</a:t>
            </a:r>
          </a:p>
          <a:p>
            <a:pPr>
              <a:buNone/>
            </a:pPr>
            <a:r>
              <a:rPr lang="ru-RU" sz="3600" b="1" dirty="0" smtClean="0"/>
              <a:t>Б) в тех случаях, когда взрослый неправ – обязательно</a:t>
            </a:r>
          </a:p>
          <a:p>
            <a:pPr>
              <a:buNone/>
            </a:pPr>
            <a:r>
              <a:rPr lang="ru-RU" sz="3600" b="1" dirty="0" smtClean="0"/>
              <a:t>В) по настроению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Анкетирование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«Ваш стиль воспитания»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u="sng" dirty="0" smtClean="0"/>
              <a:t>6. Может ли ребенок самостоятельно решать, чем ему заниматься в свободное  от учебы время?</a:t>
            </a:r>
          </a:p>
          <a:p>
            <a:pPr>
              <a:buNone/>
            </a:pPr>
            <a:r>
              <a:rPr lang="ru-RU" b="1" dirty="0" smtClean="0"/>
              <a:t>А) пока не станет достаточно взрослым – нет</a:t>
            </a:r>
          </a:p>
          <a:p>
            <a:pPr>
              <a:buNone/>
            </a:pPr>
            <a:r>
              <a:rPr lang="ru-RU" b="1" dirty="0" smtClean="0"/>
              <a:t>Б) конечно, но задача родителей – направить его энергию в «мирное» русло</a:t>
            </a:r>
          </a:p>
          <a:p>
            <a:pPr>
              <a:buNone/>
            </a:pPr>
            <a:r>
              <a:rPr lang="ru-RU" b="1" dirty="0" smtClean="0"/>
              <a:t>В) может, а родители должны помочь материально</a:t>
            </a:r>
            <a:endParaRPr lang="ru-RU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Анкетирование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«Ваш стиль воспитания»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u="sng" dirty="0" smtClean="0"/>
              <a:t>7. Как должны реагировать родители подростка, услышав от него нецензурные выражения?</a:t>
            </a:r>
          </a:p>
          <a:p>
            <a:pPr>
              <a:buNone/>
            </a:pPr>
            <a:r>
              <a:rPr lang="ru-RU" b="1" dirty="0" smtClean="0"/>
              <a:t>А) возмутиться и строго наказать</a:t>
            </a:r>
          </a:p>
          <a:p>
            <a:pPr>
              <a:buNone/>
            </a:pPr>
            <a:r>
              <a:rPr lang="ru-RU" b="1" dirty="0" smtClean="0"/>
              <a:t>Б) договориться, что эти слова не станет произносить дома и вообще будет использовать их только в крайних случаях</a:t>
            </a:r>
          </a:p>
          <a:p>
            <a:pPr>
              <a:buNone/>
            </a:pPr>
            <a:r>
              <a:rPr lang="ru-RU" b="1" dirty="0" smtClean="0"/>
              <a:t>В) не делать из мухи слона, первый раз вообще можно пропустить мимо ушей</a:t>
            </a:r>
            <a:endParaRPr lang="ru-RU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Анкетирование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«Ваш стиль воспитания»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u="sng" dirty="0" smtClean="0"/>
              <a:t>8. Зачем давать ребенку деньги на карманные расходы?</a:t>
            </a:r>
          </a:p>
          <a:p>
            <a:pPr>
              <a:buNone/>
            </a:pPr>
            <a:r>
              <a:rPr lang="ru-RU" b="1" dirty="0" smtClean="0"/>
              <a:t>А) для того, чтобы он сам делал покупки и отчитывался за них перед родителями</a:t>
            </a:r>
          </a:p>
          <a:p>
            <a:pPr>
              <a:buNone/>
            </a:pPr>
            <a:r>
              <a:rPr lang="ru-RU" b="1" dirty="0" smtClean="0"/>
              <a:t>Б) для того, чтобы он мог их потратить по своему усмотрению</a:t>
            </a:r>
          </a:p>
          <a:p>
            <a:pPr>
              <a:buNone/>
            </a:pPr>
            <a:r>
              <a:rPr lang="ru-RU" b="1" dirty="0" smtClean="0"/>
              <a:t>В) для того, чтобы он не воровал деньги у родителей</a:t>
            </a:r>
            <a:endParaRPr lang="ru-RU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Анкетирование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«Ваш стиль воспитания»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u="sng" dirty="0" smtClean="0"/>
              <a:t>9. У ребенка могут быть секреты от родителей?</a:t>
            </a:r>
          </a:p>
          <a:p>
            <a:pPr>
              <a:buNone/>
            </a:pPr>
            <a:r>
              <a:rPr lang="ru-RU" b="1" dirty="0" smtClean="0"/>
              <a:t>А) только в том случае, если родители плохо следят за своим ребенком</a:t>
            </a:r>
          </a:p>
          <a:p>
            <a:pPr>
              <a:buNone/>
            </a:pPr>
            <a:r>
              <a:rPr lang="ru-RU" b="1" dirty="0" smtClean="0"/>
              <a:t>Б) да, это обязательное условие нормального взросления, дети должны иметь собственную личную жизнь</a:t>
            </a:r>
          </a:p>
          <a:p>
            <a:pPr>
              <a:buNone/>
            </a:pPr>
            <a:r>
              <a:rPr lang="ru-RU" b="1" dirty="0" smtClean="0"/>
              <a:t>В) конечно, ведь у ребенка должен быть свой мир, закрытый для взрослых</a:t>
            </a:r>
            <a:endParaRPr lang="ru-RU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Анкетирование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«Ваш стиль воспитания»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u="sng" dirty="0" smtClean="0"/>
              <a:t>10. Как вы считаете, до какого момента взрослые должны сами выбирать одежду и другие вещи для ребенка?</a:t>
            </a:r>
          </a:p>
          <a:p>
            <a:pPr>
              <a:buNone/>
            </a:pPr>
            <a:r>
              <a:rPr lang="ru-RU" b="1" dirty="0" smtClean="0"/>
              <a:t>А) до той поры, когда ребенок не начнет покупать все это на самостоятельно заработанные деньги</a:t>
            </a:r>
          </a:p>
          <a:p>
            <a:pPr>
              <a:buNone/>
            </a:pPr>
            <a:r>
              <a:rPr lang="ru-RU" b="1" dirty="0" smtClean="0"/>
              <a:t>Б) до того, как  ребенок не научится высказывать свои пожелания на этот счет</a:t>
            </a:r>
          </a:p>
          <a:p>
            <a:pPr>
              <a:buNone/>
            </a:pPr>
            <a:r>
              <a:rPr lang="ru-RU" b="1" dirty="0" smtClean="0"/>
              <a:t>В) до того времени, пока ребенок не потребует самостоятельности в выборе для себя вещей</a:t>
            </a:r>
            <a:endParaRPr lang="ru-RU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Анкетирование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«Ваш стиль воспитания»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b="1" u="sng" dirty="0" smtClean="0"/>
              <a:t>11. Нужно ли родителям демонстрировать ребенку свою любовь?</a:t>
            </a:r>
          </a:p>
          <a:p>
            <a:pPr>
              <a:buNone/>
            </a:pPr>
            <a:r>
              <a:rPr lang="ru-RU" b="1" dirty="0" smtClean="0"/>
              <a:t>А)  можно только хвалить за успехи, но «телячьи нежности» ни к чему</a:t>
            </a:r>
          </a:p>
          <a:p>
            <a:pPr>
              <a:buNone/>
            </a:pPr>
            <a:r>
              <a:rPr lang="ru-RU" b="1" dirty="0" smtClean="0"/>
              <a:t>Б) конечно, однако любая ласка должна быть уместна (например, не целовать мальчика при его друзьях)</a:t>
            </a:r>
          </a:p>
          <a:p>
            <a:pPr>
              <a:buNone/>
            </a:pPr>
            <a:r>
              <a:rPr lang="ru-RU" b="1" dirty="0" smtClean="0"/>
              <a:t>В) да, и как можно чаще</a:t>
            </a:r>
            <a:endParaRPr lang="ru-RU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Анкетирование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«Ваш стиль воспитания»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12. Считаете ли вы соблюдение режима дня обязательным для ребенка?</a:t>
            </a:r>
          </a:p>
          <a:p>
            <a:pPr>
              <a:buNone/>
            </a:pPr>
            <a:r>
              <a:rPr lang="ru-RU" dirty="0" smtClean="0"/>
              <a:t>А) безусловно, родители должны следить за этим</a:t>
            </a:r>
          </a:p>
          <a:p>
            <a:pPr>
              <a:buNone/>
            </a:pPr>
            <a:r>
              <a:rPr lang="ru-RU" dirty="0" smtClean="0"/>
              <a:t>Б) в жизни ребенка должен быть каждодневный распорядок, от которого возможны отступления</a:t>
            </a:r>
          </a:p>
          <a:p>
            <a:pPr>
              <a:buNone/>
            </a:pPr>
            <a:r>
              <a:rPr lang="ru-RU" dirty="0" smtClean="0"/>
              <a:t>В) ни к чему мучить ребенка и себя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Цель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Создание единого воспитательного пространства, главной ценностью которого является личность ребенка, его счастье и успех.</a:t>
            </a:r>
            <a:endParaRPr lang="ru-RU" sz="4400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Анализ результатов теста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«Ваш стиль воспитания»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Подсчитайте, каких ответов – «А», «Б» или «В» – у вас больше всего, и определите черты своего стиля воспитания.</a:t>
            </a:r>
            <a:endParaRPr lang="ru-RU" sz="4800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Анализ результатов теста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«Ваш стиль воспитания»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Большинство ответов «А» –авторитарный стиль. </a:t>
            </a:r>
          </a:p>
          <a:p>
            <a:r>
              <a:rPr lang="ru-RU" sz="2200" b="1" dirty="0" smtClean="0"/>
              <a:t>Ваши ответы показывают, что вы относитесь к деспотичным родителям, которые требуют от ребенка беспрекословного подчинения. </a:t>
            </a:r>
          </a:p>
          <a:p>
            <a:r>
              <a:rPr lang="ru-RU" sz="2200" b="1" dirty="0" smtClean="0"/>
              <a:t>Такие мамы и папы  не считают нужным объяснять причины своих запретов и приказов, не дают ребенку возможности высказаться, стремятся контролировать все сферы жизни своих  детей.</a:t>
            </a:r>
          </a:p>
          <a:p>
            <a:r>
              <a:rPr lang="ru-RU" sz="2200" b="1" dirty="0" smtClean="0">
                <a:solidFill>
                  <a:srgbClr val="FF0000"/>
                </a:solidFill>
              </a:rPr>
              <a:t>Такое воспитание может привести к весьма негативным последствиям. Ребёнок  может стать безынициативным,  неуверенным в себе, несамостоятельным. Дети из авторитарных семей не умеют и не хотят делиться своими переживаниями, потому что их никто не примет в расчет, и часто попадают под дурное влияние сверстников.</a:t>
            </a:r>
            <a:endParaRPr lang="ru-RU" sz="2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Анализ результатов теста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«Ваш стиль воспитания»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3400" b="1" u="sng" dirty="0" smtClean="0">
                <a:solidFill>
                  <a:srgbClr val="FF0000"/>
                </a:solidFill>
              </a:rPr>
              <a:t>Большинство ответов «Б» – демократический стиль.</a:t>
            </a:r>
          </a:p>
          <a:p>
            <a:r>
              <a:rPr lang="ru-RU" sz="3400" b="1" dirty="0" smtClean="0"/>
              <a:t>Вы избрали наиболее конструктивный способ взаимодействия с ребенком. Как и всякие демократичные родители, вы заботливы и внимательны, ребенок всегда чувствует вашу эмоциональную поддержку. При этом вы бываете достаточно тверды в своих требованиях. Вы обсуждаете  с детьми их жизнь, а не командуете ими. Воздействуя на ребенка, вы приводите разумные доводы, стремитесь объяснять ему причины ограничений и запретов.</a:t>
            </a:r>
          </a:p>
          <a:p>
            <a:r>
              <a:rPr lang="ru-RU" sz="3400" b="1" dirty="0" smtClean="0">
                <a:solidFill>
                  <a:srgbClr val="FF0000"/>
                </a:solidFill>
              </a:rPr>
              <a:t>Преимущества демократического воспитания в том, что родители поощряют позволяют предлагать  свои решения и принимать на себя ответственность за свои поступки.</a:t>
            </a:r>
            <a:endParaRPr lang="ru-RU" sz="3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Анализ результатов теста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«Ваш стиль воспитания»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3400" b="1" u="sng" dirty="0" smtClean="0">
                <a:solidFill>
                  <a:srgbClr val="FF0000"/>
                </a:solidFill>
              </a:rPr>
              <a:t>Большинство ответов «В» – либеральный стиль.</a:t>
            </a:r>
            <a:r>
              <a:rPr lang="ru-RU" sz="3400" b="1" u="sng" dirty="0" smtClean="0"/>
              <a:t> </a:t>
            </a:r>
            <a:endParaRPr lang="ru-RU" sz="3400" b="1" dirty="0" smtClean="0"/>
          </a:p>
          <a:p>
            <a:r>
              <a:rPr lang="ru-RU" sz="3400" b="1" dirty="0" smtClean="0"/>
              <a:t>Вы относитесь к либеральным родителям. При таком стиле воспитания отношения с детьми обычно бывают теплыми, родители заботливы и терпеливы. Их принцип: «Чем бы дитя не тешилось, лишь бы не плакало». Нетребовательное отношение к ребенку и непоследовательность в воспитании приводят к тому, что дети не чувствуют границ допустимого поведения и вырастают инфантильными. Либеральные родители не могут научить ребенка контролировать себя, поэтому у него меньше шансов развивать чувство самоуважения. </a:t>
            </a:r>
          </a:p>
          <a:p>
            <a:r>
              <a:rPr lang="ru-RU" sz="3400" b="1" dirty="0" smtClean="0">
                <a:solidFill>
                  <a:srgbClr val="FF0000"/>
                </a:solidFill>
              </a:rPr>
              <a:t>При либеральном стиле воспитания дети, как правило, плохо учатся и, по мнению психологов, вырастают очень несчастными.</a:t>
            </a:r>
            <a:endParaRPr lang="ru-RU" sz="3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Педагогический всеобуч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«Стили семейного воспитания»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При рассмотрении воспитательной деятельности родителей выделяют:</a:t>
            </a:r>
          </a:p>
          <a:p>
            <a:pPr>
              <a:buNone/>
            </a:pPr>
            <a:r>
              <a:rPr lang="ru-RU" b="1" dirty="0" smtClean="0"/>
              <a:t>1) Факторы воспитательного воздействия</a:t>
            </a:r>
          </a:p>
          <a:p>
            <a:pPr>
              <a:buNone/>
            </a:pPr>
            <a:r>
              <a:rPr lang="ru-RU" b="1" dirty="0" smtClean="0"/>
              <a:t>2) Воспитательную позицию родителей </a:t>
            </a:r>
          </a:p>
          <a:p>
            <a:pPr>
              <a:buNone/>
            </a:pPr>
            <a:r>
              <a:rPr lang="ru-RU" b="1" dirty="0" smtClean="0"/>
              <a:t>3) Различные стили воспитания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Педагогический всеобуч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«Стили семейного воспитания»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b="1" u="sng" dirty="0" smtClean="0"/>
              <a:t>1) Факторы воспитательного воздействия</a:t>
            </a:r>
          </a:p>
          <a:p>
            <a:r>
              <a:rPr lang="ru-RU" sz="3600" b="1" dirty="0" smtClean="0"/>
              <a:t>Эмоциональное отношение, любовь, принятие</a:t>
            </a:r>
          </a:p>
          <a:p>
            <a:r>
              <a:rPr lang="ru-RU" sz="3600" b="1" dirty="0" smtClean="0"/>
              <a:t>Особенности требований и контроля </a:t>
            </a:r>
            <a:endParaRPr lang="ru-RU" sz="3600" b="1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Педагогический всеобуч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«Стили семейного воспитания»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2000" b="1" u="sng" dirty="0" smtClean="0"/>
              <a:t>2) Воспитательную позицию родителей</a:t>
            </a:r>
          </a:p>
          <a:p>
            <a:r>
              <a:rPr lang="ru-RU" sz="2000" b="1" dirty="0" smtClean="0"/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Адекватность- </a:t>
            </a:r>
            <a:r>
              <a:rPr lang="ru-RU" sz="2000" b="1" dirty="0" smtClean="0"/>
              <a:t>это умение родителей видеть и понимать индивидуальность своего ребенка, представлять особенности его личности, эмоциональной, мотивационной сферы, характерологических проявлений, способность замечать происходящие в его душевном мире изменения.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Гибкость </a:t>
            </a:r>
            <a:r>
              <a:rPr lang="ru-RU" sz="2000" b="1" dirty="0" smtClean="0"/>
              <a:t>– это способность к изменению воздействий на ребенка по ходу его взросления или в связи с различными изменениями  условий жизни семьи. Негибкая родительская позиция характеризуется склонностью к одной и той же модели поведения, нежеланием менять свои взгляды или обсуждать разные точки зрения.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Прогнозирование </a:t>
            </a:r>
            <a:r>
              <a:rPr lang="ru-RU" sz="2000" b="1" dirty="0" smtClean="0"/>
              <a:t>– способность родителей предвосхищать, прогнозировать появление новых психических и личностных качеств детей, в т.ч.  и качеств, обусловленных  семейным воспитанием.</a:t>
            </a:r>
            <a:endParaRPr lang="ru-RU" sz="2000" b="1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Педагогический всеобуч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«Стили семейного воспитания»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u="sng" dirty="0" smtClean="0"/>
              <a:t>3) Различные стили воспитания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1.Авторитарный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2.Демократический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3.Попустительский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4.Хаотический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5.Опекающий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b="1" dirty="0" smtClean="0">
                <a:solidFill>
                  <a:srgbClr val="FF0000"/>
                </a:solidFill>
              </a:rPr>
              <a:t>Педагогический всеобуч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«Стили семейного воспитания»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1. Авторитарный.  </a:t>
            </a:r>
          </a:p>
          <a:p>
            <a:r>
              <a:rPr lang="ru-RU" b="1" dirty="0" smtClean="0"/>
              <a:t>При авторитарном стиле воспитания все решения принимают родители, считающие, что ребёнок во всём должен подчиняться их воле, авторитету. Родители ограничивают самостоятельность ребенка, не считают нужным как-то обосновывать свои требования, сопровождая их жестоким контролем, суровыми запретами, выговорами и физическими наказаниями. </a:t>
            </a:r>
          </a:p>
          <a:p>
            <a:r>
              <a:rPr lang="ru-RU" b="1" dirty="0" smtClean="0"/>
              <a:t>В подростковом возрасте авторитарность родителей порождает конфликты и враждебность. </a:t>
            </a:r>
            <a:endParaRPr lang="ru-RU" b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4" name="Picture 2" descr="http://im4-tub-ru.yandex.net/i?id=497537889-23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b="1" dirty="0" smtClean="0">
                <a:solidFill>
                  <a:srgbClr val="FF0000"/>
                </a:solidFill>
              </a:rPr>
              <a:t>Педагогический всеобуч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«Стили семейного воспитания»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1. Авторитарный.  </a:t>
            </a:r>
          </a:p>
          <a:p>
            <a:r>
              <a:rPr lang="ru-RU" b="1" dirty="0" smtClean="0"/>
              <a:t>Наиболее активные, сильные подростки сопротивляются и бунтуют, становятся избыточно агрессивными и нередко покидают родительский дом, как только могут себе это позволить. </a:t>
            </a:r>
          </a:p>
          <a:p>
            <a:r>
              <a:rPr lang="ru-RU" b="1" dirty="0" smtClean="0"/>
              <a:t>Робкие, неуверенные подростки приучаются во всем слушаться родителей, не совершая попыток решать что-либо самостоятельно. Во взрослой жизни они становятся «большими детьми», которые не способны принимать собственных решений и которые прячутся от проблем за спину других людей. </a:t>
            </a:r>
          </a:p>
          <a:p>
            <a:r>
              <a:rPr lang="ru-RU" b="1" dirty="0" smtClean="0"/>
              <a:t>По отношению к подросткам матери склонны реализовать более «разрешающее» поведение а отцы чаще твердо придерживаются избранного типа родительской власти. </a:t>
            </a:r>
            <a:br>
              <a:rPr lang="ru-RU" b="1" dirty="0" smtClean="0"/>
            </a:br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4" name="Picture 2" descr="http://im4-tub-ru.yandex.net/i?id=497537889-23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Ликвидация </a:t>
            </a:r>
            <a:r>
              <a:rPr lang="ru-RU" sz="3600" b="1" dirty="0" err="1" smtClean="0"/>
              <a:t>психолого</a:t>
            </a:r>
            <a:r>
              <a:rPr lang="ru-RU" sz="3600" b="1" dirty="0" smtClean="0"/>
              <a:t>- педагогической неграмотности, разъяснение глубинных процессов и общих закономерностей семейного воспитания, формирование педагогической культуры; коррекция недостатков семейного воспитания.</a:t>
            </a:r>
            <a:endParaRPr lang="ru-RU" sz="3600" b="1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b="1" dirty="0" smtClean="0">
                <a:solidFill>
                  <a:srgbClr val="FF0000"/>
                </a:solidFill>
              </a:rPr>
              <a:t>Педагогический всеобуч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«Стили семейного воспитания»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1. Авторитарный.  </a:t>
            </a:r>
          </a:p>
          <a:p>
            <a:r>
              <a:rPr lang="ru-RU" b="1" dirty="0" smtClean="0"/>
              <a:t>При таком воспитании у детей формируется лишь механизм внешнего контроля, основанный на чувстве вины и страха перед наказанием, и как только угроза наказания извне исчезает, поведение подростка может стать потенциально антиобщественным. </a:t>
            </a:r>
          </a:p>
          <a:p>
            <a:r>
              <a:rPr lang="ru-RU" b="1" dirty="0" smtClean="0"/>
              <a:t>Авторитарные отношения исключают душевную близость с детьми, поэтому между ними и родителями редко возникает чувство привязанности, что ведет к подозрительности, постоянной настороженности и даже враждебности.</a:t>
            </a:r>
            <a:endParaRPr lang="ru-RU" b="1" dirty="0"/>
          </a:p>
        </p:txBody>
      </p:sp>
      <p:pic>
        <p:nvPicPr>
          <p:cNvPr id="4" name="Picture 2" descr="http://im4-tub-ru.yandex.net/i?id=497537889-23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ru-RU" sz="3600" b="1" dirty="0" smtClean="0">
                <a:solidFill>
                  <a:srgbClr val="FF0000"/>
                </a:solidFill>
              </a:rPr>
              <a:t>Педагогический всеобуч 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«Стили семейного воспитания»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2. Демократический стиль. </a:t>
            </a:r>
          </a:p>
          <a:p>
            <a:r>
              <a:rPr lang="ru-RU" sz="2800" b="1" dirty="0" smtClean="0"/>
              <a:t>При демократическом стиле воспитания родители поощряют личную ответственность и самостоятельность своих детей в соответствии с их возрастными возможностями. </a:t>
            </a:r>
          </a:p>
          <a:p>
            <a:r>
              <a:rPr lang="ru-RU" sz="2800" b="1" dirty="0" smtClean="0"/>
              <a:t>Подростки включены в обсуждение семейных проблем, участвуют в принятии решений, выслушивают и обсуждают мнение и советы родителей.</a:t>
            </a:r>
          </a:p>
        </p:txBody>
      </p:sp>
      <p:pic>
        <p:nvPicPr>
          <p:cNvPr id="16386" name="Picture 2" descr="http://2lifehack.info/uploads/posts/2011-11/1320922603_det.jpg"/>
          <p:cNvPicPr>
            <a:picLocks noChangeAspect="1" noChangeArrowheads="1"/>
          </p:cNvPicPr>
          <p:nvPr/>
        </p:nvPicPr>
        <p:blipFill>
          <a:blip r:embed="rId2"/>
          <a:srcRect l="8763" t="3891" r="6518" b="6617"/>
          <a:stretch>
            <a:fillRect/>
          </a:stretch>
        </p:blipFill>
        <p:spPr bwMode="auto">
          <a:xfrm>
            <a:off x="142844" y="0"/>
            <a:ext cx="2071702" cy="16430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ru-RU" sz="3600" b="1" dirty="0" smtClean="0">
                <a:solidFill>
                  <a:srgbClr val="FF0000"/>
                </a:solidFill>
              </a:rPr>
              <a:t>Педагогический всеобуч 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«Стили семейного воспитания»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2. Демократический стиль. </a:t>
            </a:r>
          </a:p>
          <a:p>
            <a:r>
              <a:rPr lang="ru-RU" b="1" dirty="0" smtClean="0"/>
              <a:t>Родители требуют от детей осмысленного поведения и стараются помочь им, чутко относятся к их запросам.</a:t>
            </a:r>
          </a:p>
          <a:p>
            <a:r>
              <a:rPr lang="ru-RU" b="1" dirty="0" smtClean="0"/>
              <a:t>При этом родители проявляют твёрдость,  заботятся о справедливости и последовательном соблюдении дисциплины, что формирует правильное ответственное социальное поведение.</a:t>
            </a:r>
          </a:p>
          <a:p>
            <a:endParaRPr lang="ru-RU" dirty="0"/>
          </a:p>
        </p:txBody>
      </p:sp>
      <p:pic>
        <p:nvPicPr>
          <p:cNvPr id="4" name="Picture 2" descr="http://2lifehack.info/uploads/posts/2011-11/1320922603_det.jpg"/>
          <p:cNvPicPr>
            <a:picLocks noChangeAspect="1" noChangeArrowheads="1"/>
          </p:cNvPicPr>
          <p:nvPr/>
        </p:nvPicPr>
        <p:blipFill>
          <a:blip r:embed="rId2"/>
          <a:srcRect l="8763" t="3891" r="6518" b="6617"/>
          <a:stretch>
            <a:fillRect/>
          </a:stretch>
        </p:blipFill>
        <p:spPr bwMode="auto">
          <a:xfrm>
            <a:off x="142844" y="0"/>
            <a:ext cx="2071702" cy="16430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Педагогический всеобуч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«Стили семейного воспитания»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3. Попустительский стиль.</a:t>
            </a:r>
          </a:p>
          <a:p>
            <a:r>
              <a:rPr lang="ru-RU" b="1" dirty="0" smtClean="0"/>
              <a:t>При попустительском стиле воспитания ребенок должным образом не направляется, практически не знает запретов и ограничений со стороны родителей или не выполняет указаний родителей, для которых характерно неумение, неспособность или нежелание руководить детьми. </a:t>
            </a:r>
          </a:p>
          <a:p>
            <a:r>
              <a:rPr lang="ru-RU" b="1" dirty="0" smtClean="0"/>
              <a:t>Становясь более взрослыми, такие подростки конфликтуют с теми, кто не потакает им, не способны учитывать интересы других людей, устанавливать прочные эмоциональные связи, не готовы к ограничениям и ответственности.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Педагогический всеобуч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«Стили семейного воспитания»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3. Попустительский стиль.</a:t>
            </a:r>
          </a:p>
          <a:p>
            <a:r>
              <a:rPr lang="ru-RU" b="1" dirty="0" smtClean="0"/>
              <a:t>С другой стороны, воспринимая недостаток руководства со стороны родителей как проявление равнодушия и эмоционального  отторжения, дети чувствуют страх и неуверенность. </a:t>
            </a:r>
          </a:p>
          <a:p>
            <a:r>
              <a:rPr lang="ru-RU" b="1" dirty="0" smtClean="0"/>
              <a:t>Неспособность семьи контролировать поведение подростка может способствовать вовлечению его в асоциальные  группы, поскольку психологические механизмы, необходимые для самостоятельного, ответственного поведения в обществе, у него не сформировались.</a:t>
            </a: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Педагогический всеобуч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«Стили семейного воспитания»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4. Хаотический стиль. </a:t>
            </a:r>
          </a:p>
          <a:p>
            <a:r>
              <a:rPr lang="ru-RU" b="1" dirty="0" smtClean="0"/>
              <a:t>Хаотический стиль- это отсутствие единого подхода к воспитанию, когда нет ясно выраженных, определенных, конкретных требований к ребенку или наблюдается противоречия, разногласия в выборе воспитательных средств между родителями.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Педагогический всеобуч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«Стили семейного воспитания»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400" b="1" dirty="0" smtClean="0">
                <a:solidFill>
                  <a:srgbClr val="FF0000"/>
                </a:solidFill>
              </a:rPr>
              <a:t>4. Хаотический стиль. </a:t>
            </a:r>
          </a:p>
          <a:p>
            <a:r>
              <a:rPr lang="ru-RU" sz="3400" b="1" dirty="0" smtClean="0"/>
              <a:t>При таком стиле воспитания угнетается одна из важных базовых потребностей личности – потребность в стабильности и упорядоченности окружающего мира, наличии четких ориентиров в поведении и оценках. </a:t>
            </a:r>
          </a:p>
          <a:p>
            <a:r>
              <a:rPr lang="ru-RU" sz="3400" b="1" dirty="0" smtClean="0"/>
              <a:t>Непредсказуемость родительских реакций лишает ребенка ощущения стабильности и провоцирует повышенную тревожность, неуверенность, импульсивность, а в сложных ситуациях даже агрессивность и неуправляемость, социальную дезадаптацию.</a:t>
            </a:r>
          </a:p>
          <a:p>
            <a:r>
              <a:rPr lang="ru-RU" sz="3400" b="1" dirty="0" smtClean="0"/>
              <a:t>При таком воспитании не формируется самоконтроль и чувство ответственности, отмечается незрелость  суждений, заниженная самооценка.</a:t>
            </a:r>
          </a:p>
          <a:p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Педагогический всеобуч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«Стили семейного воспитания»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3571876"/>
            <a:ext cx="8043890" cy="3071834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5. Опекающий стиль.</a:t>
            </a:r>
          </a:p>
          <a:p>
            <a:r>
              <a:rPr lang="ru-RU" b="1" dirty="0" smtClean="0"/>
              <a:t>Опекающий стиль- это стремление постоянно быть около ребенка, решать за него все возникающие проблемы.</a:t>
            </a:r>
          </a:p>
          <a:p>
            <a:r>
              <a:rPr lang="ru-RU" b="1" dirty="0" smtClean="0"/>
              <a:t>Родители бдительно следят за поведением подростка, ограничивают его самостоятельное поведение, тревожатся , что с ним что-то может произойти. </a:t>
            </a:r>
          </a:p>
          <a:p>
            <a:r>
              <a:rPr lang="ru-RU" b="1" dirty="0" smtClean="0"/>
              <a:t>Несмотря на внешнюю заботу, опекающий стиль воспитания приводит, с одной стороны, к чрезмерному преувеличению собственной значимости у подростка, с другой – к формированию у него тревожности, беспомощности, запаздыванию социальной зрелости.</a:t>
            </a:r>
            <a:endParaRPr lang="ru-RU" b="1" dirty="0"/>
          </a:p>
        </p:txBody>
      </p:sp>
      <p:pic>
        <p:nvPicPr>
          <p:cNvPr id="10242" name="Picture 2" descr="http://img1.liveinternet.ru/images/attach/c/5/85/500/85500983_Vospitaniedeteykakproyavlenieidiotizmavzroslyih.jpg"/>
          <p:cNvPicPr>
            <a:picLocks noChangeAspect="1" noChangeArrowheads="1"/>
          </p:cNvPicPr>
          <p:nvPr/>
        </p:nvPicPr>
        <p:blipFill>
          <a:blip r:embed="rId2"/>
          <a:srcRect t="5088"/>
          <a:stretch>
            <a:fillRect/>
          </a:stretch>
        </p:blipFill>
        <p:spPr bwMode="auto">
          <a:xfrm>
            <a:off x="2143108" y="1428736"/>
            <a:ext cx="4533430" cy="208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Родительский практикум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Ситуация 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u="sng" dirty="0" smtClean="0"/>
              <a:t>Отец. </a:t>
            </a:r>
            <a:r>
              <a:rPr lang="ru-RU" b="1" i="1" dirty="0" smtClean="0"/>
              <a:t> Ты должен делать так, как я тебе сказал, потому что я старший и главный в доме. Ты мой сын- вот и слушай, что отец говорит.</a:t>
            </a:r>
          </a:p>
          <a:p>
            <a:pPr>
              <a:buNone/>
            </a:pPr>
            <a:r>
              <a:rPr lang="ru-RU" b="1" i="1" u="sng" dirty="0" smtClean="0"/>
              <a:t>Сын. </a:t>
            </a:r>
            <a:r>
              <a:rPr lang="ru-RU" b="1" i="1" dirty="0" smtClean="0"/>
              <a:t>    Пап, но послушай…</a:t>
            </a:r>
          </a:p>
          <a:p>
            <a:pPr>
              <a:buNone/>
            </a:pPr>
            <a:r>
              <a:rPr lang="ru-RU" b="1" i="1" u="sng" dirty="0" smtClean="0"/>
              <a:t>Отец. </a:t>
            </a:r>
            <a:r>
              <a:rPr lang="ru-RU" b="1" i="1" dirty="0" smtClean="0"/>
              <a:t>И слушать ничего не хочу! Мал еще рассуждать!</a:t>
            </a:r>
            <a:endParaRPr lang="ru-RU" b="1" i="1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Родительский практикум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Ситуация 1 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(комментарий психолога)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Многие родители считают, что детям нельзя делать поблажек, что они не способны разобраться в ситуации. Однако слишком строгое воспитание, основанное на принципах, не всегда понятных ребенку, напоминает дрессировку. </a:t>
            </a:r>
          </a:p>
          <a:p>
            <a:r>
              <a:rPr lang="ru-RU" b="1" dirty="0" smtClean="0"/>
              <a:t>В таких случаях ребенок будет все беспрекословно  выполнять в присутствии родителей, но поступать по-своему, когда их рядом нет. Убеждение лучше чрезмерной строгости. </a:t>
            </a:r>
          </a:p>
          <a:p>
            <a:r>
              <a:rPr lang="ru-RU" b="1" dirty="0" smtClean="0"/>
              <a:t>В данной ситуации надо сказать ребенку: «Ты сейчас сделаешь так, как я говорю, а вечером мы с покойно  все обсудим»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Роль семьи в решении задач воспитания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Концепция модернизации Российского образования подчеркивает исключительную </a:t>
            </a:r>
            <a:r>
              <a:rPr lang="ru-RU" sz="4400" b="1" dirty="0" smtClean="0">
                <a:solidFill>
                  <a:srgbClr val="FF0000"/>
                </a:solidFill>
              </a:rPr>
              <a:t>роль семьи в решении задач воспитания.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Родительский практикум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Ситуация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i="1" u="sng" dirty="0" smtClean="0"/>
              <a:t>Мать.</a:t>
            </a:r>
            <a:r>
              <a:rPr lang="ru-RU" b="1" i="1" dirty="0" smtClean="0"/>
              <a:t> Наш ребёнок должен заниматься музыкой! Когда-то я прекрасно пела, хороший слух должен достаться Маше по наследству. Жаль, что в детстве мои родители не отдали меня в музыкальную школу. Я всегда мечтала о славе и успехе, а сейчас свои таланты молодежь реализует в различных шоу-проектах. Как было бы хорошо! ..</a:t>
            </a:r>
          </a:p>
          <a:p>
            <a:r>
              <a:rPr lang="ru-RU" b="1" i="1" u="sng" dirty="0" smtClean="0"/>
              <a:t>Отец. </a:t>
            </a:r>
            <a:r>
              <a:rPr lang="ru-RU" b="1" i="1" dirty="0" smtClean="0"/>
              <a:t>Что- то я не заметил у дочери никаких музыкальных наклонностей. Может быть, спросим о ее желании?</a:t>
            </a:r>
          </a:p>
          <a:p>
            <a:r>
              <a:rPr lang="ru-RU" b="1" i="1" u="sng" dirty="0" smtClean="0"/>
              <a:t>Мать. </a:t>
            </a:r>
            <a:r>
              <a:rPr lang="ru-RU" b="1" i="1" dirty="0" smtClean="0"/>
              <a:t>Ерунда! Начнет заниматься и втянется! В этом возрасте дети еще не понимают, чего они хотят! Я не позволю упустить ей свой шанс!</a:t>
            </a:r>
            <a:endParaRPr lang="ru-RU" b="1" i="1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Родительский практикум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Ситуация 2 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(комментарий психолога)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Более адекватную позицию занимает отец, который понимает, что часто блестящее будущее в воображении взрослых разбивается о полное нежелание ребёнка заниматься, например, музыкой. </a:t>
            </a:r>
          </a:p>
          <a:p>
            <a:r>
              <a:rPr lang="ru-RU" b="1" dirty="0" smtClean="0"/>
              <a:t>Пока маленькие, они слушают взрослых, но затем… Желая вырваться из клетки родительской любви, выражают протест доступными способами- грубостью, уходом из дома и т.д.</a:t>
            </a:r>
          </a:p>
          <a:p>
            <a:r>
              <a:rPr lang="ru-RU" b="1" dirty="0" smtClean="0"/>
              <a:t> Поэтому, заботясь о том, как заполнить жизнь ребенка полезными и нужными занятиями, не стоит забывать и о его желаниях.</a:t>
            </a:r>
            <a:endParaRPr lang="ru-RU" b="1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Родительский практикум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Ситуация 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u="sng" dirty="0" smtClean="0"/>
              <a:t>Мать.</a:t>
            </a:r>
            <a:r>
              <a:rPr lang="ru-RU" b="1" i="1" dirty="0" smtClean="0"/>
              <a:t> Делай,  что хочешь,  мне все равно! Пора самому решать свои проблемы. </a:t>
            </a:r>
          </a:p>
          <a:p>
            <a:r>
              <a:rPr lang="ru-RU" b="1" i="1" u="sng" dirty="0" smtClean="0"/>
              <a:t>Сын.</a:t>
            </a:r>
            <a:r>
              <a:rPr lang="ru-RU" b="1" i="1" dirty="0" smtClean="0"/>
              <a:t>  Значит, можно не ходить в школу? У меня там проблемы с математикой. </a:t>
            </a:r>
            <a:endParaRPr lang="ru-RU" b="1" i="1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Родительский практикум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Ситуация 3 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(комментарий психолога)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Родители не должны показывать ребенку, что им все равно, чем он занимается. Почувствовав их безразличие, он немедленно начнет проверять , насколько оно «настоящее», причем проверка может заключаться в совершении изначально плохих проступков. </a:t>
            </a:r>
          </a:p>
          <a:p>
            <a:r>
              <a:rPr lang="ru-RU" sz="2400" b="1" dirty="0" smtClean="0"/>
              <a:t>Ребенок будет ждать, последует ли за проступок  критика. </a:t>
            </a:r>
          </a:p>
          <a:p>
            <a:r>
              <a:rPr lang="ru-RU" sz="2400" b="1" dirty="0" smtClean="0"/>
              <a:t>Лучше вместо показного безразличия постараться наладить с ребенком дружеские отношения. </a:t>
            </a:r>
          </a:p>
          <a:p>
            <a:r>
              <a:rPr lang="ru-RU" sz="2400" b="1" dirty="0" smtClean="0"/>
              <a:t>Если его поведение вам не нравится, можно сказать: </a:t>
            </a:r>
          </a:p>
          <a:p>
            <a:pPr>
              <a:buNone/>
            </a:pPr>
            <a:r>
              <a:rPr lang="ru-RU" sz="2400" b="1" dirty="0"/>
              <a:t> </a:t>
            </a:r>
            <a:r>
              <a:rPr lang="ru-RU" sz="2400" b="1" dirty="0" smtClean="0"/>
              <a:t>    « Знаешь, в этом вопросе я с тобой совершенно не согласен. Но хочу помочь, потому, что люблю тебя. В любой момент можешь спросить у меня совета»</a:t>
            </a:r>
            <a:endParaRPr lang="ru-RU" sz="2400" b="1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Проект решения собрания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1. Ликвидировать такие перекосы межличностных отношений между детьми и родителями, как авторитарное подавление ребёнка, чрезмерная опека или равнодушие к проблемам детей.</a:t>
            </a:r>
          </a:p>
          <a:p>
            <a:pPr>
              <a:buNone/>
            </a:pPr>
            <a:r>
              <a:rPr lang="ru-RU" b="1" dirty="0" smtClean="0"/>
              <a:t>2. Выработать адекватное представление о детских возможностях и потребностях.</a:t>
            </a:r>
          </a:p>
          <a:p>
            <a:pPr>
              <a:buNone/>
            </a:pPr>
            <a:r>
              <a:rPr lang="ru-RU" b="1" dirty="0" smtClean="0"/>
              <a:t>3. Координировать действия семьи и школы в вопросах воспитания детей.</a:t>
            </a:r>
            <a:endParaRPr lang="ru-RU" b="1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500042"/>
            <a:ext cx="75724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Хотите ли, не хотите ли, </a:t>
            </a:r>
            <a:br>
              <a:rPr lang="ru-RU" sz="2400" b="1" i="1" dirty="0" smtClean="0"/>
            </a:br>
            <a:r>
              <a:rPr lang="ru-RU" sz="2400" b="1" i="1" dirty="0" smtClean="0"/>
              <a:t>Но дело, товарищи, в том, </a:t>
            </a:r>
            <a:br>
              <a:rPr lang="ru-RU" sz="2400" b="1" i="1" dirty="0" smtClean="0"/>
            </a:br>
            <a:r>
              <a:rPr lang="ru-RU" sz="2400" b="1" i="1" dirty="0" smtClean="0"/>
              <a:t>Что прежде всего мы -  родители,</a:t>
            </a:r>
          </a:p>
          <a:p>
            <a:r>
              <a:rPr lang="ru-RU" sz="2400" b="1" i="1" dirty="0" smtClean="0"/>
              <a:t>А все остальное – потом!</a:t>
            </a:r>
          </a:p>
          <a:p>
            <a:pPr algn="ctr"/>
            <a:r>
              <a:rPr lang="ru-RU" sz="2400" b="1" i="1" dirty="0" smtClean="0"/>
              <a:t>Р.Рождественский</a:t>
            </a:r>
            <a:endParaRPr lang="ru-RU" sz="2400" b="1" i="1" dirty="0"/>
          </a:p>
        </p:txBody>
      </p:sp>
      <p:pic>
        <p:nvPicPr>
          <p:cNvPr id="3" name="Picture 2" descr="http://img-fotki.yandex.ru/get/4814/35170546.0/0_65ed8_65d68a66_XL"/>
          <p:cNvPicPr>
            <a:picLocks noChangeAspect="1" noChangeArrowheads="1"/>
          </p:cNvPicPr>
          <p:nvPr/>
        </p:nvPicPr>
        <p:blipFill>
          <a:blip r:embed="rId2"/>
          <a:srcRect l="4167" t="5556" r="6944" b="33333"/>
          <a:stretch>
            <a:fillRect/>
          </a:stretch>
        </p:blipFill>
        <p:spPr bwMode="auto">
          <a:xfrm>
            <a:off x="642910" y="2571744"/>
            <a:ext cx="8098900" cy="3786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http://www.aktsent.info/files/image/public_images/71/a_s_a_1.jpg</a:t>
            </a:r>
            <a:r>
              <a:rPr lang="en-US" dirty="0" smtClean="0"/>
              <a:t> </a:t>
            </a:r>
            <a:r>
              <a:rPr lang="ru-RU" dirty="0" smtClean="0"/>
              <a:t>      кнут и пряник</a:t>
            </a:r>
          </a:p>
          <a:p>
            <a:r>
              <a:rPr lang="en-US" dirty="0" smtClean="0">
                <a:hlinkClick r:id="rId3"/>
              </a:rPr>
              <a:t>http://yandex.ru/yandsearch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Презентацию подготовила: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latin typeface="+mj-lt"/>
                <a:cs typeface="Times New Roman" pitchFamily="18" charset="0"/>
              </a:rPr>
              <a:t>Калитина Тамара Михайловна</a:t>
            </a:r>
          </a:p>
          <a:p>
            <a:pPr algn="ctr">
              <a:buNone/>
            </a:pPr>
            <a:r>
              <a:rPr lang="ru-RU" b="1" dirty="0" smtClean="0">
                <a:latin typeface="+mj-lt"/>
                <a:cs typeface="Times New Roman" pitchFamily="18" charset="0"/>
              </a:rPr>
              <a:t> учитель химии, биологии, экологии </a:t>
            </a:r>
          </a:p>
          <a:p>
            <a:pPr algn="ctr">
              <a:buNone/>
            </a:pPr>
            <a:r>
              <a:rPr lang="ru-RU" b="1" dirty="0" smtClean="0">
                <a:latin typeface="+mj-lt"/>
                <a:cs typeface="Times New Roman" pitchFamily="18" charset="0"/>
              </a:rPr>
              <a:t>МБОУ СОШ №3 с.Александров- Гай Саратовской области </a:t>
            </a:r>
          </a:p>
          <a:p>
            <a:pPr>
              <a:buNone/>
            </a:pPr>
            <a:r>
              <a:rPr lang="en-US" dirty="0" smtClean="0"/>
              <a:t>                </a:t>
            </a:r>
            <a:endParaRPr lang="ru-RU" b="1" dirty="0" smtClean="0"/>
          </a:p>
          <a:p>
            <a:pPr>
              <a:buNone/>
            </a:pPr>
            <a:r>
              <a:rPr lang="ru-RU" b="1" u="sng" dirty="0" smtClean="0">
                <a:hlinkClick r:id="rId2"/>
              </a:rPr>
              <a:t>http://www.nsportal.ru/blog/kalitina-tamara-mikhailovna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Учителя и родители  - союзники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Родители и педагоги – воспитатели одних и тех же детей. </a:t>
            </a:r>
          </a:p>
          <a:p>
            <a:r>
              <a:rPr lang="ru-RU" sz="4000" b="1" dirty="0" smtClean="0"/>
              <a:t>Результат их деятельности может быть успешным тогда, когда учителя и родители станут союзниками.</a:t>
            </a:r>
            <a:endParaRPr lang="ru-RU" sz="40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Семейное воспитание -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4000" b="1" dirty="0" smtClean="0"/>
              <a:t>это целенаправленные, сознательные воспитательные воздействия, осуществляемые родителями с целью формирования определенных качеств и умений у детей. </a:t>
            </a:r>
            <a:endParaRPr lang="ru-RU" sz="40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«Почерк» каждой семьи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Чем лучше родители будут понимать, кого они хотят воспитать и как это сделать, тем успешнее будет их воспитательная деятельность.</a:t>
            </a:r>
          </a:p>
          <a:p>
            <a:r>
              <a:rPr lang="ru-RU" b="1" dirty="0" smtClean="0"/>
              <a:t>Психологи и педагоги уверены: от того, какой стиль воспитания выберут мама и папа, зависит характер ребенка, его уверенность в себе и будущие успехи.</a:t>
            </a:r>
            <a:endParaRPr lang="ru-RU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Анкетирование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«Ваш стиль воспитания»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u="sng" dirty="0" smtClean="0"/>
              <a:t>1.Как вы считаете, из-за чего дети скорее станут непослушными?</a:t>
            </a:r>
          </a:p>
          <a:p>
            <a:pPr>
              <a:buNone/>
            </a:pPr>
            <a:r>
              <a:rPr lang="ru-RU" b="1" dirty="0" smtClean="0"/>
              <a:t>А) из-за излишней мягкости и вседозволенности со стороны родителей;</a:t>
            </a:r>
          </a:p>
          <a:p>
            <a:pPr>
              <a:buNone/>
            </a:pPr>
            <a:r>
              <a:rPr lang="ru-RU" b="1" dirty="0" smtClean="0"/>
              <a:t>Б) из-за чрезмерной требовательности родителей;</a:t>
            </a:r>
          </a:p>
          <a:p>
            <a:pPr>
              <a:buNone/>
            </a:pPr>
            <a:r>
              <a:rPr lang="ru-RU" b="1" dirty="0" smtClean="0"/>
              <a:t>В) из-за своего эгоизма, лени, упрямства.</a:t>
            </a:r>
            <a:endParaRPr lang="ru-RU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Анкетирование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«Ваш стиль воспитания»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 algn="ctr">
              <a:buNone/>
            </a:pPr>
            <a:r>
              <a:rPr lang="ru-RU" b="1" u="sng" dirty="0" smtClean="0"/>
              <a:t>   2. С каким из приведенных ниже утверждений вы больше всего согласны?</a:t>
            </a:r>
          </a:p>
          <a:p>
            <a:pPr marL="514350" indent="-514350">
              <a:buNone/>
            </a:pPr>
            <a:r>
              <a:rPr lang="ru-RU" b="1" dirty="0" smtClean="0"/>
              <a:t>А) если ребенок с детства в строгих рамках, то из него вырастет хороший человек</a:t>
            </a:r>
          </a:p>
          <a:p>
            <a:pPr marL="514350" indent="-514350">
              <a:buNone/>
            </a:pPr>
            <a:r>
              <a:rPr lang="ru-RU" b="1" dirty="0" smtClean="0"/>
              <a:t>Б) родители не вправе требовать от ребенка уважения к себе, они должны заслужить его</a:t>
            </a:r>
          </a:p>
          <a:p>
            <a:pPr marL="514350" indent="-514350">
              <a:buNone/>
            </a:pPr>
            <a:r>
              <a:rPr lang="ru-RU" b="1" dirty="0" smtClean="0"/>
              <a:t>В) важно, чтобы родители не мешали детям жить и не навязывали им свое общение</a:t>
            </a:r>
            <a:endParaRPr lang="ru-RU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2548</Words>
  <Application>Microsoft Office PowerPoint</Application>
  <PresentationFormat>Экран (4:3)</PresentationFormat>
  <Paragraphs>198</Paragraphs>
  <Slides>47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48" baseType="lpstr">
      <vt:lpstr>Тема Office</vt:lpstr>
      <vt:lpstr> Стили семейного воспитания  </vt:lpstr>
      <vt:lpstr>Цель</vt:lpstr>
      <vt:lpstr>Задачи</vt:lpstr>
      <vt:lpstr>Роль семьи в решении задач воспитания</vt:lpstr>
      <vt:lpstr>Учителя и родители  - союзники</vt:lpstr>
      <vt:lpstr>Семейное воспитание -</vt:lpstr>
      <vt:lpstr>«Почерк» каждой семьи</vt:lpstr>
      <vt:lpstr>Анкетирование  «Ваш стиль воспитания»</vt:lpstr>
      <vt:lpstr>Анкетирование  «Ваш стиль воспитания»</vt:lpstr>
      <vt:lpstr>Анкетирование  «Ваш стиль воспитания»</vt:lpstr>
      <vt:lpstr>Анкетирование  «Ваш стиль воспитания»</vt:lpstr>
      <vt:lpstr>Анкетирование  «Ваш стиль воспитания»</vt:lpstr>
      <vt:lpstr>Анкетирование  «Ваш стиль воспитания»</vt:lpstr>
      <vt:lpstr>Анкетирование  «Ваш стиль воспитания»</vt:lpstr>
      <vt:lpstr>Анкетирование  «Ваш стиль воспитания»</vt:lpstr>
      <vt:lpstr>Анкетирование  «Ваш стиль воспитания»</vt:lpstr>
      <vt:lpstr>Анкетирование  «Ваш стиль воспитания»</vt:lpstr>
      <vt:lpstr>Анкетирование  «Ваш стиль воспитания»</vt:lpstr>
      <vt:lpstr>Анкетирование  «Ваш стиль воспитания»</vt:lpstr>
      <vt:lpstr>Анализ результатов теста «Ваш стиль воспитания»</vt:lpstr>
      <vt:lpstr>Анализ результатов теста «Ваш стиль воспитания»</vt:lpstr>
      <vt:lpstr>Анализ результатов теста «Ваш стиль воспитания»</vt:lpstr>
      <vt:lpstr>Анализ результатов теста «Ваш стиль воспитания»</vt:lpstr>
      <vt:lpstr>Педагогический всеобуч  «Стили семейного воспитания»</vt:lpstr>
      <vt:lpstr>Педагогический всеобуч  «Стили семейного воспитания»</vt:lpstr>
      <vt:lpstr>Педагогический всеобуч  «Стили семейного воспитания»</vt:lpstr>
      <vt:lpstr>Педагогический всеобуч  «Стили семейного воспитания»</vt:lpstr>
      <vt:lpstr>Педагогический всеобуч  «Стили семейного воспитания»</vt:lpstr>
      <vt:lpstr>Педагогический всеобуч  «Стили семейного воспитания»</vt:lpstr>
      <vt:lpstr>Педагогический всеобуч  «Стили семейного воспитания»</vt:lpstr>
      <vt:lpstr>Педагогический всеобуч  «Стили семейного воспитания»</vt:lpstr>
      <vt:lpstr>Педагогический всеобуч  «Стили семейного воспитания»</vt:lpstr>
      <vt:lpstr>Педагогический всеобуч  «Стили семейного воспитания»</vt:lpstr>
      <vt:lpstr>Педагогический всеобуч  «Стили семейного воспитания»</vt:lpstr>
      <vt:lpstr>Педагогический всеобуч  «Стили семейного воспитания»</vt:lpstr>
      <vt:lpstr>Педагогический всеобуч  «Стили семейного воспитания»</vt:lpstr>
      <vt:lpstr>Педагогический всеобуч  «Стили семейного воспитания»</vt:lpstr>
      <vt:lpstr>Родительский практикум Ситуация 1</vt:lpstr>
      <vt:lpstr>Родительский практикум Ситуация 1  (комментарий психолога)</vt:lpstr>
      <vt:lpstr>Родительский практикум Ситуация 2</vt:lpstr>
      <vt:lpstr>Родительский практикум Ситуация 2  (комментарий психолога)</vt:lpstr>
      <vt:lpstr>Родительский практикум Ситуация 3</vt:lpstr>
      <vt:lpstr>Родительский практикум Ситуация 3  (комментарий психолога)</vt:lpstr>
      <vt:lpstr>Проект решения собрания</vt:lpstr>
      <vt:lpstr>Слайд 45</vt:lpstr>
      <vt:lpstr>Источники</vt:lpstr>
      <vt:lpstr>Презентацию подготовила: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Стили семейного воспитания  </dc:title>
  <dc:creator>User</dc:creator>
  <cp:lastModifiedBy>User</cp:lastModifiedBy>
  <cp:revision>10</cp:revision>
  <dcterms:created xsi:type="dcterms:W3CDTF">2012-11-05T08:12:35Z</dcterms:created>
  <dcterms:modified xsi:type="dcterms:W3CDTF">2013-02-03T20:25:14Z</dcterms:modified>
</cp:coreProperties>
</file>