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1"/>
  </p:notesMasterIdLst>
  <p:handoutMasterIdLst>
    <p:handoutMasterId r:id="rId22"/>
  </p:handoutMasterIdLst>
  <p:sldIdLst>
    <p:sldId id="258" r:id="rId2"/>
    <p:sldId id="256" r:id="rId3"/>
    <p:sldId id="284" r:id="rId4"/>
    <p:sldId id="273" r:id="rId5"/>
    <p:sldId id="281" r:id="rId6"/>
    <p:sldId id="262" r:id="rId7"/>
    <p:sldId id="263" r:id="rId8"/>
    <p:sldId id="266" r:id="rId9"/>
    <p:sldId id="282" r:id="rId10"/>
    <p:sldId id="278" r:id="rId11"/>
    <p:sldId id="280" r:id="rId12"/>
    <p:sldId id="286" r:id="rId13"/>
    <p:sldId id="264" r:id="rId14"/>
    <p:sldId id="267" r:id="rId15"/>
    <p:sldId id="268" r:id="rId16"/>
    <p:sldId id="270" r:id="rId17"/>
    <p:sldId id="271" r:id="rId18"/>
    <p:sldId id="272" r:id="rId19"/>
    <p:sldId id="28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2EBA3F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8" autoAdjust="0"/>
    <p:restoredTop sz="94624" autoAdjust="0"/>
  </p:normalViewPr>
  <p:slideViewPr>
    <p:cSldViewPr>
      <p:cViewPr>
        <p:scale>
          <a:sx n="71" d="100"/>
          <a:sy n="71" d="100"/>
        </p:scale>
        <p:origin x="-1356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9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jpeg"/><Relationship Id="rId1" Type="http://schemas.openxmlformats.org/officeDocument/2006/relationships/theme" Target="../theme/theme3.xml"/><Relationship Id="rId6" Type="http://schemas.openxmlformats.org/officeDocument/2006/relationships/image" Target="../media/image7.jpeg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E5B5C-CA2E-4EB7-8424-EFA5ACFE4916}" type="datetimeFigureOut">
              <a:rPr lang="ru-RU" smtClean="0"/>
              <a:pPr/>
              <a:t>24.07.2012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C840C-A3BC-4586-9383-1DCBDD0E61B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33794" name="Picture 2" descr="C:\Users\Татьяна\AppData\Local\Microsoft\Windows\Temporary Internet Files\Content.IE5\ZFKOQQLW\MP90043864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696" y="6084168"/>
            <a:ext cx="2574792" cy="2624336"/>
          </a:xfrm>
          <a:prstGeom prst="rect">
            <a:avLst/>
          </a:prstGeom>
          <a:noFill/>
        </p:spPr>
      </p:pic>
      <p:pic>
        <p:nvPicPr>
          <p:cNvPr id="33795" name="Picture 3" descr="C:\Users\Татьяна\AppData\Local\Microsoft\Windows\Temporary Internet Files\Content.IE5\I837H1QL\MC90029616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7072" y="6300192"/>
            <a:ext cx="2053628" cy="1801640"/>
          </a:xfrm>
          <a:prstGeom prst="rect">
            <a:avLst/>
          </a:prstGeom>
          <a:noFill/>
        </p:spPr>
      </p:pic>
      <p:pic>
        <p:nvPicPr>
          <p:cNvPr id="33796" name="Picture 4" descr="C:\Users\Татьяна\AppData\Local\Microsoft\Windows\Temporary Internet Files\Content.IE5\SIW25NDG\MC90029719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683568"/>
            <a:ext cx="2952328" cy="2244389"/>
          </a:xfrm>
          <a:prstGeom prst="rect">
            <a:avLst/>
          </a:prstGeom>
          <a:noFill/>
        </p:spPr>
      </p:pic>
      <p:pic>
        <p:nvPicPr>
          <p:cNvPr id="33797" name="Picture 5" descr="C:\Users\Татьяна\AppData\Local\Microsoft\Windows\Temporary Internet Files\Content.IE5\I837H1QL\MC90033127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656" y="755576"/>
            <a:ext cx="2880320" cy="2160240"/>
          </a:xfrm>
          <a:prstGeom prst="rect">
            <a:avLst/>
          </a:prstGeom>
          <a:noFill/>
        </p:spPr>
      </p:pic>
      <p:pic>
        <p:nvPicPr>
          <p:cNvPr id="33799" name="Picture 7" descr="C:\Users\Татьяна\AppData\Local\Microsoft\Windows\Temporary Internet Files\Content.IE5\SIW25NDG\MP900438769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7032" y="3491880"/>
            <a:ext cx="2726432" cy="2286000"/>
          </a:xfrm>
          <a:prstGeom prst="rect">
            <a:avLst/>
          </a:prstGeom>
          <a:noFill/>
        </p:spPr>
      </p:pic>
      <p:pic>
        <p:nvPicPr>
          <p:cNvPr id="33804" name="Picture 12" descr="C:\Users\Татьяна\AppData\Local\Microsoft\Windows\Temporary Internet Files\Content.IE5\8NQ5TA1J\MC900329486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0688" y="3131840"/>
            <a:ext cx="2823321" cy="266429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A799-2F6F-4C34-87A0-304DA91E8E30}" type="datetimeFigureOut">
              <a:rPr lang="ru-RU" smtClean="0"/>
              <a:pPr/>
              <a:t>24.07.2012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E2BAD-80A9-4299-8B82-B5538CC1D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5AE6-82E4-40AF-80CC-1142FC1A4FAF}" type="datetimeFigureOut">
              <a:rPr lang="ru-RU" smtClean="0"/>
              <a:pPr/>
              <a:t>24.07.2012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B410-9019-4977-8123-84BB58FA59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5AE6-82E4-40AF-80CC-1142FC1A4FAF}" type="datetimeFigureOut">
              <a:rPr lang="ru-RU" smtClean="0"/>
              <a:pPr/>
              <a:t>24.07.2012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B410-9019-4977-8123-84BB58FA5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5AE6-82E4-40AF-80CC-1142FC1A4FAF}" type="datetimeFigureOut">
              <a:rPr lang="ru-RU" smtClean="0"/>
              <a:pPr/>
              <a:t>24.07.2012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B410-9019-4977-8123-84BB58FA5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5AE6-82E4-40AF-80CC-1142FC1A4FAF}" type="datetimeFigureOut">
              <a:rPr lang="ru-RU" smtClean="0"/>
              <a:pPr/>
              <a:t>24.07.2012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B410-9019-4977-8123-84BB58FA5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5AE6-82E4-40AF-80CC-1142FC1A4FAF}" type="datetimeFigureOut">
              <a:rPr lang="ru-RU" smtClean="0"/>
              <a:pPr/>
              <a:t>24.07.2012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B6CB410-9019-4977-8123-84BB58FA5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5AE6-82E4-40AF-80CC-1142FC1A4FAF}" type="datetimeFigureOut">
              <a:rPr lang="ru-RU" smtClean="0"/>
              <a:pPr/>
              <a:t>24.07.2012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B410-9019-4977-8123-84BB58FA5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5AE6-82E4-40AF-80CC-1142FC1A4FAF}" type="datetimeFigureOut">
              <a:rPr lang="ru-RU" smtClean="0"/>
              <a:pPr/>
              <a:t>24.07.2012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B410-9019-4977-8123-84BB58FA5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5AE6-82E4-40AF-80CC-1142FC1A4FAF}" type="datetimeFigureOut">
              <a:rPr lang="ru-RU" smtClean="0"/>
              <a:pPr/>
              <a:t>24.07.2012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B410-9019-4977-8123-84BB58FA5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5AE6-82E4-40AF-80CC-1142FC1A4FAF}" type="datetimeFigureOut">
              <a:rPr lang="ru-RU" smtClean="0"/>
              <a:pPr/>
              <a:t>24.07.2012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B410-9019-4977-8123-84BB58FA5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5AE6-82E4-40AF-80CC-1142FC1A4FAF}" type="datetimeFigureOut">
              <a:rPr lang="ru-RU" smtClean="0"/>
              <a:pPr/>
              <a:t>24.07.2012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B410-9019-4977-8123-84BB58FA5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5AE6-82E4-40AF-80CC-1142FC1A4FAF}" type="datetimeFigureOut">
              <a:rPr lang="ru-RU" smtClean="0"/>
              <a:pPr/>
              <a:t>24.07.2012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B410-9019-4977-8123-84BB58FA5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56A5AE6-82E4-40AF-80CC-1142FC1A4FAF}" type="datetimeFigureOut">
              <a:rPr lang="ru-RU" smtClean="0"/>
              <a:pPr/>
              <a:t>24.07.2012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6CB410-9019-4977-8123-84BB58FA5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2EBA3F"/>
                </a:solidFill>
                <a:effectLst/>
              </a:rPr>
              <a:t>ГБОУ  средняя общеобразовательная школа №188 </a:t>
            </a:r>
            <a:br>
              <a:rPr lang="ru-RU" sz="2400" i="1" dirty="0" smtClean="0">
                <a:solidFill>
                  <a:srgbClr val="2EBA3F"/>
                </a:solidFill>
                <a:effectLst/>
              </a:rPr>
            </a:br>
            <a:r>
              <a:rPr lang="ru-RU" sz="2400" i="1" dirty="0" smtClean="0">
                <a:solidFill>
                  <a:srgbClr val="2EBA3F"/>
                </a:solidFill>
                <a:effectLst/>
              </a:rPr>
              <a:t>с углубленным изучением предметов художественно-эстетического цикла  Красногвардейского района </a:t>
            </a:r>
            <a:br>
              <a:rPr lang="ru-RU" sz="2400" i="1" dirty="0" smtClean="0">
                <a:solidFill>
                  <a:srgbClr val="2EBA3F"/>
                </a:solidFill>
                <a:effectLst/>
              </a:rPr>
            </a:br>
            <a:r>
              <a:rPr lang="ru-RU" sz="2400" i="1" dirty="0" smtClean="0">
                <a:solidFill>
                  <a:srgbClr val="2EBA3F"/>
                </a:solidFill>
                <a:effectLst/>
              </a:rPr>
              <a:t>г. Санкт-Петербурга</a:t>
            </a:r>
            <a:endParaRPr lang="ru-RU" sz="2400" i="1" dirty="0">
              <a:solidFill>
                <a:srgbClr val="2EBA3F"/>
              </a:solidFill>
              <a:effectLst/>
            </a:endParaRPr>
          </a:p>
        </p:txBody>
      </p:sp>
      <p:pic>
        <p:nvPicPr>
          <p:cNvPr id="5" name="Содержимое 4" descr="DSCI27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4738" y="2060848"/>
            <a:ext cx="3509230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024" y="2780928"/>
            <a:ext cx="4038600" cy="3888432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5100" i="1" dirty="0" smtClean="0"/>
              <a:t>    учитель </a:t>
            </a:r>
          </a:p>
          <a:p>
            <a:pPr algn="ctr">
              <a:buNone/>
            </a:pPr>
            <a:r>
              <a:rPr lang="ru-RU" sz="5100" i="1" dirty="0" smtClean="0"/>
              <a:t>       начальных классов   </a:t>
            </a:r>
          </a:p>
          <a:p>
            <a:pPr>
              <a:buNone/>
            </a:pPr>
            <a:endParaRPr lang="ru-RU" sz="5100" i="1" dirty="0" smtClean="0"/>
          </a:p>
          <a:p>
            <a:pPr>
              <a:buNone/>
            </a:pPr>
            <a:r>
              <a:rPr lang="ru-RU" sz="3200" i="1" dirty="0" smtClean="0"/>
              <a:t>          </a:t>
            </a:r>
            <a:r>
              <a:rPr lang="ru-RU" sz="5700" i="1" dirty="0" smtClean="0"/>
              <a:t>        </a:t>
            </a:r>
            <a:r>
              <a:rPr lang="ru-RU" sz="6700" i="1" dirty="0" smtClean="0"/>
              <a:t>Миронова </a:t>
            </a:r>
          </a:p>
          <a:p>
            <a:pPr>
              <a:buNone/>
            </a:pPr>
            <a:r>
              <a:rPr lang="ru-RU" sz="6700" i="1" dirty="0" smtClean="0"/>
              <a:t>    Татьяна Юрьевна 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                 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                             </a:t>
            </a:r>
            <a:r>
              <a:rPr lang="ru-RU" sz="3300" i="1" dirty="0" smtClean="0"/>
              <a:t>                                                                           		</a:t>
            </a:r>
            <a:r>
              <a:rPr lang="ru-RU" sz="5100" i="1" dirty="0" smtClean="0"/>
              <a:t>2012г.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2EBA3F"/>
                </a:solidFill>
                <a:effectLst/>
              </a:rPr>
              <a:t>Цели технологии в сравнении с традиционной системой</a:t>
            </a:r>
            <a:endParaRPr lang="ru-RU" sz="3200" dirty="0">
              <a:solidFill>
                <a:srgbClr val="2EBA3F"/>
              </a:solidFill>
              <a:effectLst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395536" y="1628798"/>
          <a:ext cx="8229600" cy="51635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14800"/>
                <a:gridCol w="4114800"/>
              </a:tblGrid>
              <a:tr h="99371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Традиционная</a:t>
                      </a:r>
                      <a:r>
                        <a:rPr lang="ru-RU" sz="2400" baseline="0" dirty="0" smtClean="0"/>
                        <a:t> система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Французские мастерские</a:t>
                      </a:r>
                      <a:endParaRPr lang="ru-RU" sz="2400" dirty="0"/>
                    </a:p>
                  </a:txBody>
                  <a:tcPr/>
                </a:tc>
              </a:tr>
              <a:tr h="993711"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Формировать гармоническую</a:t>
                      </a:r>
                      <a:r>
                        <a:rPr lang="ru-RU" baseline="0" dirty="0" smtClean="0"/>
                        <a:t> личность.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Создавать условия </a:t>
                      </a:r>
                      <a:r>
                        <a:rPr kumimoji="0" lang="ru-RU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самореализации обучающихся.</a:t>
                      </a:r>
                      <a:endParaRPr lang="ru-RU" dirty="0"/>
                    </a:p>
                  </a:txBody>
                  <a:tcPr/>
                </a:tc>
              </a:tr>
              <a:tr h="993711">
                <a:tc>
                  <a:txBody>
                    <a:bodyPr/>
                    <a:lstStyle/>
                    <a:p>
                      <a:r>
                        <a:rPr lang="ru-RU" dirty="0" smtClean="0"/>
                        <a:t>Дать знания по конкретной</a:t>
                      </a:r>
                      <a:r>
                        <a:rPr lang="ru-RU" baseline="0" dirty="0" smtClean="0"/>
                        <a:t> теме.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Предоставить возможность для конструирования собственного знания</a:t>
                      </a:r>
                      <a:endParaRPr lang="ru-RU" dirty="0"/>
                    </a:p>
                  </a:txBody>
                  <a:tcPr/>
                </a:tc>
              </a:tr>
              <a:tr h="993711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Проконтролировать и оценить сделанное.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Реализовать возможности самооценки и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самокоррекции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dirty="0"/>
                    </a:p>
                  </a:txBody>
                  <a:tcPr/>
                </a:tc>
              </a:tr>
              <a:tr h="993711">
                <a:tc>
                  <a:txBody>
                    <a:bodyPr/>
                    <a:lstStyle/>
                    <a:p>
                      <a:r>
                        <a:rPr lang="ru-RU" dirty="0" smtClean="0"/>
                        <a:t>Сформировать умение.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Помочь выработать навыки интеллектуального и физического труда, предоставляя учащемуся право на ошибку и право на сотрудничество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6" cy="144016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2EBA3F"/>
                </a:solidFill>
                <a:effectLst/>
              </a:rPr>
              <a:t>Роль учителя в проведении мастерской.</a:t>
            </a: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endParaRPr lang="ru-RU" sz="2800" dirty="0">
              <a:effectLst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95536" y="1988840"/>
            <a:ext cx="8291264" cy="410445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i="1" dirty="0" smtClean="0"/>
              <a:t> Создает атмосферу открытости, доброжелательности, сотворчества в общении.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/>
              <a:t> Включает эмоциональную сферу учащегося, обращается к его чувствам.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/>
              <a:t> Не дает конкретных, точных ответов.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/>
              <a:t> Исключает официальное оценивание работы учащего, но через афиширование работ  дает возможность появления самооценки учащегося и </a:t>
            </a:r>
            <a:r>
              <a:rPr lang="ru-RU" sz="2400" i="1" dirty="0" err="1" smtClean="0"/>
              <a:t>самокоррекции</a:t>
            </a:r>
            <a:r>
              <a:rPr lang="ru-RU" sz="2400" i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DSCI268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5501" b="9902"/>
          <a:stretch>
            <a:fillRect/>
          </a:stretch>
        </p:blipFill>
        <p:spPr>
          <a:xfrm>
            <a:off x="251520" y="3501008"/>
            <a:ext cx="388843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95536" y="1052736"/>
            <a:ext cx="8003232" cy="23042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Ø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построения новых знаний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ценностных ориентаций и по самопознанию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творческого письма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смешанного типа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404664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2EBA3F"/>
                </a:solidFill>
              </a:rPr>
              <a:t>Типы мастерских</a:t>
            </a:r>
            <a:endParaRPr lang="ru-RU" sz="3600" b="1" dirty="0"/>
          </a:p>
        </p:txBody>
      </p:sp>
      <p:pic>
        <p:nvPicPr>
          <p:cNvPr id="12" name="Содержимое 11" descr="img0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31990" t="15964"/>
          <a:stretch>
            <a:fillRect/>
          </a:stretch>
        </p:blipFill>
        <p:spPr>
          <a:xfrm>
            <a:off x="5053464" y="2743200"/>
            <a:ext cx="3579260" cy="2918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273050"/>
            <a:ext cx="9144000" cy="99571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3600" b="1" dirty="0" smtClean="0">
                <a:solidFill>
                  <a:srgbClr val="2EBA3F"/>
                </a:solidFill>
                <a:effectLst/>
              </a:rPr>
              <a:t>Алгоритм мастерской.</a:t>
            </a:r>
            <a:endParaRPr lang="ru-RU" sz="3600" b="1" dirty="0">
              <a:solidFill>
                <a:srgbClr val="2EBA3F"/>
              </a:solidFill>
              <a:effectLst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457200" y="1268760"/>
            <a:ext cx="6059016" cy="5400600"/>
          </a:xfrm>
        </p:spPr>
        <p:txBody>
          <a:bodyPr>
            <a:normAutofit fontScale="92500" lnSpcReduction="10000"/>
          </a:bodyPr>
          <a:lstStyle/>
          <a:p>
            <a:r>
              <a:rPr lang="ru-RU" sz="3200" b="1" dirty="0" smtClean="0">
                <a:solidFill>
                  <a:srgbClr val="2EBA3F"/>
                </a:solidFill>
              </a:rPr>
              <a:t>1этап.</a:t>
            </a:r>
          </a:p>
          <a:p>
            <a:r>
              <a:rPr lang="ru-RU" sz="3200" b="1" dirty="0" smtClean="0">
                <a:solidFill>
                  <a:srgbClr val="2EBA3F"/>
                </a:solidFill>
              </a:rPr>
              <a:t>Индукция </a:t>
            </a:r>
            <a:r>
              <a:rPr lang="ru-RU" sz="2400" dirty="0" smtClean="0"/>
              <a:t>(«толчок» к процессу) </a:t>
            </a:r>
          </a:p>
          <a:p>
            <a:r>
              <a:rPr lang="ru-RU" sz="2600" dirty="0" smtClean="0"/>
              <a:t>С</a:t>
            </a:r>
            <a:r>
              <a:rPr kumimoji="0" lang="ru-RU" sz="2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оздание эмоционального настроя, мотивирующего творческую и исследовательскую деятельность каждого ученика.</a:t>
            </a:r>
          </a:p>
          <a:p>
            <a:endParaRPr lang="ru-RU" sz="2400" dirty="0" smtClean="0"/>
          </a:p>
          <a:p>
            <a:r>
              <a:rPr lang="ru-RU" sz="2400" b="1" dirty="0" smtClean="0"/>
              <a:t>Индуктор </a:t>
            </a:r>
            <a:r>
              <a:rPr lang="ru-RU" sz="2400" i="1" dirty="0" smtClean="0"/>
              <a:t>— слово, образ, фраза, предмет, мелодия, текст, рисунок – все, что может разбудить чувство, вызвать поток ассоциаций, воспоминаний, ощущений, вопросов. </a:t>
            </a:r>
          </a:p>
          <a:p>
            <a:r>
              <a:rPr lang="ru-RU" sz="2400" i="1" dirty="0" smtClean="0"/>
              <a:t>                                                  </a:t>
            </a:r>
          </a:p>
          <a:p>
            <a:endParaRPr lang="ru-RU" sz="2400" dirty="0" smtClean="0"/>
          </a:p>
          <a:p>
            <a:r>
              <a:rPr lang="ru-RU" sz="2400" dirty="0" smtClean="0"/>
              <a:t>                                                  </a:t>
            </a:r>
            <a:r>
              <a:rPr lang="ru-RU" sz="2400" b="1" dirty="0" smtClean="0">
                <a:solidFill>
                  <a:srgbClr val="FF9900"/>
                </a:solidFill>
              </a:rPr>
              <a:t>заинтересовать    </a:t>
            </a:r>
            <a:r>
              <a:rPr lang="ru-RU" sz="2400" dirty="0" smtClean="0"/>
              <a:t>                         </a:t>
            </a:r>
            <a:endParaRPr lang="ru-RU" sz="2400" dirty="0"/>
          </a:p>
        </p:txBody>
      </p:sp>
      <p:pic>
        <p:nvPicPr>
          <p:cNvPr id="13" name="Содержимое 12" descr="1cdbf700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660232" y="4437112"/>
            <a:ext cx="1944216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457200" y="548680"/>
            <a:ext cx="5987008" cy="604867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3200" b="1" dirty="0" smtClean="0">
                <a:solidFill>
                  <a:srgbClr val="2EBA3F"/>
                </a:solidFill>
              </a:rPr>
              <a:t>2 этап.</a:t>
            </a:r>
          </a:p>
          <a:p>
            <a:pPr lvl="0"/>
            <a:r>
              <a:rPr lang="ru-RU" sz="3200" b="1" dirty="0" err="1" smtClean="0">
                <a:solidFill>
                  <a:srgbClr val="2EBA3F"/>
                </a:solidFill>
              </a:rPr>
              <a:t>Деконструкция</a:t>
            </a:r>
            <a:r>
              <a:rPr lang="ru-RU" sz="3200" dirty="0" smtClean="0">
                <a:solidFill>
                  <a:srgbClr val="2EBA3F"/>
                </a:solidFill>
              </a:rPr>
              <a:t> </a:t>
            </a:r>
          </a:p>
          <a:p>
            <a:pPr lvl="0"/>
            <a:r>
              <a:rPr lang="ru-RU" sz="2600" dirty="0" smtClean="0"/>
              <a:t>(поставить в затруднительное положение). </a:t>
            </a:r>
          </a:p>
          <a:p>
            <a:pPr lvl="0"/>
            <a:endParaRPr lang="ru-RU" sz="2600" dirty="0" smtClean="0"/>
          </a:p>
          <a:p>
            <a:r>
              <a:rPr lang="ru-RU" sz="2600" dirty="0" smtClean="0"/>
              <a:t>Индивидуальное создание гипотезы, решения, текста, рисунка, проекта. </a:t>
            </a:r>
          </a:p>
          <a:p>
            <a:endParaRPr lang="ru-RU" sz="2600" dirty="0" smtClean="0"/>
          </a:p>
          <a:p>
            <a:r>
              <a:rPr lang="ru-RU" sz="2600" dirty="0" smtClean="0"/>
              <a:t>Если не знаешь, опираешься на опыт соседа(реконструкция).</a:t>
            </a:r>
          </a:p>
          <a:p>
            <a:r>
              <a:rPr lang="ru-RU" sz="2600" dirty="0" smtClean="0"/>
              <a:t>Построение этих элементов группой.</a:t>
            </a:r>
          </a:p>
          <a:p>
            <a:endParaRPr lang="ru-RU" sz="2000" dirty="0" smtClean="0"/>
          </a:p>
          <a:p>
            <a:r>
              <a:rPr lang="ru-RU" sz="2000" dirty="0" smtClean="0"/>
              <a:t>                                                         </a:t>
            </a:r>
          </a:p>
          <a:p>
            <a:endParaRPr lang="ru-RU" sz="2000" dirty="0" smtClean="0"/>
          </a:p>
          <a:p>
            <a:r>
              <a:rPr lang="ru-RU" sz="2600" dirty="0" smtClean="0"/>
              <a:t>                                        </a:t>
            </a:r>
          </a:p>
          <a:p>
            <a:r>
              <a:rPr lang="ru-RU" sz="2600" dirty="0" smtClean="0"/>
              <a:t>                                                   </a:t>
            </a:r>
            <a:r>
              <a:rPr lang="ru-RU" sz="2600" b="1" dirty="0" smtClean="0">
                <a:solidFill>
                  <a:srgbClr val="FF9900"/>
                </a:solidFill>
              </a:rPr>
              <a:t>задуматься</a:t>
            </a:r>
            <a:endParaRPr lang="ru-RU" sz="2600" b="1" dirty="0">
              <a:solidFill>
                <a:srgbClr val="FF9900"/>
              </a:solidFill>
            </a:endParaRPr>
          </a:p>
        </p:txBody>
      </p:sp>
      <p:pic>
        <p:nvPicPr>
          <p:cNvPr id="11" name="Содержимое 10" descr="i2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020272" y="4941168"/>
            <a:ext cx="1512168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457200" y="476672"/>
            <a:ext cx="6059016" cy="6192688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3000" b="1" dirty="0" smtClean="0">
                <a:solidFill>
                  <a:srgbClr val="2EBA3F"/>
                </a:solidFill>
              </a:rPr>
              <a:t>3 этап.</a:t>
            </a:r>
          </a:p>
          <a:p>
            <a:pPr lvl="0"/>
            <a:r>
              <a:rPr lang="ru-RU" sz="3000" b="1" dirty="0" smtClean="0">
                <a:solidFill>
                  <a:srgbClr val="2EBA3F"/>
                </a:solidFill>
              </a:rPr>
              <a:t>Социализация </a:t>
            </a:r>
          </a:p>
          <a:p>
            <a:pPr lvl="0"/>
            <a:r>
              <a:rPr lang="ru-RU" sz="2400" dirty="0" smtClean="0"/>
              <a:t>Работа в малой группе.</a:t>
            </a:r>
          </a:p>
          <a:p>
            <a:pPr lvl="0"/>
            <a:r>
              <a:rPr lang="ru-RU" sz="2400" dirty="0" smtClean="0"/>
              <a:t>Представление всем промежуточного и окончательного результата. </a:t>
            </a:r>
          </a:p>
          <a:p>
            <a:pPr lvl="0"/>
            <a:r>
              <a:rPr lang="ru-RU" sz="2400" dirty="0" smtClean="0"/>
              <a:t>Каждый выступает на основе своего опыта, не боясь высказывать мнение вслух.</a:t>
            </a:r>
          </a:p>
          <a:p>
            <a:pPr lvl="0"/>
            <a:endParaRPr lang="ru-RU" sz="2400" dirty="0" smtClean="0"/>
          </a:p>
          <a:p>
            <a:pPr lvl="0"/>
            <a:r>
              <a:rPr lang="ru-RU" sz="2400" dirty="0" smtClean="0"/>
              <a:t>п.1 2 3 должны повторяться несколько раз, на основе узнанного + новое.</a:t>
            </a:r>
          </a:p>
          <a:p>
            <a:pPr lvl="0"/>
            <a:r>
              <a:rPr lang="ru-RU" sz="2400" dirty="0" smtClean="0"/>
              <a:t>                                     </a:t>
            </a:r>
          </a:p>
          <a:p>
            <a:pPr lvl="0"/>
            <a:r>
              <a:rPr lang="ru-RU" sz="2400" dirty="0" smtClean="0"/>
              <a:t>                                                                                                       															         </a:t>
            </a:r>
            <a:r>
              <a:rPr lang="ru-RU" sz="2400" b="1" dirty="0" smtClean="0">
                <a:solidFill>
                  <a:srgbClr val="FF9900"/>
                </a:solidFill>
              </a:rPr>
              <a:t>все получится…</a:t>
            </a:r>
          </a:p>
          <a:p>
            <a:endParaRPr lang="ru-RU" dirty="0"/>
          </a:p>
        </p:txBody>
      </p:sp>
      <p:pic>
        <p:nvPicPr>
          <p:cNvPr id="5" name="Содержимое 4" descr="18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588224" y="4509120"/>
            <a:ext cx="1872208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70767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                         </a:t>
            </a:r>
            <a:endParaRPr lang="ru-RU" sz="24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457200" y="476672"/>
            <a:ext cx="6203032" cy="6048672"/>
          </a:xfrm>
        </p:spPr>
        <p:txBody>
          <a:bodyPr>
            <a:normAutofit lnSpcReduction="10000"/>
          </a:bodyPr>
          <a:lstStyle/>
          <a:p>
            <a:r>
              <a:rPr lang="ru-RU" sz="3000" b="1" dirty="0" smtClean="0">
                <a:solidFill>
                  <a:srgbClr val="2EBA3F"/>
                </a:solidFill>
              </a:rPr>
              <a:t>4этап.</a:t>
            </a:r>
          </a:p>
          <a:p>
            <a:r>
              <a:rPr lang="ru-RU" sz="3000" b="1" dirty="0" smtClean="0">
                <a:solidFill>
                  <a:srgbClr val="2EBA3F"/>
                </a:solidFill>
              </a:rPr>
              <a:t>Афиширование</a:t>
            </a:r>
          </a:p>
          <a:p>
            <a:r>
              <a:rPr lang="ru-RU" sz="2400" dirty="0" smtClean="0"/>
              <a:t>Представление  «произведений» - </a:t>
            </a:r>
          </a:p>
          <a:p>
            <a:r>
              <a:rPr lang="ru-RU" sz="2400" dirty="0" smtClean="0"/>
              <a:t>работ учеников (текстов, рисунков, схем, проектов, решений) в аудитории на доску и ознакомление с ними .</a:t>
            </a:r>
          </a:p>
          <a:p>
            <a:endParaRPr lang="ru-RU" sz="2400" dirty="0" smtClean="0"/>
          </a:p>
          <a:p>
            <a:r>
              <a:rPr lang="ru-RU" sz="2400" dirty="0" smtClean="0"/>
              <a:t>«Подарок» для других групп.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b="1" dirty="0" smtClean="0">
                <a:solidFill>
                  <a:srgbClr val="FF9900"/>
                </a:solidFill>
              </a:rPr>
              <a:t>                                            </a:t>
            </a:r>
          </a:p>
          <a:p>
            <a:endParaRPr lang="ru-RU" sz="2400" b="1" dirty="0" smtClean="0">
              <a:solidFill>
                <a:srgbClr val="FF9900"/>
              </a:solidFill>
            </a:endParaRPr>
          </a:p>
          <a:p>
            <a:r>
              <a:rPr lang="ru-RU" sz="2400" b="1" dirty="0" smtClean="0">
                <a:solidFill>
                  <a:srgbClr val="FF9900"/>
                </a:solidFill>
              </a:rPr>
              <a:t>                                                      смотрите все</a:t>
            </a:r>
            <a:endParaRPr lang="ru-RU" sz="2400" b="1" dirty="0">
              <a:solidFill>
                <a:srgbClr val="FF9900"/>
              </a:solidFill>
            </a:endParaRPr>
          </a:p>
        </p:txBody>
      </p:sp>
      <p:pic>
        <p:nvPicPr>
          <p:cNvPr id="5" name="Содержимое 4" descr="x_b5dccf8f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76256" y="4653136"/>
            <a:ext cx="1656184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457200" y="548680"/>
            <a:ext cx="5987008" cy="5976664"/>
          </a:xfrm>
        </p:spPr>
        <p:txBody>
          <a:bodyPr>
            <a:normAutofit lnSpcReduction="10000"/>
          </a:bodyPr>
          <a:lstStyle/>
          <a:p>
            <a:r>
              <a:rPr lang="ru-RU" sz="3000" b="1" dirty="0" smtClean="0">
                <a:solidFill>
                  <a:srgbClr val="2EBA3F"/>
                </a:solidFill>
              </a:rPr>
              <a:t>5 этап.</a:t>
            </a:r>
          </a:p>
          <a:p>
            <a:r>
              <a:rPr lang="ru-RU" sz="3000" b="1" dirty="0" smtClean="0">
                <a:solidFill>
                  <a:srgbClr val="2EBA3F"/>
                </a:solidFill>
              </a:rPr>
              <a:t>Разрыв</a:t>
            </a:r>
            <a:r>
              <a:rPr lang="ru-RU" sz="3000" b="1" dirty="0" smtClean="0"/>
              <a:t>  </a:t>
            </a:r>
            <a:endParaRPr lang="ru-RU" sz="3000" dirty="0" smtClean="0"/>
          </a:p>
          <a:p>
            <a:r>
              <a:rPr lang="ru-RU" sz="2400" dirty="0" smtClean="0"/>
              <a:t> Кульминация творческого процесса: </a:t>
            </a:r>
          </a:p>
          <a:p>
            <a:r>
              <a:rPr lang="ru-RU" sz="2400" dirty="0" err="1" smtClean="0"/>
              <a:t>инсайт</a:t>
            </a:r>
            <a:r>
              <a:rPr lang="ru-RU" sz="2400" dirty="0" smtClean="0"/>
              <a:t> (озарение), новое видение предмета, явления.</a:t>
            </a:r>
          </a:p>
          <a:p>
            <a:r>
              <a:rPr lang="ru-RU" sz="2400" dirty="0" smtClean="0"/>
              <a:t> </a:t>
            </a:r>
            <a:r>
              <a:rPr kumimoji="0" lang="ru-RU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Происходит осмысление полученного эмпирическим (на уровне интуиции) путем опыта через выдвижение гипотез, установление причинно-следственных связей, обоснование сделанных выводов</a:t>
            </a:r>
          </a:p>
          <a:p>
            <a:endParaRPr lang="ru-RU" sz="2400" i="0" dirty="0" smtClean="0"/>
          </a:p>
          <a:p>
            <a:r>
              <a:rPr kumimoji="0" lang="ru-RU" sz="24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появляется информационный запрос, у каждого- свой.</a:t>
            </a:r>
            <a:r>
              <a:rPr lang="ru-RU" sz="2400" i="0" dirty="0" smtClean="0"/>
              <a:t>                                  </a:t>
            </a:r>
          </a:p>
          <a:p>
            <a:r>
              <a:rPr lang="ru-RU" sz="2400" dirty="0" smtClean="0"/>
              <a:t>                                                                         					</a:t>
            </a:r>
            <a:r>
              <a:rPr lang="ru-RU" sz="2400" b="1" dirty="0" smtClean="0">
                <a:solidFill>
                  <a:srgbClr val="FF9900"/>
                </a:solidFill>
              </a:rPr>
              <a:t>озарение  </a:t>
            </a:r>
            <a:r>
              <a:rPr lang="ru-RU" sz="2400" dirty="0" smtClean="0"/>
              <a:t>                            </a:t>
            </a:r>
          </a:p>
          <a:p>
            <a:endParaRPr lang="ru-RU" sz="2400" dirty="0"/>
          </a:p>
        </p:txBody>
      </p:sp>
      <p:pic>
        <p:nvPicPr>
          <p:cNvPr id="5" name="Содержимое 4" descr="8703154095e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76256" y="4869160"/>
            <a:ext cx="1872208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20688"/>
            <a:ext cx="5482952" cy="5976664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2EBA3F"/>
                </a:solidFill>
              </a:rPr>
              <a:t>6</a:t>
            </a:r>
            <a:r>
              <a:rPr lang="ru-RU" sz="3000" b="1" baseline="0" dirty="0" smtClean="0">
                <a:solidFill>
                  <a:srgbClr val="2EBA3F"/>
                </a:solidFill>
              </a:rPr>
              <a:t> </a:t>
            </a:r>
            <a:r>
              <a:rPr lang="ru-RU" sz="3000" b="1" dirty="0" smtClean="0">
                <a:solidFill>
                  <a:srgbClr val="2EBA3F"/>
                </a:solidFill>
              </a:rPr>
              <a:t>этап.</a:t>
            </a:r>
          </a:p>
          <a:p>
            <a:r>
              <a:rPr lang="ru-RU" sz="3000" b="1" dirty="0" smtClean="0">
                <a:solidFill>
                  <a:srgbClr val="2EBA3F"/>
                </a:solidFill>
              </a:rPr>
              <a:t>Рефлексия </a:t>
            </a:r>
            <a:endParaRPr lang="ru-RU" sz="2400" dirty="0" smtClean="0"/>
          </a:p>
          <a:p>
            <a:r>
              <a:rPr lang="ru-RU" sz="2400" dirty="0" smtClean="0"/>
              <a:t>Отражение чувств, ощущений, возникших у учеников в ходе мастерской.</a:t>
            </a:r>
          </a:p>
          <a:p>
            <a:r>
              <a:rPr lang="ru-RU" sz="2400" dirty="0" smtClean="0"/>
              <a:t> Отсюда результат работы в мастерской описывается словами «открыл, почувствовал, помог, выстроил, создал, задумался».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                                  </a:t>
            </a:r>
            <a:r>
              <a:rPr lang="ru-RU" sz="2400" b="1" dirty="0" smtClean="0">
                <a:solidFill>
                  <a:srgbClr val="FF9900"/>
                </a:solidFill>
              </a:rPr>
              <a:t>у меня получилось</a:t>
            </a:r>
            <a:endParaRPr lang="ru-RU" sz="2400" b="1" dirty="0">
              <a:solidFill>
                <a:srgbClr val="FF9900"/>
              </a:solidFill>
            </a:endParaRPr>
          </a:p>
        </p:txBody>
      </p:sp>
      <p:pic>
        <p:nvPicPr>
          <p:cNvPr id="5" name="Содержимое 4" descr="smiley_with_thumbs_up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228184" y="4941168"/>
            <a:ext cx="2088232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456237" y="2596359"/>
            <a:ext cx="10394477" cy="150058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perspectiveContrastingLeftFacing"/>
              <a:lightRig rig="threePt" dir="t"/>
            </a:scene3d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2EBA3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Благодарю за внимание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2EBA3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229600" cy="3960440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2EBA3F"/>
                </a:solidFill>
                <a:effectLst/>
              </a:rPr>
              <a:t>Технология </a:t>
            </a:r>
            <a:br>
              <a:rPr lang="ru-RU" sz="3600" i="1" dirty="0" smtClean="0">
                <a:solidFill>
                  <a:srgbClr val="2EBA3F"/>
                </a:solidFill>
                <a:effectLst/>
              </a:rPr>
            </a:br>
            <a:r>
              <a:rPr lang="ru-RU" sz="3600" i="1" dirty="0" smtClean="0">
                <a:solidFill>
                  <a:srgbClr val="2EBA3F"/>
                </a:solidFill>
                <a:effectLst/>
              </a:rPr>
              <a:t>французские мастерские,</a:t>
            </a:r>
            <a:br>
              <a:rPr lang="ru-RU" sz="3600" i="1" dirty="0" smtClean="0">
                <a:solidFill>
                  <a:srgbClr val="2EBA3F"/>
                </a:solidFill>
                <a:effectLst/>
              </a:rPr>
            </a:br>
            <a:r>
              <a:rPr lang="ru-RU" sz="3600" i="1" dirty="0" smtClean="0">
                <a:solidFill>
                  <a:srgbClr val="2EBA3F"/>
                </a:solidFill>
                <a:effectLst/>
              </a:rPr>
              <a:t> как средство формирования коммуникативных навыков учащихся начальной школы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5" name="Рисунок 4" descr="img019.jpg"/>
          <p:cNvPicPr>
            <a:picLocks noChangeAspect="1"/>
          </p:cNvPicPr>
          <p:nvPr/>
        </p:nvPicPr>
        <p:blipFill>
          <a:blip r:embed="rId2" cstate="print"/>
          <a:srcRect l="7737" t="7458" b="4740"/>
          <a:stretch>
            <a:fillRect/>
          </a:stretch>
        </p:blipFill>
        <p:spPr>
          <a:xfrm>
            <a:off x="4677147" y="3933056"/>
            <a:ext cx="4121645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60648"/>
            <a:ext cx="5698976" cy="1584176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2EBA3F"/>
                </a:solidFill>
                <a:effectLst/>
              </a:rPr>
              <a:t>Универсальные учебные действия </a:t>
            </a:r>
            <a:r>
              <a:rPr lang="ru-RU" sz="3000" dirty="0" smtClean="0">
                <a:solidFill>
                  <a:srgbClr val="2EBA3F"/>
                </a:solidFill>
                <a:effectLst/>
              </a:rPr>
              <a:t/>
            </a:r>
            <a:br>
              <a:rPr lang="ru-RU" sz="3000" dirty="0" smtClean="0">
                <a:solidFill>
                  <a:srgbClr val="2EBA3F"/>
                </a:solidFill>
                <a:effectLst/>
              </a:rPr>
            </a:br>
            <a:endParaRPr lang="ru-RU" sz="3000" dirty="0">
              <a:solidFill>
                <a:srgbClr val="2EBA3F"/>
              </a:solidFill>
              <a:effectLst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987824" y="1772816"/>
            <a:ext cx="5698976" cy="224468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FF9900"/>
                </a:solidFill>
              </a:rPr>
              <a:t> личностный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FF9900"/>
                </a:solidFill>
              </a:rPr>
              <a:t> регулятивный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FF9900"/>
                </a:solidFill>
              </a:rPr>
              <a:t> познавательный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FF9900"/>
                </a:solidFill>
              </a:rPr>
              <a:t> коммуникативны</a:t>
            </a:r>
            <a:r>
              <a:rPr lang="ru-RU" b="1" i="1" dirty="0" smtClean="0">
                <a:solidFill>
                  <a:srgbClr val="FF9900"/>
                </a:solidFill>
              </a:rPr>
              <a:t>й</a:t>
            </a:r>
          </a:p>
          <a:p>
            <a:endParaRPr lang="ru-RU" dirty="0"/>
          </a:p>
        </p:txBody>
      </p:sp>
      <p:pic>
        <p:nvPicPr>
          <p:cNvPr id="6" name="Содержимое 9" descr="IMG_17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717032"/>
            <a:ext cx="4038600" cy="269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620688"/>
            <a:ext cx="2520280" cy="3780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00200" y="764704"/>
            <a:ext cx="7086600" cy="792088"/>
          </a:xfrm>
        </p:spPr>
        <p:txBody>
          <a:bodyPr/>
          <a:lstStyle/>
          <a:p>
            <a:r>
              <a:rPr lang="ru-RU" sz="3200" dirty="0" smtClean="0">
                <a:solidFill>
                  <a:srgbClr val="2EBA3F"/>
                </a:solidFill>
                <a:effectLst/>
                <a:latin typeface="+mn-lt"/>
              </a:rPr>
              <a:t>Виды  коммуникативных действий</a:t>
            </a:r>
            <a:r>
              <a:rPr lang="ru-RU" sz="3000" dirty="0" smtClean="0">
                <a:solidFill>
                  <a:srgbClr val="2EBA3F"/>
                </a:solidFill>
                <a:effectLst/>
                <a:latin typeface="+mn-lt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980728"/>
            <a:ext cx="83529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i="1" dirty="0" smtClean="0"/>
              <a:t>планирование учебного сотрудничества с учителем и сверстниками – определение цели, функций участников, способов взаимодействия; 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/>
              <a:t> постановка вопросов – инициативное сотрудничество в поиске и сборе информации; 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/>
              <a:t> разрешение конфликтов - выявление, идентификация проблемы, поиск и оценка альтернативных способов разрешения конфликта, принятие решения и его реализация; 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/>
              <a:t> управление поведением партнера – контроль, коррекция, оценка действий партнера;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/>
              <a:t> с умение с достаточной полнотой и точностью выражать свои мысли в соответствии с задачами и  условиями коммуникации; владение монологической и диалогической формами речи в соответствии  грамматическими и синтаксическими нормами родного языка.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8538" y="275639"/>
            <a:ext cx="8363272" cy="576064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2EBA3F"/>
                </a:solidFill>
                <a:effectLst/>
              </a:rPr>
              <a:t>Группы коммуникативных умений</a:t>
            </a:r>
            <a:endParaRPr lang="ru-RU" sz="3600" dirty="0">
              <a:solidFill>
                <a:srgbClr val="2EBA3F"/>
              </a:solidFill>
              <a:effectLst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79512" y="908720"/>
            <a:ext cx="8568952" cy="1509712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solidFill>
                  <a:srgbClr val="FF9900"/>
                </a:solidFill>
              </a:rPr>
              <a:t>Информационно-коммуникативные умения:</a:t>
            </a:r>
            <a:endParaRPr lang="ru-RU" sz="2400" dirty="0" smtClean="0">
              <a:solidFill>
                <a:srgbClr val="FF9900"/>
              </a:solidFill>
            </a:endParaRPr>
          </a:p>
          <a:p>
            <a:r>
              <a:rPr lang="ru-RU" i="1" dirty="0" smtClean="0"/>
              <a:t>– </a:t>
            </a:r>
            <a:r>
              <a:rPr lang="ru-RU" sz="2400" i="1" dirty="0" smtClean="0"/>
              <a:t>вступать в процесс общения.</a:t>
            </a:r>
          </a:p>
          <a:p>
            <a:r>
              <a:rPr lang="ru-RU" sz="2400" i="1" dirty="0" smtClean="0"/>
              <a:t>– ориентироваться в партнерах и ситуациях общения.</a:t>
            </a:r>
          </a:p>
          <a:p>
            <a:r>
              <a:rPr lang="ru-RU" sz="2400" i="1" dirty="0" smtClean="0"/>
              <a:t>– соотносить средства вербального и невербального общения.</a:t>
            </a:r>
          </a:p>
          <a:p>
            <a:endParaRPr lang="ru-RU" sz="24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2348880"/>
            <a:ext cx="889248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err="1" smtClean="0">
                <a:solidFill>
                  <a:srgbClr val="FF9900"/>
                </a:solidFill>
              </a:rPr>
              <a:t>Регуляционно-коммуникативные</a:t>
            </a:r>
            <a:r>
              <a:rPr lang="ru-RU" sz="2200" b="1" dirty="0" smtClean="0">
                <a:solidFill>
                  <a:srgbClr val="FF9900"/>
                </a:solidFill>
              </a:rPr>
              <a:t> умения: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JournalC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JournalC"/>
              </a:rPr>
              <a:t>– согласовывать свои действия</a:t>
            </a:r>
            <a:r>
              <a:rPr lang="ru-RU" sz="2200" i="1" dirty="0" smtClean="0">
                <a:cs typeface="Arial" pitchFamily="34" charset="0"/>
              </a:rPr>
              <a:t>,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JournalC"/>
              </a:rPr>
              <a:t> доверять, помогать и поддерживать тех, с кем общаешься </a:t>
            </a:r>
            <a:endParaRPr kumimoji="0" lang="ru-RU" sz="2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JournalC"/>
              </a:rPr>
              <a:t>– применять индивидуальные умения при решении совместных задач</a:t>
            </a:r>
            <a:endParaRPr kumimoji="0" lang="ru-RU" sz="2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JournalC"/>
              </a:rPr>
              <a:t>– оценивать результаты совместного общения, учитывать личный вклад каждого , принимать правильные решения, выразить согласие (несогласие), одобрение (неодобрение).</a:t>
            </a:r>
            <a:endParaRPr kumimoji="0" lang="ru-RU" sz="2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79512" y="4640022"/>
            <a:ext cx="896448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ea typeface="Calibri" pitchFamily="34" charset="0"/>
                <a:cs typeface="JournalC-Bold"/>
              </a:rPr>
              <a:t>Аффективно- коммуникативные умения :</a:t>
            </a:r>
          </a:p>
          <a:p>
            <a:pPr marL="0" marR="0" lvl="0" indent="90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200" i="1" dirty="0" smtClean="0">
                <a:ea typeface="Calibri" pitchFamily="34" charset="0"/>
                <a:cs typeface="JournalC"/>
              </a:rPr>
              <a:t>- 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JournalC"/>
              </a:rPr>
              <a:t>делиться своими чувствами, интересами, настроением с партнерами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JournalC-Bold"/>
              </a:rPr>
              <a:t> 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JournalC"/>
              </a:rPr>
              <a:t>по общению; </a:t>
            </a:r>
          </a:p>
          <a:p>
            <a:pPr marL="0" marR="0" lvl="0" indent="90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JournalC"/>
              </a:rPr>
              <a:t> проявлять чуткость, отзывчивость, сопереживание, заботу;</a:t>
            </a:r>
          </a:p>
          <a:p>
            <a:pPr marL="0" marR="0" lvl="0" indent="90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JournalC"/>
              </a:rPr>
              <a:t> оценивать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JournalC-Bold"/>
              </a:rPr>
              <a:t> 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JournalC"/>
              </a:rPr>
              <a:t>эмоциональное поведение друг друга.</a:t>
            </a:r>
            <a:endParaRPr kumimoji="0" lang="ru-RU" sz="2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41964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2EBA3F"/>
                </a:solidFill>
                <a:effectLst/>
              </a:rPr>
              <a:t>Технология французские мастерские</a:t>
            </a:r>
            <a:endParaRPr lang="ru-RU" sz="3200" dirty="0">
              <a:solidFill>
                <a:srgbClr val="2EBA3F"/>
              </a:solidFill>
              <a:effectLst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4040188" cy="158417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«Французская группа нового образования» (</a:t>
            </a:r>
            <a:r>
              <a:rPr lang="ru-RU" dirty="0" err="1" smtClean="0"/>
              <a:t>Groupe</a:t>
            </a:r>
            <a:r>
              <a:rPr lang="ru-RU" dirty="0" smtClean="0"/>
              <a:t> </a:t>
            </a:r>
            <a:r>
              <a:rPr lang="ru-RU" dirty="0" err="1" smtClean="0"/>
              <a:t>Francais</a:t>
            </a:r>
            <a:r>
              <a:rPr lang="ru-RU" dirty="0" smtClean="0"/>
              <a:t> </a:t>
            </a:r>
            <a:r>
              <a:rPr lang="ru-RU" dirty="0" err="1" smtClean="0"/>
              <a:t>d'Education</a:t>
            </a:r>
            <a:r>
              <a:rPr lang="ru-RU" dirty="0" smtClean="0"/>
              <a:t> </a:t>
            </a:r>
            <a:r>
              <a:rPr lang="ru-RU" dirty="0" err="1" smtClean="0"/>
              <a:t>Nouvelle</a:t>
            </a:r>
            <a:r>
              <a:rPr lang="ru-RU" dirty="0" smtClean="0"/>
              <a:t>) возникла в 20-х годах ХХ века</a:t>
            </a:r>
          </a:p>
          <a:p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half" idx="3"/>
          </p:nvPr>
        </p:nvSpPr>
        <p:spPr>
          <a:xfrm>
            <a:off x="4788024" y="764704"/>
            <a:ext cx="3898776" cy="152129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Анри </a:t>
            </a:r>
            <a:r>
              <a:rPr lang="ru-RU" sz="2000" dirty="0" err="1" smtClean="0"/>
              <a:t>бассис</a:t>
            </a:r>
            <a:r>
              <a:rPr lang="ru-RU" sz="2000" dirty="0" smtClean="0"/>
              <a:t> – педагог, поэт, драматург, общественный деятель.</a:t>
            </a:r>
            <a:endParaRPr lang="ru-RU" sz="2000" dirty="0"/>
          </a:p>
        </p:txBody>
      </p:sp>
      <p:pic>
        <p:nvPicPr>
          <p:cNvPr id="15" name="Содержимое 14" descr="fra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2564904"/>
            <a:ext cx="3682752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Содержимое 15" descr="анри бассис.g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36096" y="2564904"/>
            <a:ext cx="2736304" cy="3886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34763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2EBA3F"/>
                </a:solidFill>
                <a:effectLst/>
              </a:rPr>
              <a:t>Технология французские мастерские</a:t>
            </a:r>
            <a:endParaRPr lang="ru-RU" sz="3200" dirty="0">
              <a:solidFill>
                <a:srgbClr val="2EBA3F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836712"/>
            <a:ext cx="4040188" cy="144928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с1987 г. группа Окончательно признана министерством образования Франции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124745"/>
            <a:ext cx="4041775" cy="86409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Санкт - </a:t>
            </a:r>
            <a:r>
              <a:rPr lang="ru-RU" sz="2000" dirty="0" err="1" smtClean="0"/>
              <a:t>петербург</a:t>
            </a:r>
            <a:r>
              <a:rPr lang="ru-RU" sz="2000" dirty="0" smtClean="0"/>
              <a:t>     1990 год</a:t>
            </a:r>
            <a:endParaRPr lang="ru-RU" sz="2000" dirty="0"/>
          </a:p>
        </p:txBody>
      </p:sp>
      <p:pic>
        <p:nvPicPr>
          <p:cNvPr id="7" name="Содержимое 6" descr="for_rectangle2200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2348880"/>
            <a:ext cx="3744416" cy="3960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348880"/>
            <a:ext cx="4041775" cy="3888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14724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2EBA3F"/>
                </a:solidFill>
                <a:effectLst/>
              </a:rPr>
              <a:t>Санкт - Петербургская академия </a:t>
            </a:r>
            <a:r>
              <a:rPr lang="ru-RU" sz="2800" b="1" dirty="0" err="1" smtClean="0">
                <a:solidFill>
                  <a:srgbClr val="2EBA3F"/>
                </a:solidFill>
                <a:effectLst/>
              </a:rPr>
              <a:t>постдипломного</a:t>
            </a:r>
            <a:r>
              <a:rPr lang="ru-RU" sz="2800" b="1" dirty="0" smtClean="0">
                <a:solidFill>
                  <a:srgbClr val="2EBA3F"/>
                </a:solidFill>
                <a:effectLst/>
              </a:rPr>
              <a:t> педагогического образования</a:t>
            </a:r>
            <a:endParaRPr lang="ru-RU" sz="2800" b="1" dirty="0">
              <a:solidFill>
                <a:srgbClr val="2EBA3F"/>
              </a:solidFill>
              <a:effectLst/>
            </a:endParaRPr>
          </a:p>
        </p:txBody>
      </p:sp>
      <p:pic>
        <p:nvPicPr>
          <p:cNvPr id="5" name="Содержимое 4" descr="s182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484784"/>
            <a:ext cx="5111750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988840"/>
            <a:ext cx="3008313" cy="4137323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кандидат педагогических наук</a:t>
            </a:r>
          </a:p>
          <a:p>
            <a:r>
              <a:rPr lang="ru-RU" sz="2600" i="1" dirty="0" smtClean="0"/>
              <a:t> </a:t>
            </a:r>
            <a:r>
              <a:rPr lang="ru-RU" sz="3000" i="1" dirty="0" smtClean="0"/>
              <a:t>Белова </a:t>
            </a:r>
          </a:p>
          <a:p>
            <a:r>
              <a:rPr lang="ru-RU" sz="3000" i="1" dirty="0" smtClean="0"/>
              <a:t>Надежда Ивановна </a:t>
            </a:r>
            <a:r>
              <a:rPr lang="ru-RU" sz="2400" i="1" dirty="0" smtClean="0"/>
              <a:t>– участник </a:t>
            </a:r>
            <a:r>
              <a:rPr lang="ru-RU" sz="2400" i="1" dirty="0" err="1" smtClean="0"/>
              <a:t>пед.семинаров</a:t>
            </a:r>
            <a:r>
              <a:rPr lang="ru-RU" sz="2400" i="1" dirty="0" smtClean="0"/>
              <a:t> во Франции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76672"/>
            <a:ext cx="8208912" cy="3540826"/>
          </a:xfrm>
        </p:spPr>
        <p:txBody>
          <a:bodyPr>
            <a:noAutofit/>
          </a:bodyPr>
          <a:lstStyle/>
          <a:p>
            <a:pPr algn="just"/>
            <a:r>
              <a:rPr lang="ru-RU" sz="3000" b="1" dirty="0" smtClean="0">
                <a:solidFill>
                  <a:srgbClr val="2EBA3F"/>
                </a:solidFill>
              </a:rPr>
              <a:t>Педагогическая мастерская </a:t>
            </a:r>
            <a:r>
              <a:rPr lang="ru-RU" sz="2400" i="1" dirty="0" smtClean="0"/>
              <a:t>- это нестандартная форма организации занятий, инновационная технология обучения, которая помогает создать на занятиях атмосферу, психологический комфорт, развивает у учащихся познавательные, творческие и коммуникативные способности, интерес, учебно-познавательную мотивацию, исследовательскую деятельность, позволяет осуществить и эмоционально прочувствовать процесс совместного творчества (сотворчества), поиска знания, путем самостоятельного или коллективного открытия.</a:t>
            </a:r>
            <a:endParaRPr lang="ru-RU" sz="2400" i="1" dirty="0"/>
          </a:p>
        </p:txBody>
      </p:sp>
      <p:pic>
        <p:nvPicPr>
          <p:cNvPr id="4" name="Рисунок 3" descr="img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4293096"/>
            <a:ext cx="2798367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1898</TotalTime>
  <Words>798</Words>
  <Application>Microsoft Office PowerPoint</Application>
  <PresentationFormat>Экран (4:3)</PresentationFormat>
  <Paragraphs>131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ГБОУ  средняя общеобразовательная школа №188  с углубленным изучением предметов художественно-эстетического цикла  Красногвардейского района  г. Санкт-Петербурга</vt:lpstr>
      <vt:lpstr>Технология  французские мастерские,  как средство формирования коммуникативных навыков учащихся начальной школы </vt:lpstr>
      <vt:lpstr>Универсальные учебные действия  </vt:lpstr>
      <vt:lpstr>Виды  коммуникативных действий. </vt:lpstr>
      <vt:lpstr>Группы коммуникативных умений</vt:lpstr>
      <vt:lpstr>Технология французские мастерские</vt:lpstr>
      <vt:lpstr>Технология французские мастерские</vt:lpstr>
      <vt:lpstr>Санкт - Петербургская академия постдипломного педагогического образования</vt:lpstr>
      <vt:lpstr> </vt:lpstr>
      <vt:lpstr>Цели технологии в сравнении с традиционной системой</vt:lpstr>
      <vt:lpstr>Роль учителя в проведении мастерской. </vt:lpstr>
      <vt:lpstr>Слайд 12</vt:lpstr>
      <vt:lpstr>     Алгоритм мастерской.</vt:lpstr>
      <vt:lpstr>Слайд 14</vt:lpstr>
      <vt:lpstr>Слайд 15</vt:lpstr>
      <vt:lpstr>                               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175</cp:revision>
  <dcterms:created xsi:type="dcterms:W3CDTF">2012-07-15T18:59:23Z</dcterms:created>
  <dcterms:modified xsi:type="dcterms:W3CDTF">2012-07-24T19:51:54Z</dcterms:modified>
</cp:coreProperties>
</file>