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7BBD45-165C-4424-B486-7A7648BD0075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910126-D0BD-43E4-A6EB-26C436A958A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910126-D0BD-43E4-A6EB-26C436A958AB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1E19F-50C9-4332-8C21-CF541D77507E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49EEA8-254F-4606-9946-D573DE5C67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1E19F-50C9-4332-8C21-CF541D77507E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9EEA8-254F-4606-9946-D573DE5C67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1E19F-50C9-4332-8C21-CF541D77507E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9EEA8-254F-4606-9946-D573DE5C67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901E19F-50C9-4332-8C21-CF541D77507E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E49EEA8-254F-4606-9946-D573DE5C67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1E19F-50C9-4332-8C21-CF541D77507E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9EEA8-254F-4606-9946-D573DE5C67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1E19F-50C9-4332-8C21-CF541D77507E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9EEA8-254F-4606-9946-D573DE5C67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9EEA8-254F-4606-9946-D573DE5C67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1E19F-50C9-4332-8C21-CF541D77507E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1E19F-50C9-4332-8C21-CF541D77507E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9EEA8-254F-4606-9946-D573DE5C67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1E19F-50C9-4332-8C21-CF541D77507E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9EEA8-254F-4606-9946-D573DE5C67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901E19F-50C9-4332-8C21-CF541D77507E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E49EEA8-254F-4606-9946-D573DE5C67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1E19F-50C9-4332-8C21-CF541D77507E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49EEA8-254F-4606-9946-D573DE5C67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901E19F-50C9-4332-8C21-CF541D77507E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E49EEA8-254F-4606-9946-D573DE5C67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57422" y="533400"/>
            <a:ext cx="6114846" cy="1824030"/>
          </a:xfrm>
        </p:spPr>
        <p:txBody>
          <a:bodyPr>
            <a:normAutofit/>
          </a:bodyPr>
          <a:lstStyle/>
          <a:p>
            <a:r>
              <a:rPr lang="ru-RU" dirty="0" smtClean="0"/>
              <a:t>Архитектура Барокко в Италии</a:t>
            </a:r>
            <a:endParaRPr lang="ru-RU" dirty="0"/>
          </a:p>
        </p:txBody>
      </p:sp>
      <p:pic>
        <p:nvPicPr>
          <p:cNvPr id="4" name="Рисунок 3" descr="ведение святого бернара (1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18166"/>
            <a:ext cx="5786446" cy="4339834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428604"/>
            <a:ext cx="6910414" cy="33912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В XVII в. </a:t>
            </a:r>
            <a:r>
              <a:rPr lang="ru-RU" b="1" dirty="0" smtClean="0">
                <a:solidFill>
                  <a:schemeClr val="bg1"/>
                </a:solidFill>
              </a:rPr>
              <a:t>стиль барокко</a:t>
            </a:r>
            <a:r>
              <a:rPr lang="ru-RU" dirty="0" smtClean="0">
                <a:solidFill>
                  <a:schemeClr val="bg1"/>
                </a:solidFill>
              </a:rPr>
              <a:t> распространился в других странах Западной Европы для «обогащения» фасадов зданий совсем иного назначения, чем в </a:t>
            </a:r>
            <a:r>
              <a:rPr lang="ru-RU" b="1" dirty="0" smtClean="0">
                <a:solidFill>
                  <a:schemeClr val="bg1"/>
                </a:solidFill>
              </a:rPr>
              <a:t>Италии</a:t>
            </a:r>
            <a:r>
              <a:rPr lang="ru-RU" dirty="0" smtClean="0">
                <a:solidFill>
                  <a:schemeClr val="bg1"/>
                </a:solidFill>
              </a:rPr>
              <a:t>. Но вследствие дороговизны и вычурности этот стиль уступил место рациональному классическому стилю. 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Рисунок 3" descr="image0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52" y="3214686"/>
            <a:ext cx="3367100" cy="32861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3" y="2967335"/>
            <a:ext cx="814393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Спасибо за внимание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428604"/>
            <a:ext cx="4214842" cy="392909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buNone/>
            </a:pPr>
            <a:r>
              <a:rPr lang="ru-RU" b="1" dirty="0" smtClean="0">
                <a:ln w="50800"/>
                <a:solidFill>
                  <a:schemeClr val="bg1">
                    <a:lumMod val="95000"/>
                    <a:lumOff val="5000"/>
                  </a:schemeClr>
                </a:solidFill>
              </a:rPr>
              <a:t>    </a:t>
            </a:r>
            <a:r>
              <a:rPr lang="ru-RU" sz="3200" b="1" dirty="0" smtClean="0">
                <a:ln w="50800"/>
                <a:solidFill>
                  <a:schemeClr val="bg1">
                    <a:lumMod val="95000"/>
                    <a:lumOff val="5000"/>
                  </a:schemeClr>
                </a:solidFill>
              </a:rPr>
              <a:t>Барокко - главенствующий </a:t>
            </a:r>
            <a:r>
              <a:rPr lang="ru-RU" sz="3200" b="1" dirty="0">
                <a:ln w="50800"/>
                <a:solidFill>
                  <a:schemeClr val="bg1">
                    <a:lumMod val="95000"/>
                    <a:lumOff val="5000"/>
                  </a:schemeClr>
                </a:solidFill>
              </a:rPr>
              <a:t>стиль в европейском искусстве конца 16 - середины 18 </a:t>
            </a:r>
            <a:r>
              <a:rPr lang="ru-RU" sz="3200" b="1" dirty="0" smtClean="0">
                <a:ln w="50800"/>
                <a:solidFill>
                  <a:schemeClr val="bg1">
                    <a:lumMod val="95000"/>
                    <a:lumOff val="5000"/>
                  </a:schemeClr>
                </a:solidFill>
              </a:rPr>
              <a:t>веков</a:t>
            </a:r>
            <a:r>
              <a:rPr lang="ru-RU" sz="3200" b="1" dirty="0">
                <a:ln w="50800"/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ru-RU" sz="3200" b="1" dirty="0">
                <a:ln w="50800"/>
                <a:solidFill>
                  <a:schemeClr val="bg1">
                    <a:shade val="50000"/>
                  </a:schemeClr>
                </a:solidFill>
              </a:rPr>
              <a:t/>
            </a:r>
            <a:br>
              <a:rPr lang="ru-RU" sz="3200" b="1" dirty="0">
                <a:ln w="50800"/>
                <a:solidFill>
                  <a:schemeClr val="bg1">
                    <a:shade val="50000"/>
                  </a:schemeClr>
                </a:solidFill>
              </a:rPr>
            </a:br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</a:rPr>
              <a:t/>
            </a:r>
            <a:b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</a:rPr>
            </a:br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pic>
        <p:nvPicPr>
          <p:cNvPr id="5" name="Рисунок 4" descr="image01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7819" y="2428868"/>
            <a:ext cx="2977618" cy="350046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4429156"/>
          </a:xfrm>
          <a:solidFill>
            <a:schemeClr val="tx2">
              <a:lumMod val="75000"/>
            </a:schemeClr>
          </a:solidFill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sy="90000" rotWithShape="0">
              <a:srgbClr val="000000">
                <a:alpha val="25500"/>
              </a:srgbClr>
            </a:outerShdw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Барокко — стиль контрастов и неравномерного распределения композиционных элементов. Особое значение в нем получают крупные и сочные криволинейные, дугообразные формы. Для сооружений барокко характерны — фронтальность,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фасадность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построения. Здания воспринимаются во многих случаях с одной стороны — со стороны главного фасада, нередко заслоняющего объем сооружения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  <a:endParaRPr lang="ru-RU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Искусство барокко сложилось и </a:t>
            </a:r>
            <a:r>
              <a:rPr lang="ru-RU" sz="3200" dirty="0" err="1" smtClean="0"/>
              <a:t>рассцвело</a:t>
            </a:r>
            <a:r>
              <a:rPr lang="ru-RU" sz="3200" dirty="0" smtClean="0"/>
              <a:t> в </a:t>
            </a:r>
            <a:r>
              <a:rPr lang="ru-RU" sz="3200" dirty="0" err="1" smtClean="0"/>
              <a:t>Италии,где</a:t>
            </a:r>
            <a:r>
              <a:rPr lang="ru-RU" sz="3200" dirty="0" smtClean="0"/>
              <a:t> работал крупнейший архитектор и скульптор </a:t>
            </a:r>
            <a:r>
              <a:rPr lang="ru-RU" sz="3200" dirty="0" err="1" smtClean="0"/>
              <a:t>Л.Бернини,архитекторы</a:t>
            </a:r>
            <a:r>
              <a:rPr lang="ru-RU" sz="3200" dirty="0" smtClean="0"/>
              <a:t> </a:t>
            </a:r>
            <a:r>
              <a:rPr lang="ru-RU" sz="3200" dirty="0" err="1" smtClean="0"/>
              <a:t>Ф.Борромини,Г.Гварини</a:t>
            </a:r>
            <a:r>
              <a:rPr lang="ru-RU" sz="3200" dirty="0" smtClean="0"/>
              <a:t> и т.д..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opup_1194130792" descr="http://img-fotki.yandex.ru/get/3001/rus-gap.3/0_19212_9657881f_L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1714488"/>
            <a:ext cx="4567251" cy="42061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Церковь </a:t>
            </a:r>
            <a:r>
              <a:rPr lang="ru-RU" sz="2400" dirty="0" err="1" smtClean="0"/>
              <a:t>Джезу</a:t>
            </a:r>
            <a:r>
              <a:rPr lang="ru-RU" sz="2400" dirty="0" smtClean="0"/>
              <a:t> в Риме.</a:t>
            </a:r>
            <a:r>
              <a:rPr lang="ru-RU" sz="2000" dirty="0" smtClean="0"/>
              <a:t> </a:t>
            </a:r>
            <a:endParaRPr lang="ru-RU" sz="2000" dirty="0"/>
          </a:p>
        </p:txBody>
      </p:sp>
      <p:sp>
        <p:nvSpPr>
          <p:cNvPr id="5" name="Вертикальный свиток 4"/>
          <p:cNvSpPr/>
          <p:nvPr/>
        </p:nvSpPr>
        <p:spPr>
          <a:xfrm>
            <a:off x="5000628" y="0"/>
            <a:ext cx="4143372" cy="6858000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dirty="0" smtClean="0">
                <a:solidFill>
                  <a:schemeClr val="bg1"/>
                </a:solidFill>
              </a:rPr>
              <a:t>Как было отмечено, еще в период высокого Ренессанса в итальянской архитектуре начались увлечение декором, отход от конструктивной логики, стремление придать дворцам богатых заказчиков особую представительность. В подобных сооружениях нуждались высшее духовенство и знать. Для служителей церкви и вельмож были построены во второй половине XVI в. дворцы, отличавшиеся чрезмерным декоративным убранством и неожиданными зрительными эффектами.</a:t>
            </a:r>
            <a:r>
              <a:rPr lang="ru-RU" sz="1600" dirty="0" smtClean="0">
                <a:solidFill>
                  <a:schemeClr val="bg1"/>
                </a:solidFill>
              </a:rPr>
              <a:t> </a:t>
            </a:r>
            <a:br>
              <a:rPr lang="ru-RU" sz="1600" dirty="0" smtClean="0">
                <a:solidFill>
                  <a:schemeClr val="bg1"/>
                </a:solidFill>
              </a:rPr>
            </a:br>
            <a:endParaRPr lang="ru-RU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opup_1141172607" descr="http://img-fotki.yandex.ru/get/37/rus-gap.3/0_1920f_f8e7fd73_XL.jpg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857500" y="1524000"/>
            <a:ext cx="3429000" cy="4572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Капелла Св. Игнатия. Церковь </a:t>
            </a:r>
            <a:r>
              <a:rPr lang="ru-RU" dirty="0" err="1" smtClean="0">
                <a:solidFill>
                  <a:schemeClr val="bg1"/>
                </a:solidFill>
              </a:rPr>
              <a:t>Джезу</a:t>
            </a:r>
            <a:r>
              <a:rPr lang="ru-RU" dirty="0" smtClean="0">
                <a:solidFill>
                  <a:schemeClr val="bg1"/>
                </a:solidFill>
              </a:rPr>
              <a:t> в Риме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857224" y="214290"/>
            <a:ext cx="7215238" cy="6286544"/>
          </a:xfrm>
          <a:prstGeom prst="horizontalScroll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785918" y="1357298"/>
            <a:ext cx="614366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Наиболее видными мастерами 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итальянского барокко</a:t>
            </a: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являются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архитекторы Бернини и </a:t>
            </a:r>
            <a:r>
              <a:rPr lang="ru-RU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Барромини</a:t>
            </a: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строившие в конце XVI в. и в первой половине XVII. Однако, как было указано выше, существенные элементы этого декоративного стиля появились в 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итальянском зодчестве</a:t>
            </a: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с середины XVI в. Много сделал для ложной </a:t>
            </a:r>
            <a:r>
              <a:rPr lang="ru-RU" sz="2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монументализации</a:t>
            </a: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церквей и палаццо с применением ордеров </a:t>
            </a:r>
            <a:r>
              <a:rPr lang="ru-RU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Палладио</a:t>
            </a: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 в декорирование фасадов ввел новые элементы 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зодчий </a:t>
            </a:r>
            <a:r>
              <a:rPr lang="ru-RU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Виньола</a:t>
            </a: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достраивавший собор св. Петра после кончины Микеланджело</a:t>
            </a:r>
            <a:endParaRPr lang="ru-RU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opup_55230452" descr="http://img-fotki.yandex.ru/get/3004/rus-gap.3/0_19210_b67d11ad_XL.jpg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857500" y="1524000"/>
            <a:ext cx="3429000" cy="457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Церковь </a:t>
            </a:r>
            <a:r>
              <a:rPr lang="ru-RU" dirty="0" err="1" smtClean="0">
                <a:solidFill>
                  <a:schemeClr val="bg1"/>
                </a:solidFill>
              </a:rPr>
              <a:t>Джезу</a:t>
            </a:r>
            <a:r>
              <a:rPr lang="ru-RU" dirty="0" smtClean="0">
                <a:solidFill>
                  <a:schemeClr val="bg1"/>
                </a:solidFill>
              </a:rPr>
              <a:t> в Риме</a:t>
            </a:r>
            <a:r>
              <a:rPr lang="ru-RU" dirty="0" smtClean="0"/>
              <a:t>.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Блок-схема: данные 7"/>
          <p:cNvSpPr/>
          <p:nvPr/>
        </p:nvSpPr>
        <p:spPr>
          <a:xfrm>
            <a:off x="285720" y="642918"/>
            <a:ext cx="7000924" cy="5000660"/>
          </a:xfrm>
          <a:prstGeom prst="flowChartInputOutp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2285984" y="928670"/>
            <a:ext cx="3357586" cy="457048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latin typeface="Monotype Corsiva" pitchFamily="66" charset="0"/>
                <a:ea typeface="Calibri" pitchFamily="34" charset="0"/>
                <a:cs typeface="Tahoma" pitchFamily="34" charset="0"/>
              </a:rPr>
              <a:t>Типичной для стиля итальянского барокко является церковь </a:t>
            </a:r>
            <a:r>
              <a:rPr kumimoji="0" lang="ru-RU" sz="2400" b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latin typeface="Monotype Corsiva" pitchFamily="66" charset="0"/>
                <a:ea typeface="Calibri" pitchFamily="34" charset="0"/>
                <a:cs typeface="Tahoma" pitchFamily="34" charset="0"/>
              </a:rPr>
              <a:t>Джезу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latin typeface="Monotype Corsiva" pitchFamily="66" charset="0"/>
                <a:ea typeface="Calibri" pitchFamily="34" charset="0"/>
                <a:cs typeface="Tahoma" pitchFamily="34" charset="0"/>
              </a:rPr>
              <a:t>, построенная </a:t>
            </a:r>
            <a:r>
              <a:rPr kumimoji="0" lang="ru-RU" sz="2400" b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latin typeface="Monotype Corsiva" pitchFamily="66" charset="0"/>
                <a:ea typeface="Calibri" pitchFamily="34" charset="0"/>
                <a:cs typeface="Tahoma" pitchFamily="34" charset="0"/>
              </a:rPr>
              <a:t>Виньолой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latin typeface="Monotype Corsiva" pitchFamily="66" charset="0"/>
                <a:ea typeface="Calibri" pitchFamily="34" charset="0"/>
                <a:cs typeface="Tahoma" pitchFamily="34" charset="0"/>
              </a:rPr>
              <a:t> в Риме в конце XVI в. Фасад этого сооружения перегружен декоративными деталями, не связанными с конструкцией здания и его функцией. </a:t>
            </a:r>
            <a:r>
              <a:rPr kumimoji="0" lang="ru-RU" sz="12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latin typeface="Monotype Corsiva" pitchFamily="66" charset="0"/>
                <a:ea typeface="Calibri" pitchFamily="34" charset="0"/>
                <a:cs typeface="Tahoma" pitchFamily="34" charset="0"/>
              </a:rPr>
              <a:t/>
            </a:r>
            <a:br>
              <a:rPr kumimoji="0" lang="ru-RU" sz="12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latin typeface="Monotype Corsiva" pitchFamily="66" charset="0"/>
                <a:ea typeface="Calibri" pitchFamily="34" charset="0"/>
                <a:cs typeface="Tahoma" pitchFamily="34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/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235</TotalTime>
  <Words>136</Words>
  <Application>Microsoft Office PowerPoint</Application>
  <PresentationFormat>Экран (4:3)</PresentationFormat>
  <Paragraphs>13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Бумажная</vt:lpstr>
      <vt:lpstr>Архитектура Барокко в Италии</vt:lpstr>
      <vt:lpstr>Слайд 2</vt:lpstr>
      <vt:lpstr>Слайд 3</vt:lpstr>
      <vt:lpstr>Слайд 4</vt:lpstr>
      <vt:lpstr>Церковь Джезу в Риме. </vt:lpstr>
      <vt:lpstr>Капелла Св. Игнатия. Церковь Джезу в Риме</vt:lpstr>
      <vt:lpstr>Слайд 7</vt:lpstr>
      <vt:lpstr>Церковь Джезу в Риме. </vt:lpstr>
      <vt:lpstr>Слайд 9</vt:lpstr>
      <vt:lpstr>Слайд 10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Архитектура Барокко в Италии</dc:title>
  <dc:creator>Админ</dc:creator>
  <cp:lastModifiedBy>Админ</cp:lastModifiedBy>
  <cp:revision>26</cp:revision>
  <dcterms:created xsi:type="dcterms:W3CDTF">2013-09-16T13:00:32Z</dcterms:created>
  <dcterms:modified xsi:type="dcterms:W3CDTF">2013-09-23T01:57:44Z</dcterms:modified>
</cp:coreProperties>
</file>