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2"/>
    <p:sldId id="297" r:id="rId3"/>
    <p:sldId id="281" r:id="rId4"/>
    <p:sldId id="284" r:id="rId5"/>
    <p:sldId id="283" r:id="rId6"/>
    <p:sldId id="266" r:id="rId7"/>
    <p:sldId id="259" r:id="rId8"/>
    <p:sldId id="258" r:id="rId9"/>
    <p:sldId id="263" r:id="rId10"/>
    <p:sldId id="289" r:id="rId11"/>
    <p:sldId id="298" r:id="rId12"/>
    <p:sldId id="265" r:id="rId13"/>
    <p:sldId id="290" r:id="rId14"/>
    <p:sldId id="260" r:id="rId15"/>
    <p:sldId id="294" r:id="rId16"/>
    <p:sldId id="286" r:id="rId17"/>
    <p:sldId id="268" r:id="rId18"/>
    <p:sldId id="280" r:id="rId19"/>
    <p:sldId id="296" r:id="rId20"/>
    <p:sldId id="291" r:id="rId21"/>
    <p:sldId id="29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333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06EF5D5-BDCA-4D97-97E9-9C61EE69390F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Разработка Михайловой О.М.</a:t>
            </a: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BB7A818-3F0A-41AB-A191-8506CCCBE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168A2BB-FBA2-4EE2-AB78-D93435A4AE7E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Разработка Михайловой О.М.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F72E28-1E0E-4A04-963F-DC45EEC82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Михайловой О.М.</a:t>
            </a:r>
          </a:p>
        </p:txBody>
      </p:sp>
      <p:sp>
        <p:nvSpPr>
          <p:cNvPr id="2560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Михайловой О.М.</a:t>
            </a:r>
          </a:p>
        </p:txBody>
      </p:sp>
      <p:sp>
        <p:nvSpPr>
          <p:cNvPr id="2662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7F9C2B-2977-4E5F-A50A-465659203A85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Михайловой О.М.</a:t>
            </a:r>
          </a:p>
        </p:txBody>
      </p:sp>
      <p:sp>
        <p:nvSpPr>
          <p:cNvPr id="2765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Михайловой О.М.</a:t>
            </a:r>
          </a:p>
        </p:txBody>
      </p:sp>
      <p:sp>
        <p:nvSpPr>
          <p:cNvPr id="2867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463F1-2693-45B4-828B-864AB15CB847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7113-E1F3-460F-BF23-D1AACF746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8E8C7-4E23-4908-8512-5B6888405083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939BE-361E-41B3-AA4E-8D9DAF2FB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CA108-38CD-4B95-A2E1-9E663043788B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CF366-CBF5-4F9F-A60F-15E8FEDDB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1570B-0847-4814-95C2-92929DCE8BE3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D2000-42EA-4D1E-BEDA-758F38EE8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8DF5D-3E41-4756-967B-576EEC85E8AC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29E11-4E3D-4237-93ED-555A444740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1D035-FF58-4F16-8FE5-D7640AC8974C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993A0-DAA7-4E0A-8893-86AB31CF2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EFC43-C2F4-42DF-B76B-5A9D541C16EA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398CF-5060-45B7-B570-12F3E8EBC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0FAFE-B88E-4444-B382-7DE36EFB83D9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76A32-43F5-4DEF-8380-1279B1BE2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B25A-53CD-4321-A429-C068D4F7501E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A6A84-DE6A-4F96-B7A3-2FDD2D581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9F79D-5026-46BE-8A22-750CA6738DDE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AE2C9-B8BC-4D28-B8DC-476FCA6C4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749C0-A7B3-40DA-8C8F-E66B67506E7E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3352C-07EF-4DFC-8C21-061C28E0C4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B19777-7FD5-497D-A8BB-DFA2107B1F47}" type="datetime1">
              <a:rPr lang="ru-RU"/>
              <a:pPr>
                <a:defRPr/>
              </a:pPr>
              <a:t>04.11.2012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C495C6-A210-4EE1-96E1-DA1A91BD3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3" Type="http://schemas.openxmlformats.org/officeDocument/2006/relationships/image" Target="../media/image20.jpeg"/><Relationship Id="rId21" Type="http://schemas.openxmlformats.org/officeDocument/2006/relationships/image" Target="../media/image38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83C11-39C3-4A93-88D5-11E25FFCA09A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pic>
        <p:nvPicPr>
          <p:cNvPr id="4" name="Picture 9" descr="C:\Users\Надежда\Desktop\КАРТИНКИ\рисунок Ученик с книгами\1bada0379d7ea1bb7c894d4297ec6f76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71480"/>
            <a:ext cx="2071702" cy="18645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7" name="Picture 2" descr="Картинка 13 из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25" y="571500"/>
            <a:ext cx="1658938" cy="18605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3078" name="Picture 6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813" y="3714750"/>
            <a:ext cx="20240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Содержимое 4" descr="http://www.7443566.ru/pictures/3104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48038" y="3644900"/>
            <a:ext cx="3357562" cy="2430463"/>
          </a:xfrm>
        </p:spPr>
      </p:pic>
      <p:pic>
        <p:nvPicPr>
          <p:cNvPr id="308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3714750"/>
            <a:ext cx="183673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813" y="1714500"/>
            <a:ext cx="8001000" cy="190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9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Решение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59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комбинаторных задач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78A6A-22D1-4825-8BC7-4F3041013F8B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57313" y="214313"/>
            <a:ext cx="66436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Игра в кости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000108"/>
            <a:ext cx="7199312" cy="539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071546"/>
            <a:ext cx="7072313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1000108"/>
            <a:ext cx="7358062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2736E3-CA1B-4AC2-9EAA-282152317DBF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57313" y="214313"/>
            <a:ext cx="66436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Игра в кости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3968750"/>
            <a:ext cx="1643063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857625"/>
            <a:ext cx="207168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00063" y="1785938"/>
            <a:ext cx="828675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8B3331"/>
                </a:solidFill>
                <a:latin typeface="+mn-lt"/>
              </a:rPr>
              <a:t>Угадать комбинацию цифр, соответствующих количеству точек верхних граней выпавших при подбрасывании белого и красного кубиков. Первая цифра с грани белого кубика, вторая – красного.</a:t>
            </a:r>
          </a:p>
        </p:txBody>
      </p:sp>
      <p:sp>
        <p:nvSpPr>
          <p:cNvPr id="13319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694BB4-E94F-4314-9812-25827932C7C0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8858250" cy="8572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задачу пользуясь правилом умножения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8572500" cy="4429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i="1" dirty="0" smtClean="0">
                <a:solidFill>
                  <a:srgbClr val="8B3331"/>
                </a:solidFill>
              </a:rPr>
              <a:t>  Задача 2.   Сколько может быть различных комбинаций выпавших граней при бросании двух игральных костей?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i="1" u="sng" dirty="0" smtClean="0">
                <a:solidFill>
                  <a:srgbClr val="8B3331"/>
                </a:solidFill>
              </a:rPr>
              <a:t>Решение: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i="1" dirty="0" smtClean="0">
                <a:solidFill>
                  <a:srgbClr val="8B3331"/>
                </a:solidFill>
              </a:rPr>
              <a:t>    На первой кости может быть: 1,2,3,4,5 и 6 очков, т.е. 6 вариантов.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i="1" dirty="0" smtClean="0">
                <a:solidFill>
                  <a:srgbClr val="8B3331"/>
                </a:solidFill>
              </a:rPr>
              <a:t>На второй – 6 вариантов.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2800" b="1" i="1" dirty="0" smtClean="0">
                <a:solidFill>
                  <a:srgbClr val="8B3331"/>
                </a:solidFill>
              </a:rPr>
              <a:t>Всего: 6*6=36 (комбинаций).</a:t>
            </a: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игральные кости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2" y="3571876"/>
            <a:ext cx="3955809" cy="262033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428625" y="5786438"/>
            <a:ext cx="42148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Ответ:  всего 36 комбинаций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152B6A-EA21-4086-A376-04FC1BDC558C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1071563"/>
          <a:ext cx="8229599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649063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1;6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2;6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4;6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5;6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9063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40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6;1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6;2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6;3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6;4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6;5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6;6</a:t>
                      </a:r>
                      <a:endParaRPr lang="ru-RU" sz="4000" b="1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71563" y="142875"/>
            <a:ext cx="7046912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Табличный способ решения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5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CABA39-F55E-4216-B530-345D815CFA67}" type="slidenum">
              <a:rPr lang="ru-RU"/>
              <a:pPr>
                <a:defRPr/>
              </a:pPr>
              <a:t>14</a:t>
            </a:fld>
            <a:endParaRPr lang="ru-RU" dirty="0"/>
          </a:p>
        </p:txBody>
      </p:sp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22860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CFFF8"/>
              </a:clrFrom>
              <a:clrTo>
                <a:srgbClr val="FCFF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227647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i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3357563"/>
            <a:ext cx="6492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i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33575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5F9FA"/>
              </a:clrFrom>
              <a:clrTo>
                <a:srgbClr val="F5F9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33575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33575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орёл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4652963"/>
            <a:ext cx="649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9FFFB"/>
              </a:clrFrom>
              <a:clrTo>
                <a:srgbClr val="F9FF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6529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i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4652963"/>
            <a:ext cx="6492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i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652963"/>
            <a:ext cx="6492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46529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орёл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46434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i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46529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i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50" y="4652963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Прямая соединительная линия 23"/>
          <p:cNvCxnSpPr/>
          <p:nvPr/>
        </p:nvCxnSpPr>
        <p:spPr>
          <a:xfrm rot="5400000">
            <a:off x="1643063" y="2857500"/>
            <a:ext cx="571500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6" idx="0"/>
          </p:cNvCxnSpPr>
          <p:nvPr/>
        </p:nvCxnSpPr>
        <p:spPr>
          <a:xfrm rot="5400000">
            <a:off x="809626" y="4130675"/>
            <a:ext cx="647700" cy="396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8" idx="0"/>
          </p:cNvCxnSpPr>
          <p:nvPr/>
        </p:nvCxnSpPr>
        <p:spPr>
          <a:xfrm rot="16200000" flipH="1">
            <a:off x="1421607" y="4131469"/>
            <a:ext cx="647700" cy="3952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2607469" y="2893219"/>
            <a:ext cx="571500" cy="5000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5" idx="0"/>
          </p:cNvCxnSpPr>
          <p:nvPr/>
        </p:nvCxnSpPr>
        <p:spPr>
          <a:xfrm rot="5400000">
            <a:off x="2790032" y="4166394"/>
            <a:ext cx="647700" cy="325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3357563" y="4143375"/>
            <a:ext cx="642938" cy="3571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endCxn id="19" idx="0"/>
          </p:cNvCxnSpPr>
          <p:nvPr/>
        </p:nvCxnSpPr>
        <p:spPr>
          <a:xfrm rot="5400000">
            <a:off x="7311232" y="4106069"/>
            <a:ext cx="723900" cy="3698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endCxn id="20" idx="0"/>
          </p:cNvCxnSpPr>
          <p:nvPr/>
        </p:nvCxnSpPr>
        <p:spPr>
          <a:xfrm rot="5400000">
            <a:off x="5413376" y="4121150"/>
            <a:ext cx="647700" cy="3968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6215063" y="2857500"/>
            <a:ext cx="571500" cy="5715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22" idx="0"/>
          </p:cNvCxnSpPr>
          <p:nvPr/>
        </p:nvCxnSpPr>
        <p:spPr>
          <a:xfrm rot="16200000" flipH="1">
            <a:off x="7958138" y="4114800"/>
            <a:ext cx="723900" cy="3524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21" idx="0"/>
          </p:cNvCxnSpPr>
          <p:nvPr/>
        </p:nvCxnSpPr>
        <p:spPr>
          <a:xfrm rot="16200000" flipH="1">
            <a:off x="6057106" y="4158457"/>
            <a:ext cx="652463" cy="3365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>
            <a:off x="7215188" y="2928937"/>
            <a:ext cx="642938" cy="5000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0800000" flipV="1">
            <a:off x="2643188" y="1857375"/>
            <a:ext cx="1782762" cy="5000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10800000">
            <a:off x="4857750" y="1785938"/>
            <a:ext cx="1928813" cy="6429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39750" y="5445125"/>
            <a:ext cx="717550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ООО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547813" y="5445125"/>
            <a:ext cx="693737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ООР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555875" y="5445125"/>
            <a:ext cx="693738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ОРО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635375" y="5445125"/>
            <a:ext cx="671513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ОРР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00625" y="5429250"/>
            <a:ext cx="693738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РОО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43625" y="5429250"/>
            <a:ext cx="671513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РОР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143750" y="5429250"/>
            <a:ext cx="671513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РРО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143875" y="5429250"/>
            <a:ext cx="646113" cy="40005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Batang" pitchFamily="18" charset="-127"/>
                <a:ea typeface="Batang" pitchFamily="18" charset="-127"/>
              </a:rPr>
              <a:t>РРР</a:t>
            </a:r>
          </a:p>
        </p:txBody>
      </p:sp>
      <p:pic>
        <p:nvPicPr>
          <p:cNvPr id="16424" name="Picture 2" descr="Картинка 13 из 2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5" y="1428750"/>
            <a:ext cx="126682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Овал 52"/>
          <p:cNvSpPr/>
          <p:nvPr/>
        </p:nvSpPr>
        <p:spPr>
          <a:xfrm>
            <a:off x="4143375" y="1714500"/>
            <a:ext cx="1214438" cy="48895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</a:rPr>
              <a:t>МОНЕТА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1857375" y="5929313"/>
            <a:ext cx="62150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Ответ: 8 возможных комбинаций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643313" y="2428875"/>
            <a:ext cx="2000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подбрасывание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714750" y="3500438"/>
            <a:ext cx="20002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подбрасывание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86250" y="4714875"/>
            <a:ext cx="10001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III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подбр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000125" y="928688"/>
            <a:ext cx="84296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Дерево возможных вариантов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143000" y="142875"/>
            <a:ext cx="8001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Задача 3. Сколько может быть различных комбинаций     выпавшей стороны монеты , если её бросать три раза?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500"/>
                            </p:stCondLst>
                            <p:childTnLst>
                              <p:par>
                                <p:cTn id="2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4000"/>
                            </p:stCondLst>
                            <p:childTnLst>
                              <p:par>
                                <p:cTn id="2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4500"/>
                            </p:stCondLst>
                            <p:childTnLst>
                              <p:par>
                                <p:cTn id="26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500"/>
                            </p:stCondLst>
                            <p:childTnLst>
                              <p:par>
                                <p:cTn id="3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6000"/>
                            </p:stCondLst>
                            <p:childTnLst>
                              <p:par>
                                <p:cTn id="3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00"/>
                            </p:stCondLst>
                            <p:childTnLst>
                              <p:par>
                                <p:cTn id="3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1000"/>
                            </p:stCondLst>
                            <p:childTnLst>
                              <p:par>
                                <p:cTn id="3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500"/>
                            </p:stCondLst>
                            <p:childTnLst>
                              <p:par>
                                <p:cTn id="3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000"/>
                            </p:stCondLst>
                            <p:childTnLst>
                              <p:par>
                                <p:cTn id="3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2500"/>
                            </p:stCondLst>
                            <p:childTnLst>
                              <p:par>
                                <p:cTn id="38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3000"/>
                            </p:stCondLst>
                            <p:childTnLst>
                              <p:par>
                                <p:cTn id="38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3500"/>
                            </p:stCondLst>
                            <p:childTnLst>
                              <p:par>
                                <p:cTn id="39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53" grpId="0" animBg="1"/>
      <p:bldP spid="99" grpId="0"/>
      <p:bldP spid="45" grpId="0"/>
      <p:bldP spid="49" grpId="0"/>
      <p:bldP spid="50" grpId="0"/>
      <p:bldP spid="51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5439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способы решения комбинаторных задач вы знаете?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7411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C620CF-98C8-46F3-B64A-4D7241FA3E7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28625" y="1357313"/>
            <a:ext cx="8429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just"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Дерево вариантов, табличный, правило умножения.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50" y="2214563"/>
          <a:ext cx="8643938" cy="370586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536825"/>
                <a:gridCol w="2763838"/>
                <a:gridCol w="3343275"/>
              </a:tblGrid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Способ решения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Плюсы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</a:rPr>
                        <a:t>Минусы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953735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68580" marR="68580" marT="0" marB="0" horzOverflow="overflow"/>
                </a:tc>
              </a:tr>
              <a:tr h="1001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Дерево вариантов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Наглядность, возможность </a:t>
                      </a:r>
                      <a:r>
                        <a:rPr kumimoji="0" lang="ru-RU" sz="2000" u="sng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увидеть</a:t>
                      </a: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 все варианты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Очень громоздкий и длительный, если много различных вариантов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1336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Табличный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Наглядность, компактность, возможность </a:t>
                      </a:r>
                      <a:r>
                        <a:rPr kumimoji="0" lang="ru-RU" sz="20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увидеть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все варианты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Невозможность решать задачи, в которых более двух составляющих одного события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  <a:tr h="1001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Правило умножения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Компактность,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быстрота решения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«Не видно» самих вариантов, можно только просчитать их количество.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738F0-7594-4A5C-968D-454015CEB41D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571500"/>
            <a:ext cx="4214813" cy="5715000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шагаем, мы шагаем.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Руки выше поднимаем,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Голову не отпускаем,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Дышим ровно, глубоко.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Вдруг мы видим у куста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Выпал птенчик из гнезда.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Тихо птенчика берем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назад в дупло кладем.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Впереди из-за куста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Смотрит хитрая лиса.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Мы лисицу обхитрим,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носочках побежим.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полянку мы заходим,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Много ягод там находим.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7688" y="571500"/>
            <a:ext cx="4572000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Одну ягодку беру</a:t>
            </a: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другую смотрю,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Третью примечаю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Нам радостно, нам весело!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Смеемся мы ХА - ХА.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Но вот пришло мгновенье,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Серьезным быть пора.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Глазки прикрыли, ручки сложили,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Головки опустили, ротик закрыли.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И затихли на минутку,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Чтоб не слышать даже шутку,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Чтоб не видеть никого,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А себя лишь одного!</a:t>
            </a:r>
          </a:p>
        </p:txBody>
      </p:sp>
      <p:pic>
        <p:nvPicPr>
          <p:cNvPr id="18438" name="Picture 2" descr="D:\Фото\Зарядка\sportsmen-33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5786438"/>
            <a:ext cx="11684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6" descr="D:\Фото\Зарядка\366870342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13588" y="0"/>
            <a:ext cx="20304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28688" y="0"/>
            <a:ext cx="664368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Физкультминутка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CA4C6-7EF3-4A2F-8401-50CF1EA224F0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-142875"/>
            <a:ext cx="900112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Комбинаторные задачи на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умножения.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785813"/>
            <a:ext cx="8786812" cy="5572125"/>
          </a:xfrm>
        </p:spPr>
        <p:txBody>
          <a:bodyPr rtlCol="0">
            <a:noAutofit/>
          </a:bodyPr>
          <a:lstStyle/>
          <a:p>
            <a:pPr marL="360000" indent="-3600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2300" b="1" dirty="0">
                <a:solidFill>
                  <a:schemeClr val="accent2">
                    <a:lumMod val="75000"/>
                  </a:schemeClr>
                </a:solidFill>
              </a:rPr>
              <a:t>Имеется 3 вида конвертов и 4 вида марок. Сколько существует вариантов выбора конверта с маркой</a:t>
            </a: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360000" indent="-3600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sz="23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60000" indent="-3600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300" b="1" dirty="0">
                <a:solidFill>
                  <a:schemeClr val="accent2">
                    <a:lumMod val="75000"/>
                  </a:schemeClr>
                </a:solidFill>
              </a:rPr>
              <a:t>кружке 6 учеников. Сколькими способами можно выбрать старосту кружка и его заместителя</a:t>
            </a: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pPr marL="360000" indent="-3600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sz="2300" b="1" dirty="0">
              <a:solidFill>
                <a:schemeClr val="accent2">
                  <a:lumMod val="75000"/>
                </a:schemeClr>
              </a:solidFill>
            </a:endParaRPr>
          </a:p>
          <a:p>
            <a:pPr marL="360000" indent="-360000" eaLnBrk="1" fontAlgn="auto" hangingPunct="1">
              <a:lnSpc>
                <a:spcPct val="90000"/>
              </a:lnSpc>
              <a:spcAft>
                <a:spcPts val="2400"/>
              </a:spcAft>
              <a:buFont typeface="Wingdings" pitchFamily="2" charset="2"/>
              <a:buAutoNum type="arabicPeriod"/>
              <a:defRPr/>
            </a:pP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В буфете есть 4 сорта пирожков (не меньше двух штук каждого сорта). Сколькими способами ученик может купить себе 2 пирожка?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Сколько все трехзначных </a:t>
            </a:r>
            <a:r>
              <a:rPr lang="ru-RU" sz="2300" b="1" dirty="0" err="1" smtClean="0">
                <a:solidFill>
                  <a:schemeClr val="accent2">
                    <a:lumMod val="75000"/>
                  </a:schemeClr>
                </a:solidFill>
              </a:rPr>
              <a:t>числел</a:t>
            </a: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, в записи которых используются цифры 0,1,2 при условии, что:</a:t>
            </a:r>
          </a:p>
          <a:p>
            <a:pPr marL="457200" indent="-720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       1)Все цифры в числах разные</a:t>
            </a:r>
          </a:p>
          <a:p>
            <a:pPr eaLnBrk="1" fontAlgn="auto" hangingPunct="1">
              <a:lnSpc>
                <a:spcPct val="200000"/>
              </a:lnSpc>
              <a:spcBef>
                <a:spcPts val="1800"/>
              </a:spcBef>
              <a:spcAft>
                <a:spcPts val="2400"/>
              </a:spcAft>
              <a:buFont typeface="Arial" pitchFamily="34" charset="0"/>
              <a:buNone/>
              <a:defRPr/>
            </a:pPr>
            <a:r>
              <a:rPr lang="ru-RU" sz="2300" b="1" dirty="0" smtClean="0">
                <a:solidFill>
                  <a:schemeClr val="accent2">
                    <a:lumMod val="75000"/>
                  </a:schemeClr>
                </a:solidFill>
              </a:rPr>
              <a:t>       2)Цифры в числах могут повторяться</a:t>
            </a:r>
          </a:p>
          <a:p>
            <a:pPr marL="360000" indent="-360000" eaLnBrk="1" fontAlgn="auto" hangingPunct="1">
              <a:lnSpc>
                <a:spcPct val="90000"/>
              </a:lnSpc>
              <a:spcAft>
                <a:spcPts val="600"/>
              </a:spcAft>
              <a:buFont typeface="Wingdings" pitchFamily="2" charset="2"/>
              <a:buAutoNum type="arabicPeriod"/>
              <a:defRPr/>
            </a:pPr>
            <a:endParaRPr lang="ru-RU" sz="23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60000" indent="-36000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AutoNum type="arabicPeriod"/>
              <a:defRPr/>
            </a:pPr>
            <a:endParaRPr lang="ru-RU" sz="23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63" y="2428875"/>
            <a:ext cx="53578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Решение: 6 · 5 = 30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25" y="1357313"/>
            <a:ext cx="53578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Решение: 3 · 4 = 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8813" y="6143625"/>
            <a:ext cx="53578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Решение: 2 · 3 · 3 = 18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00250" y="3714750"/>
            <a:ext cx="53578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Решение: 4 · 4 = 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313" y="4929188"/>
            <a:ext cx="8215312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Решение: 2 · 2 · 1 = 4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(ноль на первом месте находится не может)</a:t>
            </a:r>
          </a:p>
        </p:txBody>
      </p:sp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75" y="1143000"/>
            <a:ext cx="13335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13" y="2214563"/>
            <a:ext cx="1285875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13" y="3643313"/>
            <a:ext cx="14287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EE906A-9D70-4A09-B56E-712F00764836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582613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Самостоятельная работа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50" y="642938"/>
          <a:ext cx="8643998" cy="602648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857784"/>
                <a:gridCol w="3786214"/>
              </a:tblGrid>
              <a:tr h="35718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Вариант 1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Вариант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8600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1.Сколько существует способов  рассадить  5 человек  за столом?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1.Сколько существует способов  расставить  4 книги на полке?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566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2. Сколькими способами можно составить флаг, состоящий из трех горизонтальных полос различных цветов, если имеется материал пяти цветов?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3.Сколько четных двузначных чисел можно составить из цифр 0,1,2,4,5,9?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2.Сколько комплектов одежды (</a:t>
                      </a:r>
                      <a:r>
                        <a:rPr lang="ru-RU" sz="2400" b="1" dirty="0" err="1" smtClean="0"/>
                        <a:t>блузка+юбка</a:t>
                      </a:r>
                      <a:r>
                        <a:rPr lang="ru-RU" sz="2400" b="1" dirty="0" smtClean="0"/>
                        <a:t>)  можно составить из двух блузок и пяти юбок?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3.Сколько трёхзначных чисел кратных</a:t>
                      </a:r>
                      <a:r>
                        <a:rPr lang="ru-RU" sz="2400" b="1" baseline="0" dirty="0" smtClean="0"/>
                        <a:t> 10 </a:t>
                      </a:r>
                      <a:r>
                        <a:rPr lang="ru-RU" sz="2400" b="1" dirty="0" smtClean="0"/>
                        <a:t>можно составить из цифр 0,3,5,7,9?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0498" name="Picture 2" descr="E:\анимация\КНИГИ\63e88de767d6637a447f6d35f1be6d75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58063" y="1857375"/>
            <a:ext cx="1357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Рисунок 8" descr="19_Familie_shutterstock_c853eba0c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63" y="1928813"/>
            <a:ext cx="18573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285750" y="5143500"/>
            <a:ext cx="86439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DD58A-B56E-44DF-9062-A0BB8F0E4DBD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4" name="Picture 9" descr="C:\Users\Надежда\Desktop\КАРТИНКИ\рисунок Ученик с книгами\1bada0379d7ea1bb7c894d4297ec6f76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00042"/>
            <a:ext cx="2071702" cy="18645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509" name="Picture 2" descr="Картинка 13 из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188" y="571500"/>
            <a:ext cx="1658937" cy="186055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1510" name="Picture 6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813" y="3714750"/>
            <a:ext cx="20240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Содержимое 4" descr="http://www.7443566.ru/pictures/3104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48038" y="3644900"/>
            <a:ext cx="3357562" cy="2430463"/>
          </a:xfrm>
        </p:spPr>
      </p:pic>
      <p:pic>
        <p:nvPicPr>
          <p:cNvPr id="2151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3714750"/>
            <a:ext cx="183673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857250" y="2357438"/>
            <a:ext cx="75723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Составить свои комбинаторные задачи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00188" y="428625"/>
            <a:ext cx="66436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Домашнее 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7858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опрос.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9144000" cy="4525962"/>
          </a:xfrm>
        </p:spPr>
        <p:txBody>
          <a:bodyPr/>
          <a:lstStyle/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задачи называются комбинаторными?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комбинаторика?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ли комбинаторика помочь в реальной жизни?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Какими способами мы умеем решать комбинаторные задачи?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заключается правило умножения?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чем заключается правило решения задач с помощью дерева вариантов?</a:t>
            </a:r>
          </a:p>
          <a:p>
            <a:pPr lvl="1" eaLnBrk="1" hangingPunct="1">
              <a:buFont typeface="Arial" pitchFamily="34" charset="0"/>
              <a:buChar char="–"/>
              <a:defRPr/>
            </a:pPr>
            <a:r>
              <a:rPr lang="ru-RU" sz="3000" dirty="0" smtClean="0">
                <a:solidFill>
                  <a:srgbClr val="8B33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каких играх мы применяем комбинаторику?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ru-RU" sz="3000" dirty="0">
              <a:solidFill>
                <a:srgbClr val="8B33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0" name="Нижний колонтитул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66FDD-2E3B-4255-9605-C2C3639FAEF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7E7A5-FA05-46BD-AF2D-D8EEC1EE9C0B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22532" name="Содержимое 4" descr="002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29063" y="3071813"/>
            <a:ext cx="1662112" cy="1785937"/>
          </a:xfrm>
        </p:spPr>
      </p:pic>
      <p:sp>
        <p:nvSpPr>
          <p:cNvPr id="4" name="Прямоугольник 3"/>
          <p:cNvSpPr/>
          <p:nvPr/>
        </p:nvSpPr>
        <p:spPr>
          <a:xfrm>
            <a:off x="1571604" y="1571612"/>
            <a:ext cx="62126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Благодарю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62058-81CB-450F-98E0-3EB79A9F20AA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23556" name="Содержимое 2"/>
          <p:cNvSpPr>
            <a:spLocks noGrp="1"/>
          </p:cNvSpPr>
          <p:nvPr>
            <p:ph idx="4294967295"/>
          </p:nvPr>
        </p:nvSpPr>
        <p:spPr>
          <a:xfrm>
            <a:off x="642938" y="1125538"/>
            <a:ext cx="7786687" cy="6000750"/>
          </a:xfrm>
        </p:spPr>
        <p:txBody>
          <a:bodyPr/>
          <a:lstStyle/>
          <a:p>
            <a:r>
              <a:rPr lang="ru-RU" sz="1600" smtClean="0"/>
              <a:t> Балк М.Б., Балк Г.Д. Математика после уроков - М.: Просвещение, Пособие для учителей. 1971.- 461 с. </a:t>
            </a:r>
          </a:p>
          <a:p>
            <a:r>
              <a:rPr lang="ru-RU" sz="1600" smtClean="0"/>
              <a:t>Бродский Я.С. Статистика. Вероятность. Комбинаторика. -М.: ООО «Издательство «Мир и Образование», 2008 .-(Школьный курс математики)</a:t>
            </a:r>
          </a:p>
          <a:p>
            <a:r>
              <a:rPr lang="ru-RU" sz="1600" smtClean="0"/>
              <a:t>Ю.Н.Тюрин, А.А.Макаров, И.Р.Высоцкий, И.В.Ященко. Теория вероятностей и статистика.- М: Издательство МЦНМО. ОАО «Московские учебники», 2008.</a:t>
            </a:r>
          </a:p>
          <a:p>
            <a:r>
              <a:rPr lang="ru-RU" sz="1600" smtClean="0"/>
              <a:t>Математика в школе: Научно-методический журнал. №4, 2002; №6, 2003.</a:t>
            </a:r>
          </a:p>
          <a:p>
            <a:r>
              <a:rPr lang="ru-RU" sz="1600" smtClean="0"/>
              <a:t>Ю.Н.Макарычев, Н.Г. Миндюк.  Элементы комбинаторики в школьном курсе алгебры. Статья в журнале «Математика в школе» №6, 2004.</a:t>
            </a:r>
          </a:p>
          <a:p>
            <a:r>
              <a:rPr lang="ru-RU" sz="1600" smtClean="0"/>
              <a:t>Ю.Н.Миндюк, Н.Г.Миндюк. Изучаем элементы статистики и теории вероятностей. Статья в журнале «Математика в школе» №5, 2004.</a:t>
            </a:r>
          </a:p>
          <a:p>
            <a:r>
              <a:rPr lang="ru-RU" sz="1600" smtClean="0"/>
              <a:t>Комбинаторика и вероятность. Учебное пособие для учащихся заочной математической школы при СПбГУ. СПБ., 1999, 2001.</a:t>
            </a:r>
          </a:p>
          <a:p>
            <a:r>
              <a:rPr lang="en-US" sz="1600" smtClean="0"/>
              <a:t>http://images.yandex.ru/</a:t>
            </a:r>
            <a:endParaRPr lang="ru-RU" sz="1600" smtClean="0"/>
          </a:p>
        </p:txBody>
      </p:sp>
      <p:sp>
        <p:nvSpPr>
          <p:cNvPr id="4" name="Нижний колонтитул 3"/>
          <p:cNvSpPr txBox="1">
            <a:spLocks noGrp="1"/>
          </p:cNvSpPr>
          <p:nvPr/>
        </p:nvSpPr>
        <p:spPr>
          <a:xfrm>
            <a:off x="0" y="6416675"/>
            <a:ext cx="8501063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FFCCCC"/>
                </a:solidFill>
                <a:latin typeface="+mn-lt"/>
              </a:rPr>
              <a:t>Богомолова</a:t>
            </a:r>
            <a:r>
              <a:rPr lang="ru-RU" sz="1200" dirty="0">
                <a:solidFill>
                  <a:schemeClr val="tx1">
                    <a:shade val="50000"/>
                  </a:schemeClr>
                </a:solidFill>
                <a:latin typeface="+mn-lt"/>
              </a:rPr>
              <a:t> </a:t>
            </a:r>
            <a:r>
              <a:rPr lang="ru-RU" sz="1200" dirty="0">
                <a:solidFill>
                  <a:srgbClr val="FFCCCC"/>
                </a:solidFill>
                <a:latin typeface="+mn-lt"/>
              </a:rPr>
              <a:t>ОМ, учитель математики МОУ СОШ № 6 г.Шарьи</a:t>
            </a: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  <a:noFill/>
        </p:spPr>
        <p:txBody>
          <a:bodyPr lIns="0" rIns="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91A2AC-E9B4-438B-93E9-CA8DEF1E1931}" type="slidenum">
              <a:rPr lang="ru-RU" sz="1200">
                <a:solidFill>
                  <a:schemeClr val="tx1">
                    <a:shade val="50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sz="120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sp>
        <p:nvSpPr>
          <p:cNvPr id="187394" name="Rectangle 2"/>
          <p:cNvSpPr>
            <a:spLocks noChangeArrowheads="1"/>
          </p:cNvSpPr>
          <p:nvPr/>
        </p:nvSpPr>
        <p:spPr bwMode="auto">
          <a:xfrm>
            <a:off x="428625" y="-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9537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Информационные источники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4BCE0AF-F47D-4B18-8FB2-0DDC98E2DA45}" type="datetime1">
              <a:rPr lang="ru-RU"/>
              <a:pPr>
                <a:defRPr/>
              </a:pPr>
              <a:t>04.11.2012</a:t>
            </a:fld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143125" y="4643438"/>
            <a:ext cx="6786563" cy="19383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/>
              <a:t>Термин «комбинаторика» был введён в математический обиход  немецким философом, математиком Лейбницем, который в 1666 году опубликовал свой труд «Рассуждения о комбинаторном искусстве».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5750" y="3357563"/>
            <a:ext cx="8643938" cy="1200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/>
              <a:t>Термин «комбинаторика» происходит от латинского слова «</a:t>
            </a:r>
            <a:r>
              <a:rPr lang="ru-RU" sz="2400" i="1" dirty="0" err="1"/>
              <a:t>combina</a:t>
            </a:r>
            <a:r>
              <a:rPr lang="en-US" sz="2400" i="1" dirty="0"/>
              <a:t>re</a:t>
            </a:r>
            <a:r>
              <a:rPr lang="ru-RU" sz="2400" i="1" dirty="0"/>
              <a:t>», что в переводе на русский означает – «сочетать», «соединять».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85750" y="2286000"/>
            <a:ext cx="8643938" cy="8302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i="1" dirty="0"/>
              <a:t>          Область математики, в которой изучают комбинаторные задачи, называется </a:t>
            </a:r>
            <a:r>
              <a:rPr lang="ru-RU" sz="2400" b="1" i="1" dirty="0"/>
              <a:t>комбинаторикой.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643446"/>
            <a:ext cx="1845673" cy="201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85750" y="142875"/>
            <a:ext cx="8643938" cy="1938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chemeClr val="dk1"/>
                </a:solidFill>
                <a:latin typeface="+mn-lt"/>
              </a:rPr>
              <a:t>          В математике есть задачи, в которых требуется из элементов составить различные наборы, подсчитать количество всевозможных комбинаций объектов, составленных по определённому правилу. Задачи такого типа называются </a:t>
            </a:r>
            <a:r>
              <a:rPr lang="ru-RU" sz="2400" b="1" i="1" dirty="0">
                <a:solidFill>
                  <a:schemeClr val="dk1"/>
                </a:solidFill>
                <a:latin typeface="+mn-lt"/>
              </a:rPr>
              <a:t>комбинаторными задачами</a:t>
            </a:r>
            <a:r>
              <a:rPr lang="ru-RU" sz="2400" i="1" dirty="0">
                <a:solidFill>
                  <a:schemeClr val="dk1"/>
                </a:solidFill>
                <a:latin typeface="+mn-lt"/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F6ADD8-665E-4453-9BCC-8C173E1D52A5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2428875" y="285750"/>
            <a:ext cx="6286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Из истории комбинаторики</a:t>
            </a: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857250" y="1214438"/>
            <a:ext cx="8001000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  </a:t>
            </a: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С комбинаторными задачами люди столкнулись  в глубокой древности.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           В Древнем Китае увлекались составлением магических квадратов. В Древней Греции занимались теорией фигурных чисел.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            Комбинаторные задачи возникли и в связи с такими играми, как шашки, шахматы, домино, карты, кости и т.д.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           Комбинаторика становится наукой лишь в 18 в. – </a:t>
            </a:r>
          </a:p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в период, когда возникла теория вероятности.</a:t>
            </a:r>
          </a:p>
        </p:txBody>
      </p:sp>
      <p:grpSp>
        <p:nvGrpSpPr>
          <p:cNvPr id="6150" name="Группа 10"/>
          <p:cNvGrpSpPr>
            <a:grpSpLocks/>
          </p:cNvGrpSpPr>
          <p:nvPr/>
        </p:nvGrpSpPr>
        <p:grpSpPr bwMode="auto">
          <a:xfrm>
            <a:off x="571500" y="142875"/>
            <a:ext cx="7858125" cy="6446838"/>
            <a:chOff x="571500" y="142875"/>
            <a:chExt cx="7858125" cy="6446838"/>
          </a:xfrm>
        </p:grpSpPr>
        <p:pic>
          <p:nvPicPr>
            <p:cNvPr id="6151" name="Picture 6" descr="Без имени-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42938" y="4408488"/>
              <a:ext cx="2225675" cy="2058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2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00438" y="4500563"/>
              <a:ext cx="185737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3" name="Picture 4" descr="C:\Users\Домашний\Desktop\Рисунок1.pn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29313" y="4392613"/>
              <a:ext cx="2500312" cy="2197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BFDFB"/>
                </a:clrFrom>
                <a:clrTo>
                  <a:srgbClr val="FBFDF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500" y="142875"/>
              <a:ext cx="2071688" cy="1017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06044-7762-4BF0-BDE8-BDF184405F4F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 rot="10800000" flipV="1">
            <a:off x="571500" y="357188"/>
            <a:ext cx="785812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    </a:t>
            </a: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Выбором объектов и расположением их в том или ином порядке приходится заниматься чуть ли не во всех областях человеческой деятельности. Например, конструктору, разрабатывающему новую модель  механизма; ученому-агроному, планирующему распределение  с/</a:t>
            </a:r>
            <a:r>
              <a:rPr lang="ru-RU" sz="2400" b="1" i="1" dirty="0" err="1">
                <a:solidFill>
                  <a:srgbClr val="8B3331"/>
                </a:solidFill>
                <a:latin typeface="+mn-lt"/>
              </a:rPr>
              <a:t>х</a:t>
            </a:r>
            <a:r>
              <a:rPr lang="ru-RU" sz="2400" b="1" i="1" dirty="0">
                <a:solidFill>
                  <a:srgbClr val="8B3331"/>
                </a:solidFill>
                <a:latin typeface="+mn-lt"/>
              </a:rPr>
              <a:t> культур на нескольких полях; химику, изучающему строение органических молекул, имеющих данный атомный состав.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13" y="3821113"/>
            <a:ext cx="29289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4340225"/>
            <a:ext cx="2714625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3" y="3776663"/>
            <a:ext cx="26892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28FCE-5071-430C-94C7-10274E579300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28625" y="571500"/>
            <a:ext cx="680085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значит решить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комбинаторную задачу?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714375" y="2000250"/>
            <a:ext cx="8143875" cy="448627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>
                <a:solidFill>
                  <a:srgbClr val="8B3331"/>
                </a:solidFill>
              </a:rPr>
              <a:t>      Решить  комбинаторную  задачу - это  значит выписать </a:t>
            </a:r>
            <a:r>
              <a:rPr lang="ru-RU" sz="2800" b="1" i="1" dirty="0" smtClean="0">
                <a:solidFill>
                  <a:srgbClr val="8B3331"/>
                </a:solidFill>
              </a:rPr>
              <a:t>или сосчитать все </a:t>
            </a:r>
            <a:r>
              <a:rPr lang="ru-RU" sz="2800" b="1" i="1" dirty="0">
                <a:solidFill>
                  <a:srgbClr val="8B3331"/>
                </a:solidFill>
              </a:rPr>
              <a:t>возможные </a:t>
            </a:r>
            <a:r>
              <a:rPr lang="ru-RU" sz="2800" b="1" i="1" dirty="0" smtClean="0">
                <a:solidFill>
                  <a:srgbClr val="8B3331"/>
                </a:solidFill>
              </a:rPr>
              <a:t>комбинации (способы, варианты) </a:t>
            </a:r>
            <a:r>
              <a:rPr lang="ru-RU" sz="2800" b="1" i="1" dirty="0">
                <a:solidFill>
                  <a:srgbClr val="8B3331"/>
                </a:solidFill>
              </a:rPr>
              <a:t>составленные из </a:t>
            </a:r>
            <a:r>
              <a:rPr lang="ru-RU" sz="2800" b="1" i="1" dirty="0" smtClean="0">
                <a:solidFill>
                  <a:srgbClr val="8B3331"/>
                </a:solidFill>
              </a:rPr>
              <a:t>объектов (цифр, букв, чисел, слов</a:t>
            </a:r>
            <a:r>
              <a:rPr lang="ru-RU" sz="2800" b="1" i="1" dirty="0">
                <a:solidFill>
                  <a:srgbClr val="8B3331"/>
                </a:solidFill>
              </a:rPr>
              <a:t>, предметов и др</a:t>
            </a:r>
            <a:r>
              <a:rPr lang="ru-RU" sz="2800" b="1" i="1" dirty="0" smtClean="0">
                <a:solidFill>
                  <a:srgbClr val="8B3331"/>
                </a:solidFill>
              </a:rPr>
              <a:t>.,) </a:t>
            </a:r>
            <a:r>
              <a:rPr lang="ru-RU" sz="2800" b="1" i="1" dirty="0">
                <a:solidFill>
                  <a:srgbClr val="8B3331"/>
                </a:solidFill>
              </a:rPr>
              <a:t>отвечающих условию задачи.</a:t>
            </a:r>
          </a:p>
          <a:p>
            <a:pPr algn="l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    </a:t>
            </a:r>
          </a:p>
        </p:txBody>
      </p:sp>
      <p:pic>
        <p:nvPicPr>
          <p:cNvPr id="8198" name="i-tmb-0x" descr="i?id=43698976-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688" y="500063"/>
            <a:ext cx="198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716338"/>
            <a:ext cx="31559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3DA7DE-7F26-42FA-BC4F-DDABED2D019E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358188" cy="1785937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8B3331"/>
                </a:solidFill>
                <a:latin typeface="+mn-lt"/>
                <a:ea typeface="+mn-ea"/>
                <a:cs typeface="+mn-cs"/>
              </a:rPr>
              <a:t>Задача 1.На завтрак в школьной столовой  можно выбрать кашу манную, гречневую, овсяную или рисовую;  запить можно чаем с лимоном, какао или соком морковным. Сколько вариантов завтрака из двух блюд (каши и напитка) в столовой?</a:t>
            </a:r>
            <a:endParaRPr lang="ru-RU" sz="2400" b="1" i="1" dirty="0">
              <a:solidFill>
                <a:srgbClr val="8B333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500" y="3643313"/>
            <a:ext cx="4465638" cy="2976562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2071688"/>
            <a:ext cx="4143375" cy="3108325"/>
          </a:xfrm>
          <a:prstGeom prst="rect">
            <a:avLst/>
          </a:prstGeom>
          <a:noFill/>
          <a:ln w="5715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22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63" y="2214563"/>
            <a:ext cx="2357437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313" y="5429250"/>
            <a:ext cx="1331912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EC1F2B-61E2-48F5-850A-AE7B9E8148BA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pSp>
        <p:nvGrpSpPr>
          <p:cNvPr id="10243" name="Группа 43"/>
          <p:cNvGrpSpPr>
            <a:grpSpLocks/>
          </p:cNvGrpSpPr>
          <p:nvPr/>
        </p:nvGrpSpPr>
        <p:grpSpPr bwMode="auto">
          <a:xfrm>
            <a:off x="571500" y="500063"/>
            <a:ext cx="8072438" cy="5238750"/>
            <a:chOff x="571500" y="500063"/>
            <a:chExt cx="8072438" cy="5238750"/>
          </a:xfrm>
        </p:grpSpPr>
        <p:pic>
          <p:nvPicPr>
            <p:cNvPr id="10276" name="Рисунок 3" descr="4248916_kasha.jp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86000" y="500063"/>
              <a:ext cx="1393825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7" name="Рисунок 4" descr="66962743_1.jp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57625" y="500063"/>
              <a:ext cx="1500188" cy="1357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8" name="Рисунок 5" descr="ovsyanka_kasha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0688" y="500063"/>
              <a:ext cx="1571625" cy="1309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9" name="Рисунок 6" descr="437_zoom.jp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215188" y="500063"/>
              <a:ext cx="1428750" cy="128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0" name="Рисунок 7" descr="warm_tea.jpeg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71500" y="1992313"/>
              <a:ext cx="1214438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1" name="Рисунок 8" descr="632_G.JP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71500" y="3214688"/>
              <a:ext cx="1214438" cy="1144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2" name="Рисунок 10" descr="th_suco.jpg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71500" y="4524375"/>
              <a:ext cx="1214438" cy="1214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00034" y="357166"/>
          <a:ext cx="8286809" cy="5500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71634"/>
                <a:gridCol w="1743089"/>
                <a:gridCol w="1657362"/>
                <a:gridCol w="1657362"/>
                <a:gridCol w="1657362"/>
              </a:tblGrid>
              <a:tr h="1613546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chemeClr val="accent2">
                                <a:lumMod val="75000"/>
                              </a:schemeClr>
                            </a:solidFill>
                          </a:ln>
                        </a:rPr>
                        <a:t>              КАША </a:t>
                      </a:r>
                    </a:p>
                    <a:p>
                      <a:endParaRPr lang="ru-RU" dirty="0" smtClean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  <a:p>
                      <a:endParaRPr lang="ru-RU" dirty="0" smtClean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  <a:p>
                      <a:r>
                        <a:rPr lang="ru-RU" dirty="0" smtClean="0">
                          <a:ln>
                            <a:solidFill>
                              <a:schemeClr val="accent2">
                                <a:lumMod val="75000"/>
                              </a:schemeClr>
                            </a:solidFill>
                          </a:ln>
                        </a:rPr>
                        <a:t>НАПИТОК </a:t>
                      </a:r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73488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20175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93517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2">
                              <a:lumMod val="75000"/>
                            </a:schemeClr>
                          </a:solidFill>
                        </a:ln>
                      </a:endParaRPr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7" name="Рисунок 26" descr="4248916_kasha.jp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857500" y="2071688"/>
            <a:ext cx="857250" cy="7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warm_tea.jpe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215188" y="2416175"/>
            <a:ext cx="78581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Рисунок 41" descr="66962743_1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500563" y="2071688"/>
            <a:ext cx="8636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warm_tea.jpe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143125" y="2487613"/>
            <a:ext cx="714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warm_tea.jpe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929063" y="2473325"/>
            <a:ext cx="714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 descr="ovsyanka_kasha.jpg"/>
          <p:cNvPicPr>
            <a:picLocks noChangeAspect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6650" y="2000250"/>
            <a:ext cx="8604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warm_tea.jpe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572125" y="2473325"/>
            <a:ext cx="7143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 descr="437_zoom.jpg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929563" y="20716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51"/>
          <p:cNvGrpSpPr>
            <a:grpSpLocks/>
          </p:cNvGrpSpPr>
          <p:nvPr/>
        </p:nvGrpSpPr>
        <p:grpSpPr bwMode="auto">
          <a:xfrm>
            <a:off x="2143125" y="3214688"/>
            <a:ext cx="6572250" cy="2547937"/>
            <a:chOff x="2143108" y="3214686"/>
            <a:chExt cx="6572272" cy="2547950"/>
          </a:xfrm>
        </p:grpSpPr>
        <p:pic>
          <p:nvPicPr>
            <p:cNvPr id="10259" name="Рисунок 31" descr="4248916_kasha.jp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2857488" y="4572008"/>
              <a:ext cx="857256" cy="735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0" name="Рисунок 37" descr="th_suco.jpg"/>
            <p:cNvPicPr>
              <a:picLocks noChangeAspect="1"/>
            </p:cNvPicPr>
            <p:nvPr/>
          </p:nvPicPr>
          <p:blipFill>
            <a:blip r:embed="rId16" cstate="email"/>
            <a:srcRect/>
            <a:stretch>
              <a:fillRect/>
            </a:stretch>
          </p:blipFill>
          <p:spPr bwMode="auto">
            <a:xfrm>
              <a:off x="2143108" y="5000636"/>
              <a:ext cx="71438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1" name="Рисунок 39" descr="th_suco.jpg"/>
            <p:cNvPicPr>
              <a:picLocks noChangeAspect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5572132" y="5000636"/>
              <a:ext cx="642942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2" name="Рисунок 40" descr="th_suco.jpg"/>
            <p:cNvPicPr>
              <a:picLocks noChangeAspect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7215206" y="5000636"/>
              <a:ext cx="642942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3" name="Рисунок 43" descr="66962743_1.jpg"/>
            <p:cNvPicPr>
              <a:picLocks noChangeAspect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4572000" y="4500570"/>
              <a:ext cx="863415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4" name="Рисунок 38" descr="th_suco.jpg"/>
            <p:cNvPicPr>
              <a:picLocks noChangeAspect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3857620" y="5000636"/>
              <a:ext cx="642942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5" name="Рисунок 46" descr="ovsyanka_kasha.jpg"/>
            <p:cNvPicPr>
              <a:picLocks noChangeAspect="1"/>
            </p:cNvPicPr>
            <p:nvPr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5074" y="4500570"/>
              <a:ext cx="860500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266" name="Группа 50"/>
            <p:cNvGrpSpPr>
              <a:grpSpLocks/>
            </p:cNvGrpSpPr>
            <p:nvPr/>
          </p:nvGrpSpPr>
          <p:grpSpPr bwMode="auto">
            <a:xfrm>
              <a:off x="2143108" y="3214686"/>
              <a:ext cx="6572272" cy="1143008"/>
              <a:chOff x="2143108" y="3214686"/>
              <a:chExt cx="6572272" cy="1143008"/>
            </a:xfrm>
          </p:grpSpPr>
          <p:pic>
            <p:nvPicPr>
              <p:cNvPr id="10268" name="Рисунок 30" descr="4248916_kasha.jpg"/>
              <p:cNvPicPr>
                <a:picLocks noChangeAspect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2857488" y="3214686"/>
                <a:ext cx="857256" cy="735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69" name="Рисунок 32" descr="632_G.JPG"/>
              <p:cNvPicPr>
                <a:picLocks noChangeAspect="1"/>
              </p:cNvPicPr>
              <p:nvPr/>
            </p:nvPicPr>
            <p:blipFill>
              <a:blip r:embed="rId19" cstate="email"/>
              <a:srcRect/>
              <a:stretch>
                <a:fillRect/>
              </a:stretch>
            </p:blipFill>
            <p:spPr bwMode="auto">
              <a:xfrm>
                <a:off x="2143108" y="3571876"/>
                <a:ext cx="571504" cy="7564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0" name="Рисунок 34" descr="632_G.JPG"/>
              <p:cNvPicPr>
                <a:picLocks noChangeAspect="1"/>
              </p:cNvPicPr>
              <p:nvPr/>
            </p:nvPicPr>
            <p:blipFill>
              <a:blip r:embed="rId20" cstate="email"/>
              <a:srcRect/>
              <a:stretch>
                <a:fillRect/>
              </a:stretch>
            </p:blipFill>
            <p:spPr bwMode="auto">
              <a:xfrm>
                <a:off x="5572132" y="3643314"/>
                <a:ext cx="571504" cy="684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1" name="Рисунок 35" descr="632_G.JPG"/>
              <p:cNvPicPr>
                <a:picLocks noChangeAspect="1"/>
              </p:cNvPicPr>
              <p:nvPr/>
            </p:nvPicPr>
            <p:blipFill>
              <a:blip r:embed="rId21" cstate="email"/>
              <a:srcRect/>
              <a:stretch>
                <a:fillRect/>
              </a:stretch>
            </p:blipFill>
            <p:spPr bwMode="auto">
              <a:xfrm>
                <a:off x="7286644" y="3643314"/>
                <a:ext cx="582220" cy="6849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2" name="Рисунок 42" descr="66962743_1.jpg"/>
              <p:cNvPicPr>
                <a:picLocks noChangeAspect="1"/>
              </p:cNvPicPr>
              <p:nvPr/>
            </p:nvPicPr>
            <p:blipFill>
              <a:blip r:embed="rId18" cstate="email"/>
              <a:srcRect/>
              <a:stretch>
                <a:fillRect/>
              </a:stretch>
            </p:blipFill>
            <p:spPr bwMode="auto">
              <a:xfrm>
                <a:off x="4500562" y="3214686"/>
                <a:ext cx="863415" cy="7858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3" name="Рисунок 33" descr="632_G.JPG"/>
              <p:cNvPicPr>
                <a:picLocks noChangeAspect="1"/>
              </p:cNvPicPr>
              <p:nvPr/>
            </p:nvPicPr>
            <p:blipFill>
              <a:blip r:embed="rId22" cstate="email"/>
              <a:srcRect/>
              <a:stretch>
                <a:fillRect/>
              </a:stretch>
            </p:blipFill>
            <p:spPr bwMode="auto">
              <a:xfrm>
                <a:off x="3857620" y="3643314"/>
                <a:ext cx="571504" cy="714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4" name="Рисунок 45" descr="ovsyanka_kasha.jpg"/>
              <p:cNvPicPr>
                <a:picLocks noChangeAspect="1"/>
              </p:cNvPicPr>
              <p:nvPr/>
            </p:nvPicPr>
            <p:blipFill>
              <a:blip r:embed="rId1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15074" y="3214686"/>
                <a:ext cx="860500" cy="714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5" name="Рисунок 48" descr="437_zoom.jpg"/>
              <p:cNvPicPr>
                <a:picLocks noChangeAspect="1"/>
              </p:cNvPicPr>
              <p:nvPr/>
            </p:nvPicPr>
            <p:blipFill>
              <a:blip r:embed="rId15" cstate="email"/>
              <a:srcRect/>
              <a:stretch>
                <a:fillRect/>
              </a:stretch>
            </p:blipFill>
            <p:spPr bwMode="auto">
              <a:xfrm>
                <a:off x="7929586" y="3214686"/>
                <a:ext cx="785794" cy="7857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0267" name="Рисунок 49" descr="437_zoom.jpg"/>
            <p:cNvPicPr>
              <a:picLocks noChangeAspect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7929586" y="4572008"/>
              <a:ext cx="785794" cy="785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3" name="TextBox 52"/>
          <p:cNvSpPr txBox="1"/>
          <p:nvPr/>
        </p:nvSpPr>
        <p:spPr>
          <a:xfrm>
            <a:off x="571500" y="6000750"/>
            <a:ext cx="3659188" cy="3698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Выбор напитка – выбор объекта А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000625" y="6000750"/>
            <a:ext cx="3214688" cy="36988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Выбор каши - выбор объекта В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28625" y="6000750"/>
            <a:ext cx="8428038" cy="6461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Объект А имеет 3 варианта выбора, а объект В - 4,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вариантов выбора пары объектов А и В   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3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•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4=12.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071688" y="-71438"/>
            <a:ext cx="4554537" cy="5238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Табличный способ решения</a:t>
            </a:r>
            <a:endParaRPr lang="ru-RU" sz="2800" dirty="0">
              <a:latin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89463" y="6457950"/>
            <a:ext cx="455453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j-ea"/>
                <a:cs typeface="+mj-cs"/>
              </a:rPr>
              <a:t>Правило умножения</a:t>
            </a:r>
            <a:endParaRPr lang="ru-RU" sz="20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84 -1.11111E-6 L 2.5E-6 -1.11111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872 7.40741E-7 L -0.00816 0.0025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98 3.7037E-6 L -5.27778E-6 3.7037E-6 " pathEditMode="relative" ptsTypes="AA">
                                      <p:cBhvr>
                                        <p:cTn id="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086 0.01066 L 5.27778E-6 5.18519E-6 " pathEditMode="relative" ptsTypes="AA">
                                      <p:cBhvr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Разработка учителя математики Михайловой О.М.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B5BA57-7131-4FF7-9800-35719D7ECBA9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0" y="238125"/>
            <a:ext cx="8929688" cy="8683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УМНОЖЕНИЯ</a:t>
            </a:r>
          </a:p>
        </p:txBody>
      </p:sp>
      <p:sp>
        <p:nvSpPr>
          <p:cNvPr id="11269" name="Содержимое 2"/>
          <p:cNvSpPr>
            <a:spLocks noGrp="1"/>
          </p:cNvSpPr>
          <p:nvPr>
            <p:ph idx="1"/>
          </p:nvPr>
        </p:nvSpPr>
        <p:spPr>
          <a:xfrm>
            <a:off x="214313" y="1500188"/>
            <a:ext cx="8786812" cy="4903787"/>
          </a:xfrm>
        </p:spPr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8B3331"/>
                </a:solidFill>
              </a:rPr>
              <a:t>Если объект А можно выбрать </a:t>
            </a:r>
            <a:r>
              <a:rPr lang="ru-RU" sz="2800" b="1" i="1" smtClean="0">
                <a:solidFill>
                  <a:srgbClr val="C00000"/>
                </a:solidFill>
              </a:rPr>
              <a:t>m</a:t>
            </a:r>
            <a:r>
              <a:rPr lang="ru-RU" sz="2800" b="1" i="1" smtClean="0">
                <a:solidFill>
                  <a:srgbClr val="8B3331"/>
                </a:solidFill>
              </a:rPr>
              <a:t> способами и если после каждого такого выбора объект В можно выбрать </a:t>
            </a:r>
            <a:r>
              <a:rPr lang="ru-RU" sz="2800" b="1" i="1" smtClean="0">
                <a:solidFill>
                  <a:srgbClr val="C00000"/>
                </a:solidFill>
              </a:rPr>
              <a:t>n</a:t>
            </a:r>
            <a:r>
              <a:rPr lang="ru-RU" sz="2800" b="1" i="1" smtClean="0">
                <a:solidFill>
                  <a:srgbClr val="8B3331"/>
                </a:solidFill>
              </a:rPr>
              <a:t> способами, то выбор пары (А и В) ,в указанном порядке,  можно осуществить </a:t>
            </a:r>
          </a:p>
          <a:p>
            <a:pPr algn="ctr" eaLnBrk="1" hangingPunct="1">
              <a:buFont typeface="Arial" charset="0"/>
              <a:buNone/>
            </a:pPr>
            <a:r>
              <a:rPr lang="ru-RU" sz="2800" b="1" i="1" smtClean="0">
                <a:solidFill>
                  <a:srgbClr val="C00000"/>
                </a:solidFill>
              </a:rPr>
              <a:t>m●n </a:t>
            </a:r>
            <a:r>
              <a:rPr lang="ru-RU" sz="2800" b="1" i="1" smtClean="0">
                <a:solidFill>
                  <a:srgbClr val="8B3331"/>
                </a:solidFill>
              </a:rPr>
              <a:t>способами.</a:t>
            </a:r>
          </a:p>
          <a:p>
            <a:pPr eaLnBrk="1" hangingPunct="1">
              <a:buFont typeface="Arial" charset="0"/>
              <a:buNone/>
            </a:pPr>
            <a:endParaRPr lang="ru-RU" sz="2800" b="1" i="1" smtClean="0">
              <a:solidFill>
                <a:srgbClr val="8B3331"/>
              </a:solidFill>
            </a:endParaRPr>
          </a:p>
          <a:p>
            <a:pPr eaLnBrk="1" hangingPunct="1"/>
            <a:r>
              <a:rPr lang="ru-RU" sz="2800" b="1" i="1" smtClean="0">
                <a:solidFill>
                  <a:srgbClr val="8B3331"/>
                </a:solidFill>
              </a:rPr>
              <a:t>При этом число способов выбора второго объекта не зависит от того, как именно выбран первый объект.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3159</TotalTime>
  <Words>1415</Words>
  <Application>Microsoft Office PowerPoint</Application>
  <PresentationFormat>Экран (4:3)</PresentationFormat>
  <Paragraphs>238</Paragraphs>
  <Slides>21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Устный опрос.</vt:lpstr>
      <vt:lpstr>Слайд 3</vt:lpstr>
      <vt:lpstr>Слайд 4</vt:lpstr>
      <vt:lpstr>Слайд 5</vt:lpstr>
      <vt:lpstr>Что значит решить  комбинаторную задачу?</vt:lpstr>
      <vt:lpstr>Задача 1.На завтрак в школьной столовой  можно выбрать кашу манную, гречневую, овсяную или рисовую;  запить можно чаем с лимоном, какао или соком морковным. Сколько вариантов завтрака из двух блюд (каши и напитка) в столовой?</vt:lpstr>
      <vt:lpstr>Слайд 8</vt:lpstr>
      <vt:lpstr>ПРАВИЛО УМНОЖЕНИЯ</vt:lpstr>
      <vt:lpstr>Слайд 10</vt:lpstr>
      <vt:lpstr>Слайд 11</vt:lpstr>
      <vt:lpstr>Решите задачу пользуясь правилом умножения</vt:lpstr>
      <vt:lpstr>Слайд 13</vt:lpstr>
      <vt:lpstr>Слайд 14</vt:lpstr>
      <vt:lpstr>Какие способы решения комбинаторных задач вы знаете? </vt:lpstr>
      <vt:lpstr>Слайд 16</vt:lpstr>
      <vt:lpstr>Комбинаторные задачи на правило умножения.</vt:lpstr>
      <vt:lpstr>Самостоятельная работа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Домашний</cp:lastModifiedBy>
  <cp:revision>262</cp:revision>
  <dcterms:created xsi:type="dcterms:W3CDTF">2012-02-26T19:48:04Z</dcterms:created>
  <dcterms:modified xsi:type="dcterms:W3CDTF">2012-11-04T10:35:15Z</dcterms:modified>
</cp:coreProperties>
</file>