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2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660"/>
  </p:normalViewPr>
  <p:slideViewPr>
    <p:cSldViewPr>
      <p:cViewPr>
        <p:scale>
          <a:sx n="80" d="100"/>
          <a:sy n="80" d="100"/>
        </p:scale>
        <p:origin x="-888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1586789-F4C6-4306-951C-07063969358B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CC5BC34-D103-4C76-9AC7-5A10B4CAA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9582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BC4AA0-37F5-45DE-9D75-2BA79FAD05E1}" type="slidenum">
              <a:rPr 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0258C7-ABED-4A48-A6E9-C776AE696DAE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A0FD75-1938-499D-B1E4-0AEB9F92A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223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72C51-0530-4A0D-94F5-1430E52E5628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C5154-DAC3-4BBC-A2CD-8384A3C2B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505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0D54E-E0E6-4C54-8901-9245D95EBCA3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0BAEA-3AD8-4E05-A47B-11A11E315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423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D8F84-C09B-463F-9E94-87A1D8D4F411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01035-6DB2-4602-82C9-450E31815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158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56C5F0-A15B-41A5-8FCB-C3B810805389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B1DE88-F0AA-488C-B5F7-AECFF5CA7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649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1DE48-2959-4CE1-88FB-8705C15F193C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DEAEE-FF20-4DCC-B67A-AAA4A3D83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104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E5B2F-EFB0-4A8E-A522-9FBF4F24C403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5249C-B637-4EEE-B1BB-F310273FA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783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01C18-A35E-4D09-AAF9-A231845B7463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8B04E-18B0-4A3E-97A8-3F6EA9034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956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069B00-13FA-44F6-8E0F-CC420C2939F9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9F0528-87C0-4A95-9043-4B5D9F387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139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BB6E3-4373-469C-A468-7C4F3D5E7AC4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20AE0-482B-4E8B-AFAA-F3B637FBD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965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EFDB46-47CD-4D44-A221-0E1DC58B4C22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2629DA-162E-4A12-84CA-D8C1E3CC8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424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ED3562C-4132-401E-BFAB-FD5A9D458D68}" type="datetimeFigureOut">
              <a:rPr lang="ru-RU"/>
              <a:pPr>
                <a:defRPr/>
              </a:pPr>
              <a:t>03.07.2014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AA83696-C875-4287-8E8D-E87459F17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4" r:id="rId3"/>
    <p:sldLayoutId id="2147483681" r:id="rId4"/>
    <p:sldLayoutId id="2147483680" r:id="rId5"/>
    <p:sldLayoutId id="2147483679" r:id="rId6"/>
    <p:sldLayoutId id="2147483685" r:id="rId7"/>
    <p:sldLayoutId id="2147483678" r:id="rId8"/>
    <p:sldLayoutId id="2147483686" r:id="rId9"/>
    <p:sldLayoutId id="2147483677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C7E9A6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C7E9A6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C7E9A6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C7E9A6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C7E9A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C7E9A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C7E9A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C7E9A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C7E9A6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A2FF30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A2FF30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FF5D1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Толстой за работой 19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75" y="476671"/>
            <a:ext cx="4402409" cy="6133873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>
            <a:spLocks noGrp="1"/>
          </p:cNvSpPr>
          <p:nvPr>
            <p:ph type="ctrTitle"/>
          </p:nvPr>
        </p:nvSpPr>
        <p:spPr>
          <a:xfrm>
            <a:off x="3635896" y="476671"/>
            <a:ext cx="4821747" cy="2736304"/>
          </a:xfrm>
          <a:ln/>
          <a:effectLst>
            <a:outerShdw blurRad="130000" dist="101600" dir="2700000" algn="tl" rotWithShape="0">
              <a:srgbClr val="000000">
                <a:alpha val="35000"/>
              </a:srgbClr>
            </a:outerShdw>
            <a:softEdge rad="635000"/>
          </a:effectLst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/>
            </a:r>
            <a:br>
              <a:rPr lang="ru-RU" sz="1000" dirty="0" smtClean="0">
                <a:solidFill>
                  <a:schemeClr val="bg1"/>
                </a:solidFill>
              </a:rPr>
            </a:br>
            <a:r>
              <a:rPr lang="ru-RU" sz="1000" dirty="0">
                <a:solidFill>
                  <a:schemeClr val="bg1"/>
                </a:solidFill>
              </a:rPr>
              <a:t/>
            </a:r>
            <a:br>
              <a:rPr lang="ru-RU" sz="1000" dirty="0">
                <a:solidFill>
                  <a:schemeClr val="bg1"/>
                </a:solidFill>
              </a:rPr>
            </a:br>
            <a:r>
              <a:rPr lang="ru-RU" sz="1000" dirty="0" smtClean="0">
                <a:solidFill>
                  <a:schemeClr val="bg1"/>
                </a:solidFill>
              </a:rPr>
              <a:t/>
            </a:r>
            <a:br>
              <a:rPr lang="ru-RU" sz="1000" dirty="0" smtClean="0">
                <a:solidFill>
                  <a:schemeClr val="bg1"/>
                </a:solidFill>
              </a:rPr>
            </a:br>
            <a:r>
              <a:rPr lang="ru-RU" sz="1000" dirty="0">
                <a:solidFill>
                  <a:schemeClr val="bg1"/>
                </a:solidFill>
              </a:rPr>
              <a:t/>
            </a:r>
            <a:br>
              <a:rPr lang="ru-RU" sz="1000" dirty="0">
                <a:solidFill>
                  <a:schemeClr val="bg1"/>
                </a:solidFill>
              </a:rPr>
            </a:br>
            <a:r>
              <a:rPr lang="ru-RU" sz="1000" dirty="0" smtClean="0">
                <a:solidFill>
                  <a:schemeClr val="bg1"/>
                </a:solidFill>
              </a:rPr>
              <a:t/>
            </a:r>
            <a:br>
              <a:rPr lang="ru-RU" sz="1000" dirty="0" smtClean="0">
                <a:solidFill>
                  <a:schemeClr val="bg1"/>
                </a:solidFill>
              </a:rPr>
            </a:br>
            <a:r>
              <a:rPr lang="ru-RU" sz="1000" dirty="0" smtClean="0">
                <a:solidFill>
                  <a:schemeClr val="bg1"/>
                </a:solidFill>
              </a:rPr>
              <a:t/>
            </a:r>
            <a:br>
              <a:rPr lang="ru-RU" sz="1000" dirty="0" smtClean="0">
                <a:solidFill>
                  <a:schemeClr val="bg1"/>
                </a:solidFill>
              </a:rPr>
            </a:br>
            <a:r>
              <a:rPr lang="ru-RU" sz="1000" dirty="0">
                <a:solidFill>
                  <a:schemeClr val="bg1"/>
                </a:solidFill>
              </a:rPr>
              <a:t/>
            </a:r>
            <a:br>
              <a:rPr lang="ru-RU" sz="1000" dirty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err="1" smtClean="0">
                <a:solidFill>
                  <a:schemeClr val="tx1"/>
                </a:solidFill>
              </a:rPr>
              <a:t>Л.Н.Толстой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Роман-эпопея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 «Война и мир»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9735" y="3328867"/>
            <a:ext cx="2530876" cy="35291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мама\ЛИТЕРАТУРА\10 КЛАСС\толстой\война и мир\пьер и еще пьер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3419872" y="3133501"/>
            <a:ext cx="2736636" cy="364356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мама\ЛИТЕРАТУРА\10 КЛАСС\толстой\снова ВиМ\18_01_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733" r="14820"/>
          <a:stretch/>
        </p:blipFill>
        <p:spPr bwMode="auto">
          <a:xfrm>
            <a:off x="6441761" y="3280810"/>
            <a:ext cx="2497925" cy="290916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39552" y="6021288"/>
            <a:ext cx="8183880" cy="475496"/>
          </a:xfrm>
          <a:prstGeom prst="rect">
            <a:avLst/>
          </a:prstGeom>
        </p:spPr>
        <p:txBody>
          <a:bodyPr vert="horz" lIns="45720" rIns="45720" bIns="45720" anchor="b">
            <a:normAutofit fontScale="30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Автор: Никуленкова Т.В., учитель литературы, МБОУ</a:t>
            </a:r>
            <a:r>
              <a:rPr kumimoji="0" lang="ru-RU" sz="45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«СОШ №</a:t>
            </a: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14», </a:t>
            </a:r>
            <a:r>
              <a:rPr lang="ru-RU" sz="45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г.Братск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949280"/>
            <a:ext cx="8183880" cy="5898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Роман-эпопея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800" b="1" u="sng" dirty="0" smtClean="0"/>
              <a:t>По Белинскому </a:t>
            </a:r>
            <a:r>
              <a:rPr lang="ru-RU" sz="1800" dirty="0" smtClean="0"/>
              <a:t>в эпопее изображено такое событие, в котором раскрывается сущность народной жизни. В эпопее история – не фон, она центральный герой, источник размышления писателя.</a:t>
            </a:r>
          </a:p>
          <a:p>
            <a:pPr marL="0" indent="0" algn="just">
              <a:buNone/>
            </a:pPr>
            <a:r>
              <a:rPr lang="ru-RU" sz="1800" dirty="0" smtClean="0"/>
              <a:t>	Однако в эпопее Толстого история выступает не только как историческое событие. Она воплощается в судьбах многих десятков и сотен людей, в их внешний и внутренней жизни. Исторические события вместе с историей отдельных людей образуют единый жизненный поток. Огромный интерес к человеку</a:t>
            </a:r>
            <a:r>
              <a:rPr lang="ru-RU" sz="1800" dirty="0"/>
              <a:t>,</a:t>
            </a:r>
            <a:r>
              <a:rPr lang="ru-RU" sz="1800" dirty="0" smtClean="0"/>
              <a:t> к его роли в истории, к его духовному миру, его нравственности не дает возможность определить жанр «Войны и мир» только как эпопеи. Отсюда новый жанр – роман-эпопея.</a:t>
            </a:r>
            <a:endParaRPr lang="ru-RU" sz="1800" dirty="0"/>
          </a:p>
        </p:txBody>
      </p:sp>
      <p:pic>
        <p:nvPicPr>
          <p:cNvPr id="4" name="Picture 4" descr="925168491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5024"/>
            <a:ext cx="3384376" cy="247644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brdn0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3124938" cy="2338187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176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949280"/>
            <a:ext cx="8183880" cy="5898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Историческая основа романа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1 том – 1805г – война России в союзе с Австрией на ее территории;</a:t>
            </a:r>
          </a:p>
          <a:p>
            <a:pPr marL="0" indent="0">
              <a:buNone/>
            </a:pPr>
            <a:r>
              <a:rPr lang="ru-RU" sz="2000" dirty="0" smtClean="0"/>
              <a:t>2 том – 1806-1811гг – русские войска в Пруссии;</a:t>
            </a:r>
          </a:p>
          <a:p>
            <a:pPr marL="0" indent="0">
              <a:buNone/>
            </a:pPr>
            <a:r>
              <a:rPr lang="ru-RU" sz="2000" dirty="0" smtClean="0"/>
              <a:t>3 том – 1812г</a:t>
            </a:r>
          </a:p>
          <a:p>
            <a:pPr marL="0" indent="0">
              <a:buNone/>
            </a:pPr>
            <a:r>
              <a:rPr lang="ru-RU" sz="2000" dirty="0" smtClean="0"/>
              <a:t>4 том – 1812-1813гг</a:t>
            </a:r>
          </a:p>
          <a:p>
            <a:pPr marL="0" indent="0">
              <a:buNone/>
            </a:pPr>
            <a:r>
              <a:rPr lang="ru-RU" sz="2000" dirty="0" smtClean="0"/>
              <a:t>Эпилог – 1820г</a:t>
            </a:r>
          </a:p>
          <a:p>
            <a:pPr marL="0" indent="0">
              <a:buNone/>
            </a:pPr>
            <a:endParaRPr lang="ru-RU" sz="2000" dirty="0"/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sz="1800" dirty="0" smtClean="0"/>
              <a:t>Война 1805г против Наполеона</a:t>
            </a:r>
            <a:r>
              <a:rPr lang="ru-RU" sz="1800" dirty="0"/>
              <a:t>, </a:t>
            </a:r>
            <a:r>
              <a:rPr lang="ru-RU" sz="1800" dirty="0" err="1" smtClean="0"/>
              <a:t>Шенграбенское</a:t>
            </a:r>
            <a:r>
              <a:rPr lang="ru-RU" sz="1800" dirty="0" smtClean="0"/>
              <a:t> и </a:t>
            </a:r>
            <a:r>
              <a:rPr lang="ru-RU" sz="1800" dirty="0" err="1" smtClean="0"/>
              <a:t>Аустерлицкое</a:t>
            </a:r>
            <a:r>
              <a:rPr lang="ru-RU" sz="1800" dirty="0" smtClean="0"/>
              <a:t> сражения;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sz="1800" dirty="0" smtClean="0"/>
              <a:t>Война в союзе с Пруссией в 1806г и </a:t>
            </a:r>
            <a:r>
              <a:rPr lang="ru-RU" sz="1800" dirty="0" err="1" smtClean="0"/>
              <a:t>Тильзитский</a:t>
            </a:r>
            <a:r>
              <a:rPr lang="ru-RU" sz="1800" dirty="0" smtClean="0"/>
              <a:t> мир;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sz="1800" dirty="0" smtClean="0"/>
              <a:t>Война 1812г, переход французской армии через Неман, отступление русских войск, сдача Смоленска, назначение Кутузова главнокомандующим, Бородинское сражение, совет в Филях, оставление Москвы; 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sz="1800" dirty="0" smtClean="0"/>
              <a:t>Фланговый марш Кутузова. </a:t>
            </a:r>
            <a:r>
              <a:rPr lang="ru-RU" sz="1800" dirty="0" err="1" smtClean="0"/>
              <a:t>Тарутинское</a:t>
            </a:r>
            <a:r>
              <a:rPr lang="ru-RU" sz="1800" dirty="0" smtClean="0"/>
              <a:t> сражение, рост партизанского движения;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sz="1800" dirty="0" smtClean="0"/>
              <a:t>Распад армии противника.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491880" y="1557896"/>
            <a:ext cx="144016" cy="726177"/>
          </a:xfrm>
          <a:prstGeom prst="rightBrace">
            <a:avLst>
              <a:gd name="adj1" fmla="val 35819"/>
              <a:gd name="adj2" fmla="val 48731"/>
            </a:avLst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51920" y="1580889"/>
            <a:ext cx="3678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Широкое изображение Отечественной войны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71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949280"/>
            <a:ext cx="8712968" cy="58981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Основные философские и этические проблемы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634952"/>
          </a:xfrm>
        </p:spPr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2000" u="sng" dirty="0" smtClean="0"/>
              <a:t>Представление </a:t>
            </a:r>
            <a:r>
              <a:rPr lang="ru-RU" sz="2000" u="sng" dirty="0" err="1" smtClean="0"/>
              <a:t>Л.Н.Толстого</a:t>
            </a:r>
            <a:r>
              <a:rPr lang="ru-RU" sz="2000" u="sng" dirty="0" smtClean="0"/>
              <a:t> о пути жизни человека: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ru-RU" sz="2000" dirty="0" smtClean="0"/>
              <a:t>путь сердца – </a:t>
            </a:r>
            <a:r>
              <a:rPr lang="ru-RU" sz="2000" dirty="0" err="1" smtClean="0"/>
              <a:t>П.Безухов</a:t>
            </a:r>
            <a:endParaRPr lang="ru-RU" sz="2000" dirty="0" smtClean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ru-RU" sz="2000" dirty="0" smtClean="0"/>
              <a:t>путь мысли – </a:t>
            </a:r>
            <a:r>
              <a:rPr lang="ru-RU" sz="2000" dirty="0" err="1" smtClean="0"/>
              <a:t>А.Болконский</a:t>
            </a:r>
            <a:endParaRPr lang="ru-RU" sz="2000" dirty="0" smtClean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ru-RU" sz="2000" dirty="0" smtClean="0"/>
              <a:t>путь веры – кн. Марья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ru-RU" sz="2000" dirty="0" smtClean="0"/>
              <a:t>путь середины – </a:t>
            </a:r>
            <a:r>
              <a:rPr lang="ru-RU" sz="2000" dirty="0" err="1" smtClean="0"/>
              <a:t>Н.Ростов</a:t>
            </a:r>
            <a:endParaRPr lang="ru-RU" sz="2000" dirty="0" smtClean="0"/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2000" u="sng" dirty="0" smtClean="0"/>
              <a:t>Контраст естественной и искусственной жизни: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ru-RU" sz="2000" dirty="0" smtClean="0"/>
              <a:t>живая, радостная жизнь Ростовых, Безуховых и рассудочное планирование жизни Долохова, Друбецких.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2000" u="sng" dirty="0" smtClean="0"/>
              <a:t>Понятие рода и семьи в романе: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ru-RU" sz="2000" dirty="0" smtClean="0"/>
              <a:t>контрастность изображения семей как ведущий принцип поэтики романа.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2000" u="sng" dirty="0" smtClean="0"/>
              <a:t>Философия природной целесообразности: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ru-RU" sz="2000" dirty="0" smtClean="0"/>
              <a:t>народная жизнь как свободное единение; отчуждение этого мира от образованной элиты и его преодоление; необходимость соединения личностных ценностей с народной жизнью; природная сущность персонажей как основа истинной жизни.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1364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949280"/>
            <a:ext cx="8183880" cy="517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Система образов в романе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451" y="404664"/>
            <a:ext cx="8183880" cy="549093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Всего в романе около 600 действующих лиц.</a:t>
            </a:r>
          </a:p>
          <a:p>
            <a:pPr marL="0" indent="0">
              <a:buNone/>
            </a:pPr>
            <a:r>
              <a:rPr lang="ru-RU" sz="2400" dirty="0" smtClean="0"/>
              <a:t>Действительная </a:t>
            </a:r>
          </a:p>
          <a:p>
            <a:pPr marL="0" indent="0">
              <a:buNone/>
            </a:pPr>
            <a:r>
              <a:rPr lang="ru-RU" sz="2400" dirty="0" smtClean="0"/>
              <a:t>ценность </a:t>
            </a:r>
          </a:p>
          <a:p>
            <a:pPr marL="0" indent="0">
              <a:buNone/>
            </a:pPr>
            <a:r>
              <a:rPr lang="ru-RU" sz="2400" dirty="0" smtClean="0"/>
              <a:t>человека</a:t>
            </a:r>
          </a:p>
          <a:p>
            <a:pPr marL="0" indent="0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400" dirty="0" smtClean="0"/>
              <a:t>2 типа героев:</a:t>
            </a:r>
          </a:p>
          <a:p>
            <a:pPr marL="0" indent="0">
              <a:buNone/>
            </a:pPr>
            <a:r>
              <a:rPr lang="ru-RU" sz="2400" dirty="0" smtClean="0"/>
              <a:t>1) Герои пути, герои с историей, с развитием:</a:t>
            </a:r>
          </a:p>
          <a:p>
            <a:pPr marL="0" indent="0">
              <a:buNone/>
            </a:pPr>
            <a:r>
              <a:rPr lang="ru-RU" sz="2400" dirty="0" smtClean="0"/>
              <a:t>(+) Пьер, Андрей, Наташа</a:t>
            </a:r>
          </a:p>
          <a:p>
            <a:pPr marL="0" indent="0">
              <a:buNone/>
            </a:pPr>
            <a:r>
              <a:rPr lang="ru-RU" sz="2400" dirty="0" smtClean="0"/>
              <a:t>(-) </a:t>
            </a:r>
            <a:r>
              <a:rPr lang="ru-RU" sz="2400" dirty="0" err="1" smtClean="0"/>
              <a:t>Н.Ростов</a:t>
            </a:r>
            <a:r>
              <a:rPr lang="ru-RU" sz="2400" dirty="0" smtClean="0"/>
              <a:t>, </a:t>
            </a:r>
            <a:r>
              <a:rPr lang="ru-RU" sz="2400" dirty="0" err="1" smtClean="0"/>
              <a:t>Б.Друбецкой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2) Герои вне пути, остановившиеся в своем внутреннем развитии:</a:t>
            </a:r>
          </a:p>
          <a:p>
            <a:pPr marL="0" indent="0">
              <a:buNone/>
            </a:pPr>
            <a:r>
              <a:rPr lang="ru-RU" sz="2400" dirty="0" err="1" smtClean="0"/>
              <a:t>А.Курагин</a:t>
            </a:r>
            <a:r>
              <a:rPr lang="ru-RU" sz="2400" dirty="0" smtClean="0"/>
              <a:t>, Элен, </a:t>
            </a:r>
            <a:r>
              <a:rPr lang="ru-RU" sz="2400" dirty="0" err="1" smtClean="0"/>
              <a:t>А.Шерер</a:t>
            </a:r>
            <a:r>
              <a:rPr lang="ru-RU" sz="2400" dirty="0" smtClean="0"/>
              <a:t>, Кутузов, Наполеон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231070" y="1507460"/>
            <a:ext cx="3404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Достоинства человека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818758" y="2132856"/>
            <a:ext cx="222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Самооценка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Равно 5"/>
          <p:cNvSpPr/>
          <p:nvPr/>
        </p:nvSpPr>
        <p:spPr>
          <a:xfrm>
            <a:off x="3419871" y="1786349"/>
            <a:ext cx="1138519" cy="490523"/>
          </a:xfrm>
          <a:prstGeom prst="mathEqua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Минус 6"/>
          <p:cNvSpPr/>
          <p:nvPr/>
        </p:nvSpPr>
        <p:spPr>
          <a:xfrm>
            <a:off x="4535488" y="1763355"/>
            <a:ext cx="4608512" cy="513517"/>
          </a:xfrm>
          <a:prstGeom prst="mathMin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0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Источники информации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u="sng" dirty="0" smtClean="0"/>
              <a:t>Литература:</a:t>
            </a:r>
          </a:p>
          <a:p>
            <a:r>
              <a:rPr lang="ru-RU" i="1" dirty="0" smtClean="0"/>
              <a:t>Использование опорных схем на уроках литературы в старших классах</a:t>
            </a:r>
            <a:r>
              <a:rPr lang="ru-RU" dirty="0" smtClean="0"/>
              <a:t> : Пособие для учителя / Т. И. Богомолова, Калуга, </a:t>
            </a:r>
            <a:r>
              <a:rPr lang="ru-RU" dirty="0" err="1" smtClean="0"/>
              <a:t>ин-т</a:t>
            </a:r>
            <a:r>
              <a:rPr lang="ru-RU" dirty="0" smtClean="0"/>
              <a:t> </a:t>
            </a:r>
            <a:r>
              <a:rPr lang="ru-RU" dirty="0" err="1" smtClean="0"/>
              <a:t>усоверш</a:t>
            </a:r>
            <a:r>
              <a:rPr lang="ru-RU" dirty="0" smtClean="0"/>
              <a:t>. учителей, 1994</a:t>
            </a:r>
          </a:p>
          <a:p>
            <a:pPr algn="ctr">
              <a:buNone/>
            </a:pPr>
            <a:endParaRPr lang="ru-RU" u="sng" dirty="0" smtClean="0"/>
          </a:p>
          <a:p>
            <a:pPr algn="ctr">
              <a:buNone/>
            </a:pPr>
            <a:r>
              <a:rPr lang="ru-RU" u="sng" dirty="0" smtClean="0"/>
              <a:t>Иллюстративный материал:</a:t>
            </a:r>
          </a:p>
          <a:p>
            <a:r>
              <a:rPr lang="ru-RU" dirty="0" smtClean="0"/>
              <a:t>Источники Интернет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021288"/>
            <a:ext cx="8183880" cy="4754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Основные вопросы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4882" y="3212976"/>
            <a:ext cx="5472608" cy="2454515"/>
          </a:xfrm>
        </p:spPr>
        <p:txBody>
          <a:bodyPr/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ru-RU" sz="2400" dirty="0"/>
              <a:t>И</a:t>
            </a:r>
            <a:r>
              <a:rPr lang="ru-RU" sz="2400" dirty="0" smtClean="0"/>
              <a:t>стория создания романа.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sz="2400" dirty="0"/>
              <a:t>Смысл названия </a:t>
            </a:r>
            <a:r>
              <a:rPr lang="ru-RU" sz="2400" dirty="0" smtClean="0"/>
              <a:t>романа.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sz="2400" dirty="0" smtClean="0"/>
              <a:t>Особенности жанра.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sz="2400" dirty="0" smtClean="0"/>
              <a:t>Основные философские и этические проблемы романа.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sz="2400" dirty="0" smtClean="0"/>
              <a:t>Система образов в романе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620688"/>
            <a:ext cx="4572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ru-RU" i="1" dirty="0"/>
              <a:t>Все страсти, все моменты человеческой жизни, от крика новорожденного ребенка до последней вспышки чувства умирающего старика,  все горести и радости, доступные человеку, - всё есть в этой книге!</a:t>
            </a:r>
          </a:p>
          <a:p>
            <a:pPr marL="0" indent="0">
              <a:buNone/>
            </a:pPr>
            <a:r>
              <a:rPr lang="ru-RU" sz="1600" dirty="0"/>
              <a:t>                                      </a:t>
            </a:r>
            <a:r>
              <a:rPr lang="ru-RU" sz="1600" dirty="0" smtClean="0"/>
              <a:t>                  </a:t>
            </a:r>
            <a:r>
              <a:rPr lang="ru-RU" sz="1600" dirty="0" err="1" smtClean="0"/>
              <a:t>Н.Страхов</a:t>
            </a:r>
            <a:endParaRPr lang="ru-RU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934646" cy="519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00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877272"/>
            <a:ext cx="8183880" cy="5898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История создания романа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4608512" cy="3888432"/>
          </a:xfrm>
        </p:spPr>
        <p:txBody>
          <a:bodyPr/>
          <a:lstStyle/>
          <a:p>
            <a:r>
              <a:rPr lang="ru-RU" sz="2000" dirty="0"/>
              <a:t>Р</a:t>
            </a:r>
            <a:r>
              <a:rPr lang="ru-RU" sz="2000" dirty="0" smtClean="0"/>
              <a:t>асставанье с Петербургом и обществом литераторов.</a:t>
            </a:r>
          </a:p>
          <a:p>
            <a:r>
              <a:rPr lang="ru-RU" sz="2000" dirty="0" smtClean="0"/>
              <a:t>Отказ от участия в общественной жизни.</a:t>
            </a:r>
          </a:p>
          <a:p>
            <a:r>
              <a:rPr lang="ru-RU" sz="2000" dirty="0" smtClean="0"/>
              <a:t>Поиски своего направления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в творчестве.</a:t>
            </a:r>
          </a:p>
          <a:p>
            <a:r>
              <a:rPr lang="ru-RU" sz="2000" dirty="0" smtClean="0"/>
              <a:t>Отъезд в Ясную поляну.</a:t>
            </a:r>
          </a:p>
          <a:p>
            <a:r>
              <a:rPr lang="ru-RU" sz="2000" dirty="0" smtClean="0"/>
              <a:t>Занятия педагогикой.</a:t>
            </a:r>
          </a:p>
          <a:p>
            <a:endParaRPr lang="ru-RU" dirty="0" smtClean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5220072" y="692696"/>
            <a:ext cx="504056" cy="2376264"/>
          </a:xfrm>
          <a:prstGeom prst="rightBrace">
            <a:avLst>
              <a:gd name="adj1" fmla="val 55452"/>
              <a:gd name="adj2" fmla="val 52738"/>
            </a:avLst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868144" y="911332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Черты первого кризиса в творческой биографии Толстого – 1856г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3612238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1862г – повесть «Казаки», начало написания романа</a:t>
            </a:r>
          </a:p>
          <a:p>
            <a:pPr algn="ctr"/>
            <a:r>
              <a:rPr lang="ru-RU" sz="2000" dirty="0" smtClean="0"/>
              <a:t> «Война и мир».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b="1" i="1" dirty="0" smtClean="0"/>
              <a:t>«Так начиналась книга, на которую будет потрачено семь лет непрестанного и исключительного труда при наилучших условиях жизни»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xmlns="" val="14565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0696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                       </a:t>
            </a:r>
            <a:r>
              <a:rPr lang="ru-RU" sz="2400" b="1" dirty="0" smtClean="0"/>
              <a:t>Цель романа:</a:t>
            </a:r>
          </a:p>
          <a:p>
            <a:pPr marL="0" indent="0">
              <a:buNone/>
            </a:pPr>
            <a:r>
              <a:rPr lang="ru-RU" sz="2400" i="1" dirty="0" smtClean="0"/>
              <a:t>воссоздать истинную историческую картину трех эпох русской истории и проанализировать их моральные уроки, постичь и провозгласить законы истории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Замысел романа возник у Толстого в 1856 году. </a:t>
            </a:r>
          </a:p>
          <a:p>
            <a:endParaRPr lang="ru-RU" dirty="0" smtClean="0"/>
          </a:p>
          <a:p>
            <a:pPr marL="0" indent="0" algn="ctr">
              <a:buNone/>
            </a:pPr>
            <a:endParaRPr lang="ru-RU" sz="2400" dirty="0"/>
          </a:p>
        </p:txBody>
      </p:sp>
      <p:pic>
        <p:nvPicPr>
          <p:cNvPr id="4098" name="Picture 2" descr="C:\мама\ЛИТЕРАТУРА\10 КЛАСС\толстой\ltitl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46403"/>
            <a:ext cx="8496944" cy="3150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41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365" y="758897"/>
            <a:ext cx="1264539" cy="7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17634" y="501954"/>
            <a:ext cx="7230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50"/>
              </a:spcBef>
              <a:buClr>
                <a:srgbClr val="BED9A3"/>
              </a:buClr>
              <a:buSzPct val="80000"/>
            </a:pPr>
            <a:r>
              <a:rPr lang="ru-RU" dirty="0" smtClean="0">
                <a:solidFill>
                  <a:prstClr val="black"/>
                </a:solidFill>
                <a:latin typeface="Verdana"/>
              </a:rPr>
              <a:t>Смерть </a:t>
            </a:r>
            <a:r>
              <a:rPr lang="ru-RU" dirty="0">
                <a:solidFill>
                  <a:prstClr val="black"/>
                </a:solidFill>
                <a:latin typeface="Verdana"/>
              </a:rPr>
              <a:t>Николая Первого, амнистия оставшихся в живых декабристов, подготовка реформы отмены крепостного </a:t>
            </a:r>
            <a:r>
              <a:rPr lang="ru-RU" dirty="0" smtClean="0">
                <a:solidFill>
                  <a:prstClr val="black"/>
                </a:solidFill>
                <a:latin typeface="Verdana"/>
              </a:rPr>
              <a:t>права, встреча с </a:t>
            </a:r>
            <a:r>
              <a:rPr lang="ru-RU" dirty="0" err="1" smtClean="0">
                <a:solidFill>
                  <a:prstClr val="black"/>
                </a:solidFill>
                <a:latin typeface="Verdana"/>
              </a:rPr>
              <a:t>Пущиным</a:t>
            </a:r>
            <a:r>
              <a:rPr lang="ru-RU" dirty="0" smtClean="0">
                <a:solidFill>
                  <a:prstClr val="black"/>
                </a:solidFill>
                <a:latin typeface="Verdana"/>
              </a:rPr>
              <a:t> и Волконским.</a:t>
            </a:r>
            <a:endParaRPr lang="ru-RU" dirty="0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089" y="1850010"/>
            <a:ext cx="11826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91678" y="1746538"/>
            <a:ext cx="6973803" cy="96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50"/>
              </a:spcBef>
              <a:buClr>
                <a:srgbClr val="BED9A3"/>
              </a:buClr>
              <a:buSzPct val="80000"/>
            </a:pPr>
            <a:r>
              <a:rPr lang="ru-RU" dirty="0">
                <a:solidFill>
                  <a:prstClr val="black"/>
                </a:solidFill>
                <a:latin typeface="Verdana"/>
              </a:rPr>
              <a:t>Что же предшествовало каторге декабристов? </a:t>
            </a:r>
            <a:endParaRPr lang="ru-RU" dirty="0" smtClean="0">
              <a:solidFill>
                <a:prstClr val="black"/>
              </a:solidFill>
              <a:latin typeface="Verdana"/>
            </a:endParaRPr>
          </a:p>
          <a:p>
            <a:pPr lvl="0" algn="ctr">
              <a:spcBef>
                <a:spcPts val="250"/>
              </a:spcBef>
              <a:buClr>
                <a:srgbClr val="BED9A3"/>
              </a:buClr>
              <a:buSzPct val="80000"/>
            </a:pPr>
            <a:r>
              <a:rPr lang="ru-RU" dirty="0" smtClean="0">
                <a:solidFill>
                  <a:prstClr val="black"/>
                </a:solidFill>
                <a:latin typeface="Verdana"/>
              </a:rPr>
              <a:t>В </a:t>
            </a:r>
            <a:r>
              <a:rPr lang="ru-RU" dirty="0">
                <a:solidFill>
                  <a:prstClr val="black"/>
                </a:solidFill>
                <a:latin typeface="Verdana"/>
              </a:rPr>
              <a:t>чем истоки перемен</a:t>
            </a:r>
            <a:r>
              <a:rPr lang="ru-RU" dirty="0" smtClean="0">
                <a:solidFill>
                  <a:prstClr val="black"/>
                </a:solidFill>
                <a:latin typeface="Verdana"/>
              </a:rPr>
              <a:t>? Восстание на Сенатской площади.</a:t>
            </a:r>
            <a:endParaRPr lang="ru-RU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055" y="2885798"/>
            <a:ext cx="1105541" cy="585135"/>
          </a:xfrm>
          <a:prstGeom prst="roundRect">
            <a:avLst>
              <a:gd name="adj" fmla="val 32942"/>
            </a:avLst>
          </a:prstGeom>
          <a:gradFill>
            <a:gsLst>
              <a:gs pos="0">
                <a:srgbClr val="DDEBCF"/>
              </a:gs>
              <a:gs pos="7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1812г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19671" y="2743044"/>
            <a:ext cx="7014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«Мы были дети двенадцатого года», - говорил один из декабристов. Пройдя пол-Европы, русское общество вернулось в той же лживой, извращенной государственной системе.</a:t>
            </a:r>
            <a:endParaRPr lang="ru-RU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055" y="4227143"/>
            <a:ext cx="1105541" cy="585135"/>
          </a:xfrm>
          <a:prstGeom prst="roundRect">
            <a:avLst>
              <a:gd name="adj" fmla="val 32942"/>
            </a:avLst>
          </a:prstGeom>
          <a:gradFill>
            <a:gsLst>
              <a:gs pos="0">
                <a:srgbClr val="DDEBCF"/>
              </a:gs>
              <a:gs pos="7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1805г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91677" y="4005064"/>
            <a:ext cx="6840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n-lt"/>
              </a:rPr>
              <a:t>1812г – это победы, но были еще и поражения. Восхождение Наполеона. Проникновение в русские умы «наполеоновской идеи».  Это и стало для Толстого точкой отсчета.</a:t>
            </a:r>
            <a:endParaRPr lang="ru-RU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981" y="5589240"/>
            <a:ext cx="8178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Прошло 50 лет. Что же изменилось в России? Государственный строй? Нет. Положение народа? Нет. А люди изменились? 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 – вот об этом роман «Война и мир».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9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77272"/>
            <a:ext cx="8183880" cy="66182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История названия романа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258688"/>
          </a:xfrm>
        </p:spPr>
        <p:txBody>
          <a:bodyPr/>
          <a:lstStyle/>
          <a:p>
            <a:r>
              <a:rPr lang="ru-RU" sz="2400" dirty="0" smtClean="0"/>
              <a:t>«Декабристы»</a:t>
            </a:r>
          </a:p>
          <a:p>
            <a:r>
              <a:rPr lang="ru-RU" sz="2400" dirty="0" smtClean="0"/>
              <a:t>«Три поры» (1856-1825-1812)</a:t>
            </a:r>
          </a:p>
          <a:p>
            <a:r>
              <a:rPr lang="ru-RU" sz="2400" dirty="0" smtClean="0"/>
              <a:t>«1805 год» - «Русский вестник» – первые главы. На первом плане - </a:t>
            </a:r>
            <a:r>
              <a:rPr lang="ru-RU" sz="2400" u="sng" dirty="0" smtClean="0"/>
              <a:t>история</a:t>
            </a:r>
          </a:p>
          <a:p>
            <a:r>
              <a:rPr lang="ru-RU" sz="2400" dirty="0" smtClean="0"/>
              <a:t>«Все хорошо, что хорошо кончается» – 1866г. На первом плане – </a:t>
            </a:r>
            <a:r>
              <a:rPr lang="ru-RU" sz="2400" u="sng" dirty="0" smtClean="0"/>
              <a:t>философия</a:t>
            </a:r>
          </a:p>
          <a:p>
            <a:r>
              <a:rPr lang="ru-RU" sz="2400" dirty="0" smtClean="0"/>
              <a:t>«Война и мир» – 1867г –</a:t>
            </a:r>
            <a:r>
              <a:rPr lang="ru-RU" sz="2400" u="sng" dirty="0" smtClean="0"/>
              <a:t> история и философия</a:t>
            </a:r>
            <a:endParaRPr lang="ru-RU" sz="24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01232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Накопился огромный материал об исторических событиях 1805-1856гг,  и замысел романа изменился. В центре оказались события 1812г,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и героем романа стал русский народ.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7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са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41302"/>
            <a:ext cx="3319510" cy="2207977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6021288"/>
            <a:ext cx="8183880" cy="517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Смысл названия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26551" y="404664"/>
            <a:ext cx="3931920" cy="792162"/>
          </a:xfrm>
        </p:spPr>
        <p:txBody>
          <a:bodyPr/>
          <a:lstStyle/>
          <a:p>
            <a:pPr algn="ctr"/>
            <a:r>
              <a:rPr lang="ru-RU" dirty="0" smtClean="0"/>
              <a:t>МИР,  М</a:t>
            </a:r>
            <a:r>
              <a:rPr lang="en-US" dirty="0" smtClean="0"/>
              <a:t>I</a:t>
            </a:r>
            <a:r>
              <a:rPr lang="ru-RU" dirty="0" smtClean="0"/>
              <a:t>РЪ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644008" y="404664"/>
            <a:ext cx="3931920" cy="792162"/>
          </a:xfrm>
        </p:spPr>
        <p:txBody>
          <a:bodyPr/>
          <a:lstStyle/>
          <a:p>
            <a:pPr algn="ctr"/>
            <a:r>
              <a:rPr lang="ru-RU" dirty="0" smtClean="0"/>
              <a:t>ВОЙНА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2"/>
          </p:nvPr>
        </p:nvSpPr>
        <p:spPr>
          <a:xfrm>
            <a:off x="560443" y="1065164"/>
            <a:ext cx="3931920" cy="4357464"/>
          </a:xfrm>
        </p:spPr>
        <p:txBody>
          <a:bodyPr/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ru-RU" sz="2000" dirty="0" smtClean="0"/>
              <a:t>Состояние без войны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sz="2000" dirty="0" smtClean="0"/>
              <a:t>Все, что окружает: среда, физическая и духовная атмосфера обитания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sz="2000" dirty="0" smtClean="0"/>
              <a:t>Человеческая общность, первоначально: крестьянская община.</a:t>
            </a:r>
            <a:endParaRPr lang="ru-RU" sz="2000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565599" y="1052736"/>
            <a:ext cx="3931920" cy="1728192"/>
          </a:xfrm>
        </p:spPr>
        <p:txBody>
          <a:bodyPr/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ru-RU" sz="2000" dirty="0" smtClean="0"/>
              <a:t>Кровопролитные битвы и сражения, несущие смерть</a:t>
            </a:r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ru-RU" sz="2000" dirty="0" smtClean="0"/>
              <a:t>Разъединение людей, вражда</a:t>
            </a:r>
          </a:p>
          <a:p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590662" y="5453121"/>
            <a:ext cx="1735617" cy="578882"/>
          </a:xfrm>
          <a:prstGeom prst="roundRect">
            <a:avLst>
              <a:gd name="adj" fmla="val 2897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Союз И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" name="Picture 3" descr="1812-2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28338"/>
            <a:ext cx="2424268" cy="3636401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37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67544" y="404664"/>
            <a:ext cx="8183880" cy="6067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Роман Толстого «Война и мир»</a:t>
            </a:r>
          </a:p>
          <a:p>
            <a:pPr marL="0" indent="0" algn="just">
              <a:buNone/>
            </a:pPr>
            <a:r>
              <a:rPr lang="ru-RU" sz="2400" dirty="0" smtClean="0"/>
              <a:t>о месте и роли войны в жизни людей, о противоестественности кровавых распрей в человеческих взаимоотношениях; о том, что воистину утрачивается в пылу битвы, что, кроме деревянных домов, сгорает дотла, уходит в небытие сам мир довоенной России; что с каждым человеком, умирающим на поле брани, гибнет его неповторимый мир, рвутся тысячи нитей, калечатся десятки судеб его близких.</a:t>
            </a:r>
          </a:p>
          <a:p>
            <a:pPr marL="0" indent="0" algn="just">
              <a:buNone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400" b="1" dirty="0" smtClean="0"/>
              <a:t>Это роман</a:t>
            </a:r>
            <a:r>
              <a:rPr lang="ru-RU" sz="2400" dirty="0" smtClean="0"/>
              <a:t> о том, что есть война в жизни народа и в жизни каждого человека; какую роль играет она в мировой истории; об истоках войны и ее исходах.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61721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88072" y="5949280"/>
            <a:ext cx="8183880" cy="5898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Особенности жанра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483768" y="2276872"/>
            <a:ext cx="6120680" cy="324036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/>
              <a:t>Это не роман вообще, не исторический роман, даже не историческая хроника, это хроника семейная…это быль, и быль семейная.</a:t>
            </a:r>
          </a:p>
          <a:p>
            <a:pPr marL="0" indent="0">
              <a:buNone/>
            </a:pPr>
            <a:r>
              <a:rPr lang="ru-RU" sz="1800" dirty="0" smtClean="0"/>
              <a:t>                                                                      </a:t>
            </a:r>
            <a:r>
              <a:rPr lang="ru-RU" sz="1800" dirty="0" err="1" smtClean="0"/>
              <a:t>Н.Страхов</a:t>
            </a: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 algn="just">
              <a:buNone/>
            </a:pPr>
            <a:r>
              <a:rPr lang="ru-RU" sz="1800" dirty="0" smtClean="0"/>
              <a:t>…оригинальное и многостороннее произведение, соединяющее в себе эпопею, исторический роман и очерк нравов.</a:t>
            </a:r>
            <a:endParaRPr lang="ru-RU" sz="1800" dirty="0"/>
          </a:p>
          <a:p>
            <a:pPr marL="0" indent="0">
              <a:buNone/>
            </a:pPr>
            <a:r>
              <a:rPr lang="ru-RU" sz="1800" dirty="0" smtClean="0"/>
              <a:t>                                                                                      </a:t>
            </a:r>
            <a:r>
              <a:rPr lang="ru-RU" sz="1800" dirty="0" err="1" smtClean="0"/>
              <a:t>И.С.Тургенев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2483768" y="444217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+mn-lt"/>
              </a:rPr>
              <a:t>Что такое «Война и мир»? Это не роман, еще менее поэма, еще менее историческая хроника.</a:t>
            </a:r>
          </a:p>
          <a:p>
            <a:pPr algn="just"/>
            <a:r>
              <a:rPr lang="ru-RU" dirty="0" smtClean="0">
                <a:latin typeface="+mn-lt"/>
              </a:rPr>
              <a:t>«Война и мир» есть то, что хотел и мог выразить автор в той форме, в которой оно выразилось.</a:t>
            </a:r>
          </a:p>
          <a:p>
            <a:r>
              <a:rPr lang="ru-RU" dirty="0" smtClean="0">
                <a:latin typeface="+mn-lt"/>
              </a:rPr>
              <a:t>                                                                     </a:t>
            </a:r>
            <a:r>
              <a:rPr lang="ru-RU" dirty="0" err="1" smtClean="0">
                <a:latin typeface="+mn-lt"/>
              </a:rPr>
              <a:t>Л.Н.Толстой</a:t>
            </a:r>
            <a:endParaRPr lang="ru-RU" dirty="0">
              <a:latin typeface="+mn-lt"/>
            </a:endParaRPr>
          </a:p>
        </p:txBody>
      </p:sp>
      <p:pic>
        <p:nvPicPr>
          <p:cNvPr id="5" name="Picture 4" descr="755219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2386640" cy="29907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{6F19B8B2-8569-4D98-9A07-D278D29A8F90}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906" y="2780928"/>
            <a:ext cx="2661199" cy="3279549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806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5">
      <a:dk1>
        <a:sysClr val="windowText" lastClr="000000"/>
      </a:dk1>
      <a:lt1>
        <a:sysClr val="window" lastClr="FFFFFF"/>
      </a:lt1>
      <a:dk2>
        <a:srgbClr val="00B050"/>
      </a:dk2>
      <a:lt2>
        <a:srgbClr val="00843C"/>
      </a:lt2>
      <a:accent1>
        <a:srgbClr val="BED9A3"/>
      </a:accent1>
      <a:accent2>
        <a:srgbClr val="92D050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2192</TotalTime>
  <Words>990</Words>
  <Application>Microsoft Office PowerPoint</Application>
  <PresentationFormat>Экран (4:3)</PresentationFormat>
  <Paragraphs>114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        Л.Н.Толстой Роман-эпопея  «Война и мир» </vt:lpstr>
      <vt:lpstr>Основные вопросы</vt:lpstr>
      <vt:lpstr>История создания романа</vt:lpstr>
      <vt:lpstr>Слайд 4</vt:lpstr>
      <vt:lpstr>Слайд 5</vt:lpstr>
      <vt:lpstr>История названия романа</vt:lpstr>
      <vt:lpstr>Смысл названия</vt:lpstr>
      <vt:lpstr>Слайд 8</vt:lpstr>
      <vt:lpstr>Особенности жанра</vt:lpstr>
      <vt:lpstr>Роман-эпопея</vt:lpstr>
      <vt:lpstr>Историческая основа романа</vt:lpstr>
      <vt:lpstr>Основные философские и этические проблемы</vt:lpstr>
      <vt:lpstr>Система образов в романе</vt:lpstr>
      <vt:lpstr>Источники информации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Демонстрационно-бесплатная версия</dc:creator>
  <cp:lastModifiedBy>User</cp:lastModifiedBy>
  <cp:revision>210</cp:revision>
  <dcterms:created xsi:type="dcterms:W3CDTF">1999-12-31T20:57:13Z</dcterms:created>
  <dcterms:modified xsi:type="dcterms:W3CDTF">2014-07-03T02:48:55Z</dcterms:modified>
</cp:coreProperties>
</file>