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88E"/>
    <a:srgbClr val="CC0000"/>
    <a:srgbClr val="422C16"/>
    <a:srgbClr val="006666"/>
    <a:srgbClr val="0099CC"/>
    <a:srgbClr val="800000"/>
    <a:srgbClr val="0033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07424"/>
        <c:axId val="37093376"/>
        <c:axId val="0"/>
      </c:bar3DChart>
      <c:catAx>
        <c:axId val="37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093376"/>
        <c:crosses val="autoZero"/>
        <c:auto val="1"/>
        <c:lblAlgn val="ctr"/>
        <c:lblOffset val="100"/>
        <c:noMultiLvlLbl val="0"/>
      </c:catAx>
      <c:valAx>
        <c:axId val="37093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60742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301760"/>
        <c:axId val="88554240"/>
        <c:axId val="0"/>
      </c:bar3DChart>
      <c:catAx>
        <c:axId val="9330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54240"/>
        <c:crosses val="autoZero"/>
        <c:auto val="1"/>
        <c:lblAlgn val="ctr"/>
        <c:lblOffset val="100"/>
        <c:noMultiLvlLbl val="0"/>
      </c:catAx>
      <c:valAx>
        <c:axId val="88554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330176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65024"/>
        <c:axId val="88550784"/>
        <c:axId val="0"/>
      </c:bar3DChart>
      <c:catAx>
        <c:axId val="416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50784"/>
        <c:crosses val="autoZero"/>
        <c:auto val="1"/>
        <c:lblAlgn val="ctr"/>
        <c:lblOffset val="100"/>
        <c:noMultiLvlLbl val="0"/>
      </c:catAx>
      <c:valAx>
        <c:axId val="88550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66502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387008"/>
        <c:axId val="77737920"/>
        <c:axId val="0"/>
      </c:bar3DChart>
      <c:catAx>
        <c:axId val="1773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37920"/>
        <c:crosses val="autoZero"/>
        <c:auto val="1"/>
        <c:lblAlgn val="ctr"/>
        <c:lblOffset val="100"/>
        <c:noMultiLvlLbl val="0"/>
      </c:catAx>
      <c:valAx>
        <c:axId val="77737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38700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301248"/>
        <c:axId val="77196096"/>
        <c:axId val="0"/>
      </c:bar3DChart>
      <c:catAx>
        <c:axId val="933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196096"/>
        <c:crosses val="autoZero"/>
        <c:auto val="1"/>
        <c:lblAlgn val="ctr"/>
        <c:lblOffset val="100"/>
        <c:noMultiLvlLbl val="0"/>
      </c:catAx>
      <c:valAx>
        <c:axId val="77196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330124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Повышенная чувствительность к происходящему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Повышенная тревожность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Повышенная ранимость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Неумение сопереживать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Повышенная двигательная активность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Быстрая утомляемость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Пассивность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300736"/>
        <c:axId val="77736192"/>
        <c:axId val="0"/>
      </c:bar3DChart>
      <c:catAx>
        <c:axId val="933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36192"/>
        <c:crosses val="autoZero"/>
        <c:auto val="1"/>
        <c:lblAlgn val="ctr"/>
        <c:lblOffset val="100"/>
        <c:noMultiLvlLbl val="0"/>
      </c:catAx>
      <c:valAx>
        <c:axId val="77736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3300736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79264"/>
        <c:axId val="37095680"/>
        <c:axId val="0"/>
      </c:bar3DChart>
      <c:catAx>
        <c:axId val="375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095680"/>
        <c:crosses val="autoZero"/>
        <c:auto val="1"/>
        <c:lblAlgn val="ctr"/>
        <c:lblOffset val="100"/>
        <c:noMultiLvlLbl val="0"/>
      </c:catAx>
      <c:valAx>
        <c:axId val="37095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57926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55104"/>
        <c:axId val="37097984"/>
        <c:axId val="0"/>
      </c:bar3DChart>
      <c:catAx>
        <c:axId val="382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097984"/>
        <c:crosses val="autoZero"/>
        <c:auto val="1"/>
        <c:lblAlgn val="ctr"/>
        <c:lblOffset val="100"/>
        <c:noMultiLvlLbl val="0"/>
      </c:catAx>
      <c:valAx>
        <c:axId val="37097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25510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08960"/>
        <c:axId val="37100288"/>
        <c:axId val="0"/>
      </c:bar3DChart>
      <c:catAx>
        <c:axId val="376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00288"/>
        <c:crosses val="autoZero"/>
        <c:auto val="1"/>
        <c:lblAlgn val="ctr"/>
        <c:lblOffset val="100"/>
        <c:noMultiLvlLbl val="0"/>
      </c:catAx>
      <c:valAx>
        <c:axId val="37100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60896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167552"/>
        <c:axId val="73852032"/>
        <c:axId val="0"/>
      </c:bar3DChart>
      <c:catAx>
        <c:axId val="381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852032"/>
        <c:crosses val="autoZero"/>
        <c:auto val="1"/>
        <c:lblAlgn val="ctr"/>
        <c:lblOffset val="100"/>
        <c:noMultiLvlLbl val="0"/>
      </c:catAx>
      <c:valAx>
        <c:axId val="73852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16755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74432"/>
        <c:axId val="71062592"/>
        <c:axId val="0"/>
      </c:bar3DChart>
      <c:catAx>
        <c:axId val="402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062592"/>
        <c:crosses val="autoZero"/>
        <c:auto val="1"/>
        <c:lblAlgn val="ctr"/>
        <c:lblOffset val="100"/>
        <c:noMultiLvlLbl val="0"/>
      </c:catAx>
      <c:valAx>
        <c:axId val="71062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2744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832064"/>
        <c:axId val="77733888"/>
        <c:axId val="0"/>
      </c:bar3DChart>
      <c:catAx>
        <c:axId val="878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33888"/>
        <c:crosses val="autoZero"/>
        <c:auto val="1"/>
        <c:lblAlgn val="ctr"/>
        <c:lblOffset val="100"/>
        <c:noMultiLvlLbl val="0"/>
      </c:catAx>
      <c:valAx>
        <c:axId val="77733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783206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17</c:v>
                </c:pt>
                <c:pt idx="2">
                  <c:v>21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476096"/>
        <c:axId val="200419584"/>
        <c:axId val="0"/>
      </c:bar3DChart>
      <c:catAx>
        <c:axId val="4147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419584"/>
        <c:crosses val="autoZero"/>
        <c:auto val="1"/>
        <c:lblAlgn val="ctr"/>
        <c:lblOffset val="100"/>
        <c:noMultiLvlLbl val="0"/>
      </c:catAx>
      <c:valAx>
        <c:axId val="200419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47609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C788E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275072"/>
        <c:axId val="200418432"/>
        <c:axId val="0"/>
      </c:bar3DChart>
      <c:catAx>
        <c:axId val="9427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418432"/>
        <c:crosses val="autoZero"/>
        <c:auto val="1"/>
        <c:lblAlgn val="ctr"/>
        <c:lblOffset val="100"/>
        <c:noMultiLvlLbl val="0"/>
      </c:catAx>
      <c:valAx>
        <c:axId val="20041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27507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AEC2C-D663-450C-AE7A-14EA62DC99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9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ECFB-102C-4E73-B2DE-95F4212E96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58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1A9E-BC44-4907-9207-2F2D56B9BF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C217-264F-4F7F-864B-645FAB7D98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48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2B0F-C589-42A6-953A-AC206AB50B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11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7B9B-23A9-4983-BCEC-729F5EDDBF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0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C9C1-1242-41F5-813D-BF5BF28345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73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63F9C-9716-4ED8-87B2-80B7B01FD1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08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FBF96-EC4D-4C14-AC5E-C82110A528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58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E7D2-6C79-411A-88E4-F038412532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10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A33EE-699F-470A-B48C-6922470FF6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26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F15E3C-5168-43B9-8E06-E1792B4A2B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54288" y="1412875"/>
            <a:ext cx="6121400" cy="647700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6666"/>
                </a:solidFill>
              </a:rPr>
              <a:t>Результаты анкетирования</a:t>
            </a:r>
            <a:endParaRPr lang="es-ES" altLang="ru-RU" sz="5400" b="1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Учет личных проблем и затруднений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907611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Помощь в выборе собственного решения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52268"/>
              </p:ext>
            </p:extLst>
          </p:nvPr>
        </p:nvGraphicFramePr>
        <p:xfrm>
          <a:off x="1238424" y="2111648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z="4200" smtClean="0">
                <a:solidFill>
                  <a:schemeClr val="tx1"/>
                </a:solidFill>
              </a:rPr>
              <a:t>Приобретение необходимой суммы знаний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610028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Чувство уверенности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373952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Желать познавать новое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998433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76250"/>
            <a:ext cx="7416800" cy="98107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</a:rPr>
              <a:t>С какими психологическими трудностями столкнулись вы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991493"/>
              </p:ext>
            </p:extLst>
          </p:nvPr>
        </p:nvGraphicFramePr>
        <p:xfrm>
          <a:off x="250825" y="2060575"/>
          <a:ext cx="87137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Взаимоотношения с учителями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597438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Взаимоотношения с учениками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516785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875" y="549275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Эмоциональный комфорт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038804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Возможность высказать свою точку зрения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60555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Уважительное отношение к себе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/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2082800"/>
            <a:ext cx="65532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Сохранение личного достоинства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467366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Возможность обращаться за помощью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757081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76263"/>
            <a:ext cx="7272338" cy="9810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Возможность проявлять инициативу, активность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318470"/>
              </p:ext>
            </p:extLst>
          </p:nvPr>
        </p:nvGraphicFramePr>
        <p:xfrm>
          <a:off x="1187450" y="2133600"/>
          <a:ext cx="6456363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56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Результаты анкетирования</vt:lpstr>
      <vt:lpstr>Взаимоотношения с учителями</vt:lpstr>
      <vt:lpstr>Взаимоотношения с учениками</vt:lpstr>
      <vt:lpstr>Эмоциональный комфорт</vt:lpstr>
      <vt:lpstr>Возможность высказать свою точку зрения</vt:lpstr>
      <vt:lpstr>Уважительное отношение к себе</vt:lpstr>
      <vt:lpstr>Сохранение личного достоинства</vt:lpstr>
      <vt:lpstr>Возможность обращаться за помощью</vt:lpstr>
      <vt:lpstr>Возможность проявлять инициативу, активность</vt:lpstr>
      <vt:lpstr>Учет личных проблем и затруднений</vt:lpstr>
      <vt:lpstr>Помощь в выборе собственного решения</vt:lpstr>
      <vt:lpstr>Приобретение необходимой суммы знаний</vt:lpstr>
      <vt:lpstr>Чувство уверенности</vt:lpstr>
      <vt:lpstr>Желать познавать новое</vt:lpstr>
      <vt:lpstr>С какими психологическими трудностями столкнулись вы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Юлия Вериялова</cp:lastModifiedBy>
  <cp:revision>669</cp:revision>
  <dcterms:created xsi:type="dcterms:W3CDTF">2010-05-23T14:28:12Z</dcterms:created>
  <dcterms:modified xsi:type="dcterms:W3CDTF">2013-11-15T12:02:33Z</dcterms:modified>
</cp:coreProperties>
</file>