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3" r:id="rId11"/>
    <p:sldId id="272" r:id="rId12"/>
    <p:sldId id="273" r:id="rId13"/>
    <p:sldId id="261" r:id="rId14"/>
    <p:sldId id="274" r:id="rId15"/>
    <p:sldId id="275" r:id="rId16"/>
    <p:sldId id="276" r:id="rId17"/>
    <p:sldId id="277" r:id="rId18"/>
    <p:sldId id="262" r:id="rId19"/>
    <p:sldId id="281" r:id="rId20"/>
    <p:sldId id="282" r:id="rId21"/>
    <p:sldId id="283" r:id="rId22"/>
    <p:sldId id="284" r:id="rId23"/>
    <p:sldId id="285" r:id="rId24"/>
    <p:sldId id="264" r:id="rId25"/>
    <p:sldId id="286" r:id="rId26"/>
    <p:sldId id="288" r:id="rId27"/>
    <p:sldId id="287" r:id="rId28"/>
    <p:sldId id="26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4FEAEE-6390-4853-ACE3-6BA226051D68}" type="datetimeFigureOut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83E629-877E-4701-A9CF-1FA4FB8FB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061D81-FB4B-47BF-82E0-319C09A642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CF0613-0A06-48B3-9126-D7E9BD403A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3552B4-634B-4A34-A29D-50A06C1DDF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A73B8B-BB8F-491E-A619-C9C5FF402E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C98F01-7B93-4C33-AD4A-6EED03C8A5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D6A34B-AAA1-4231-B090-35842F493B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337351-0343-40B4-B549-95C6A9DBBF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308FC-3FA7-488C-B40C-CA43EB8FA0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73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9013FE-D411-4A91-947A-931E48992E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CCC33-3724-4EFC-99BB-B4995AF84EA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96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303BCD-B480-428A-89A3-997ED88E7C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78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776136-8DEA-4519-83B6-B6B89115EB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38656-D001-431B-8FD6-6771E3F145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546589-E93F-42A9-BAA5-69B257E1E8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3E629-877E-4701-A9CF-1FA4FB8FB8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D2414D-F9F3-4908-9B91-56F9EB25FC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1EE603-C04E-41BE-836B-F5130D3E5F4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6B9336-0A0E-40F4-8D11-C563173A5F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32615-7656-4EE9-94A0-F75A4BDE1F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AAAD-7222-49E3-8FD0-2185E5B8B42E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92E2-0396-4DF2-BE67-20A0BA78D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78FB-8F93-4EE6-B3D2-3D0E5620513E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FAC-2EC4-4D98-ABA2-5FA69C752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20C80-E509-4259-8394-8E2B2CEF9253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1ABE-C03C-4252-9459-721083FFF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2A7B-0BC8-4310-806E-93200A32E852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F6BD7-A84E-4340-B826-81051A1C6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6D10-F97C-46D7-BDF9-3520D0D758E4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40A93-4525-4C96-AE57-C4365B5AA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BFB4-5FCA-4251-A420-841DD4D7DC06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7BC7-732A-4B27-8D5F-10C11D57E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8896A-BD27-4BE8-9B66-07DBE5169DD2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ECC8-1DAF-46EB-89E4-2CB8AF50C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5452-E636-4875-9E10-BF423573F4EA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335C-0B6F-4F06-9518-4F6591DE9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CCF9-527B-4BA3-BDBB-F3A8D0250BD4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2CCF-1E1E-409A-9EEB-F9D9F1A9D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91ED-59ED-48FD-9DFA-663D17D5D14D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B773-F616-4F52-852D-01F8781CD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26C1-3ED0-4387-B72A-7B63E11B92CD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9716-C562-4BFB-93D4-5744F703A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2AB47F-DD90-4972-AACE-BC7B1A011307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84A2C0-4F28-428D-B230-4A0AC91BF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18.xml"/><Relationship Id="rId7" Type="http://schemas.openxmlformats.org/officeDocument/2006/relationships/slide" Target="slide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8.xml"/><Relationship Id="rId5" Type="http://schemas.openxmlformats.org/officeDocument/2006/relationships/slide" Target="slide21.xml"/><Relationship Id="rId10" Type="http://schemas.openxmlformats.org/officeDocument/2006/relationships/slide" Target="slide27.xml"/><Relationship Id="rId4" Type="http://schemas.openxmlformats.org/officeDocument/2006/relationships/slide" Target="slide20.xml"/><Relationship Id="rId9" Type="http://schemas.openxmlformats.org/officeDocument/2006/relationships/slide" Target="slide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.bin"/><Relationship Id="rId12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slide" Target="slide21.xml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15436" cy="628654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5" name="Picture 3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5857875"/>
            <a:ext cx="9366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5572125"/>
            <a:ext cx="15446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67107" y="548680"/>
            <a:ext cx="4718151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err="1" smtClean="0">
                <a:latin typeface="+mj-lt"/>
                <a:cs typeface="Times New Roman" pitchFamily="18" charset="0"/>
              </a:rPr>
              <a:t>Эрудицион</a:t>
            </a:r>
            <a:endParaRPr lang="ru-RU" sz="5400" b="1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+mj-lt"/>
                <a:cs typeface="Times New Roman" pitchFamily="18" charset="0"/>
              </a:rPr>
              <a:t>математические</a:t>
            </a:r>
          </a:p>
          <a:p>
            <a:pPr algn="ctr"/>
            <a:r>
              <a:rPr lang="ru-RU" sz="4800" b="1" dirty="0" smtClean="0">
                <a:latin typeface="+mj-lt"/>
                <a:cs typeface="Times New Roman" pitchFamily="18" charset="0"/>
              </a:rPr>
              <a:t> соревнования</a:t>
            </a:r>
          </a:p>
          <a:p>
            <a:pPr algn="ctr"/>
            <a:r>
              <a:rPr lang="ru-RU" sz="4800" b="1" dirty="0" smtClean="0">
                <a:latin typeface="+mj-lt"/>
                <a:cs typeface="Times New Roman" pitchFamily="18" charset="0"/>
              </a:rPr>
              <a:t>по геометрии</a:t>
            </a:r>
          </a:p>
          <a:p>
            <a:pPr algn="ctr"/>
            <a:r>
              <a:rPr lang="ru-RU" sz="4800" b="1" dirty="0" smtClean="0">
                <a:latin typeface="+mj-lt"/>
                <a:cs typeface="Times New Roman" pitchFamily="18" charset="0"/>
              </a:rPr>
              <a:t>7 класс</a:t>
            </a:r>
            <a:endParaRPr lang="ru-RU" sz="4800" b="1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4725144"/>
            <a:ext cx="5464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Учитель математики Мамаева И.В.</a:t>
            </a:r>
          </a:p>
          <a:p>
            <a:pPr algn="ctr"/>
            <a:r>
              <a:rPr lang="ru-RU" sz="2400" b="1" dirty="0" smtClean="0"/>
              <a:t>Лицей 265 Санкт-Петербург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1115616" y="1268760"/>
            <a:ext cx="5760640" cy="3096344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H="1">
            <a:off x="5220072" y="1268760"/>
            <a:ext cx="1656184" cy="3074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2373688">
            <a:off x="1158068" y="3831491"/>
            <a:ext cx="914400" cy="914400"/>
          </a:xfrm>
          <a:prstGeom prst="arc">
            <a:avLst>
              <a:gd name="adj1" fmla="val 16519082"/>
              <a:gd name="adj2" fmla="val 195964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475167">
            <a:off x="4792779" y="3937812"/>
            <a:ext cx="914400" cy="914400"/>
          </a:xfrm>
          <a:prstGeom prst="arc">
            <a:avLst>
              <a:gd name="adj1" fmla="val 16217264"/>
              <a:gd name="adj2" fmla="val 195964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475167">
            <a:off x="4936796" y="3865804"/>
            <a:ext cx="914400" cy="914400"/>
          </a:xfrm>
          <a:prstGeom prst="arc">
            <a:avLst>
              <a:gd name="adj1" fmla="val 15446111"/>
              <a:gd name="adj2" fmla="val 2036284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051720" y="378904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30°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52120" y="378904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60°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4149080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12160" y="43651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55576" y="41490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948264" y="98072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В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020272" y="407707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429309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 Е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115616" y="4374210"/>
            <a:ext cx="41044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75856" y="393305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3848" y="443711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настраиваемая 36">
            <a:hlinkClick r:id="rId3" action="ppaction://hlinksldjump" highlightClick="1"/>
          </p:cNvPr>
          <p:cNvSpPr/>
          <p:nvPr/>
        </p:nvSpPr>
        <p:spPr>
          <a:xfrm>
            <a:off x="5868144" y="5517232"/>
            <a:ext cx="1656184" cy="43204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Управляющая кнопка: домой 37">
            <a:hlinkClick r:id="rId4" action="ppaction://hlinksldjump" highlightClick="1"/>
          </p:cNvPr>
          <p:cNvSpPr/>
          <p:nvPr/>
        </p:nvSpPr>
        <p:spPr>
          <a:xfrm>
            <a:off x="8172400" y="5877272"/>
            <a:ext cx="538360" cy="504056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04850" y="4681538"/>
            <a:ext cx="2808288" cy="1195387"/>
            <a:chOff x="340" y="3176"/>
            <a:chExt cx="1769" cy="753"/>
          </a:xfrm>
        </p:grpSpPr>
        <p:sp>
          <p:nvSpPr>
            <p:cNvPr id="2093" name="Freeform 3"/>
            <p:cNvSpPr>
              <a:spLocks/>
            </p:cNvSpPr>
            <p:nvPr/>
          </p:nvSpPr>
          <p:spPr bwMode="auto">
            <a:xfrm>
              <a:off x="1247" y="3176"/>
              <a:ext cx="862" cy="753"/>
            </a:xfrm>
            <a:custGeom>
              <a:avLst/>
              <a:gdLst>
                <a:gd name="T0" fmla="*/ 862 w 862"/>
                <a:gd name="T1" fmla="*/ 753 h 753"/>
                <a:gd name="T2" fmla="*/ 545 w 862"/>
                <a:gd name="T3" fmla="*/ 27 h 753"/>
                <a:gd name="T4" fmla="*/ 353 w 862"/>
                <a:gd name="T5" fmla="*/ 0 h 753"/>
                <a:gd name="T6" fmla="*/ 182 w 862"/>
                <a:gd name="T7" fmla="*/ 118 h 753"/>
                <a:gd name="T8" fmla="*/ 46 w 862"/>
                <a:gd name="T9" fmla="*/ 254 h 753"/>
                <a:gd name="T10" fmla="*/ 46 w 862"/>
                <a:gd name="T11" fmla="*/ 390 h 753"/>
                <a:gd name="T12" fmla="*/ 0 w 862"/>
                <a:gd name="T13" fmla="*/ 753 h 753"/>
                <a:gd name="T14" fmla="*/ 862 w 862"/>
                <a:gd name="T15" fmla="*/ 753 h 7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2"/>
                <a:gd name="T25" fmla="*/ 0 h 753"/>
                <a:gd name="T26" fmla="*/ 862 w 862"/>
                <a:gd name="T27" fmla="*/ 753 h 7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2" h="753">
                  <a:moveTo>
                    <a:pt x="862" y="753"/>
                  </a:moveTo>
                  <a:lnTo>
                    <a:pt x="545" y="27"/>
                  </a:lnTo>
                  <a:lnTo>
                    <a:pt x="353" y="0"/>
                  </a:lnTo>
                  <a:lnTo>
                    <a:pt x="182" y="118"/>
                  </a:lnTo>
                  <a:lnTo>
                    <a:pt x="46" y="254"/>
                  </a:lnTo>
                  <a:lnTo>
                    <a:pt x="46" y="390"/>
                  </a:lnTo>
                  <a:lnTo>
                    <a:pt x="0" y="753"/>
                  </a:lnTo>
                  <a:lnTo>
                    <a:pt x="862" y="753"/>
                  </a:lnTo>
                  <a:close/>
                </a:path>
              </a:pathLst>
            </a:custGeom>
            <a:gradFill rotWithShape="1">
              <a:gsLst>
                <a:gs pos="0">
                  <a:srgbClr val="0033CC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94" name="Freeform 4"/>
            <p:cNvSpPr>
              <a:spLocks/>
            </p:cNvSpPr>
            <p:nvPr/>
          </p:nvSpPr>
          <p:spPr bwMode="auto">
            <a:xfrm>
              <a:off x="340" y="3203"/>
              <a:ext cx="862" cy="726"/>
            </a:xfrm>
            <a:custGeom>
              <a:avLst/>
              <a:gdLst>
                <a:gd name="T0" fmla="*/ 0 w 862"/>
                <a:gd name="T1" fmla="*/ 726 h 726"/>
                <a:gd name="T2" fmla="*/ 317 w 862"/>
                <a:gd name="T3" fmla="*/ 0 h 726"/>
                <a:gd name="T4" fmla="*/ 680 w 862"/>
                <a:gd name="T5" fmla="*/ 91 h 726"/>
                <a:gd name="T6" fmla="*/ 816 w 862"/>
                <a:gd name="T7" fmla="*/ 227 h 726"/>
                <a:gd name="T8" fmla="*/ 816 w 862"/>
                <a:gd name="T9" fmla="*/ 363 h 726"/>
                <a:gd name="T10" fmla="*/ 862 w 862"/>
                <a:gd name="T11" fmla="*/ 726 h 726"/>
                <a:gd name="T12" fmla="*/ 0 w 862"/>
                <a:gd name="T13" fmla="*/ 726 h 7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2"/>
                <a:gd name="T22" fmla="*/ 0 h 726"/>
                <a:gd name="T23" fmla="*/ 862 w 862"/>
                <a:gd name="T24" fmla="*/ 726 h 7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2" h="726">
                  <a:moveTo>
                    <a:pt x="0" y="726"/>
                  </a:moveTo>
                  <a:lnTo>
                    <a:pt x="317" y="0"/>
                  </a:lnTo>
                  <a:lnTo>
                    <a:pt x="680" y="91"/>
                  </a:lnTo>
                  <a:lnTo>
                    <a:pt x="816" y="227"/>
                  </a:lnTo>
                  <a:lnTo>
                    <a:pt x="816" y="363"/>
                  </a:lnTo>
                  <a:lnTo>
                    <a:pt x="862" y="726"/>
                  </a:lnTo>
                  <a:lnTo>
                    <a:pt x="0" y="726"/>
                  </a:lnTo>
                  <a:close/>
                </a:path>
              </a:pathLst>
            </a:custGeom>
            <a:gradFill rotWithShape="1">
              <a:gsLst>
                <a:gs pos="0">
                  <a:srgbClr val="0033CC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5" name="Freeform 5"/>
          <p:cNvSpPr>
            <a:spLocks/>
          </p:cNvSpPr>
          <p:nvPr/>
        </p:nvSpPr>
        <p:spPr bwMode="auto">
          <a:xfrm>
            <a:off x="2616200" y="3789363"/>
            <a:ext cx="3273425" cy="2087562"/>
          </a:xfrm>
          <a:custGeom>
            <a:avLst/>
            <a:gdLst>
              <a:gd name="T0" fmla="*/ 0 w 2062"/>
              <a:gd name="T1" fmla="*/ 26 h 1315"/>
              <a:gd name="T2" fmla="*/ 577 w 2062"/>
              <a:gd name="T3" fmla="*/ 1315 h 1315"/>
              <a:gd name="T4" fmla="*/ 2062 w 2062"/>
              <a:gd name="T5" fmla="*/ 1315 h 1315"/>
              <a:gd name="T6" fmla="*/ 1877 w 2062"/>
              <a:gd name="T7" fmla="*/ 925 h 1315"/>
              <a:gd name="T8" fmla="*/ 1551 w 2062"/>
              <a:gd name="T9" fmla="*/ 585 h 1315"/>
              <a:gd name="T10" fmla="*/ 1040 w 2062"/>
              <a:gd name="T11" fmla="*/ 195 h 1315"/>
              <a:gd name="T12" fmla="*/ 577 w 2062"/>
              <a:gd name="T13" fmla="*/ 0 h 1315"/>
              <a:gd name="T14" fmla="*/ 112 w 2062"/>
              <a:gd name="T15" fmla="*/ 0 h 13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62"/>
              <a:gd name="T25" fmla="*/ 0 h 1315"/>
              <a:gd name="T26" fmla="*/ 2062 w 2062"/>
              <a:gd name="T27" fmla="*/ 1315 h 13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62" h="1315">
                <a:moveTo>
                  <a:pt x="0" y="26"/>
                </a:moveTo>
                <a:lnTo>
                  <a:pt x="577" y="1315"/>
                </a:lnTo>
                <a:lnTo>
                  <a:pt x="2062" y="1315"/>
                </a:lnTo>
                <a:lnTo>
                  <a:pt x="1877" y="925"/>
                </a:lnTo>
                <a:lnTo>
                  <a:pt x="1551" y="585"/>
                </a:lnTo>
                <a:lnTo>
                  <a:pt x="1040" y="195"/>
                </a:lnTo>
                <a:lnTo>
                  <a:pt x="577" y="0"/>
                </a:lnTo>
                <a:lnTo>
                  <a:pt x="112" y="0"/>
                </a:lnTo>
              </a:path>
            </a:pathLst>
          </a:cu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1712913" y="2205038"/>
            <a:ext cx="40163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2059" name="Text Box 7"/>
          <p:cNvSpPr txBox="1">
            <a:spLocks noChangeArrowheads="1"/>
          </p:cNvSpPr>
          <p:nvPr/>
        </p:nvSpPr>
        <p:spPr bwMode="auto">
          <a:xfrm>
            <a:off x="334963" y="5661025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4521200" y="3789363"/>
            <a:ext cx="441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Calibri" pitchFamily="34" charset="0"/>
              </a:rPr>
              <a:t>D</a:t>
            </a:r>
            <a:endParaRPr lang="ru-RU" sz="28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061" name="AutoShape 9"/>
          <p:cNvSpPr>
            <a:spLocks noChangeArrowheads="1"/>
          </p:cNvSpPr>
          <p:nvPr/>
        </p:nvSpPr>
        <p:spPr bwMode="auto">
          <a:xfrm>
            <a:off x="704850" y="2708275"/>
            <a:ext cx="2808288" cy="316865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Freeform 10"/>
          <p:cNvSpPr>
            <a:spLocks/>
          </p:cNvSpPr>
          <p:nvPr/>
        </p:nvSpPr>
        <p:spPr bwMode="auto">
          <a:xfrm>
            <a:off x="3517900" y="5875338"/>
            <a:ext cx="3454400" cy="1587"/>
          </a:xfrm>
          <a:custGeom>
            <a:avLst/>
            <a:gdLst>
              <a:gd name="T0" fmla="*/ 0 w 2176"/>
              <a:gd name="T1" fmla="*/ 0 h 1"/>
              <a:gd name="T2" fmla="*/ 2176 w 2176"/>
              <a:gd name="T3" fmla="*/ 0 h 1"/>
              <a:gd name="T4" fmla="*/ 0 60000 65536"/>
              <a:gd name="T5" fmla="*/ 0 60000 65536"/>
              <a:gd name="T6" fmla="*/ 0 w 2176"/>
              <a:gd name="T7" fmla="*/ 0 h 1"/>
              <a:gd name="T8" fmla="*/ 2176 w 21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6" h="1">
                <a:moveTo>
                  <a:pt x="0" y="0"/>
                </a:moveTo>
                <a:lnTo>
                  <a:pt x="2176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63" name="Freeform 11"/>
          <p:cNvSpPr>
            <a:spLocks/>
          </p:cNvSpPr>
          <p:nvPr/>
        </p:nvSpPr>
        <p:spPr bwMode="auto">
          <a:xfrm>
            <a:off x="1136650" y="4437063"/>
            <a:ext cx="260350" cy="207962"/>
          </a:xfrm>
          <a:custGeom>
            <a:avLst/>
            <a:gdLst>
              <a:gd name="T0" fmla="*/ 0 w 169"/>
              <a:gd name="T1" fmla="*/ 0 h 144"/>
              <a:gd name="T2" fmla="*/ 169 w 169"/>
              <a:gd name="T3" fmla="*/ 144 h 144"/>
              <a:gd name="T4" fmla="*/ 0 60000 65536"/>
              <a:gd name="T5" fmla="*/ 0 60000 65536"/>
              <a:gd name="T6" fmla="*/ 0 w 169"/>
              <a:gd name="T7" fmla="*/ 0 h 144"/>
              <a:gd name="T8" fmla="*/ 169 w 16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64" name="Freeform 12"/>
          <p:cNvSpPr>
            <a:spLocks/>
          </p:cNvSpPr>
          <p:nvPr/>
        </p:nvSpPr>
        <p:spPr bwMode="auto">
          <a:xfrm flipH="1">
            <a:off x="2720975" y="4364038"/>
            <a:ext cx="260350" cy="207962"/>
          </a:xfrm>
          <a:custGeom>
            <a:avLst/>
            <a:gdLst>
              <a:gd name="T0" fmla="*/ 0 w 169"/>
              <a:gd name="T1" fmla="*/ 0 h 144"/>
              <a:gd name="T2" fmla="*/ 169 w 169"/>
              <a:gd name="T3" fmla="*/ 144 h 144"/>
              <a:gd name="T4" fmla="*/ 0 60000 65536"/>
              <a:gd name="T5" fmla="*/ 0 60000 65536"/>
              <a:gd name="T6" fmla="*/ 0 w 169"/>
              <a:gd name="T7" fmla="*/ 0 h 144"/>
              <a:gd name="T8" fmla="*/ 169 w 16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657600" y="5373688"/>
            <a:ext cx="431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2066" name="Text Box 14"/>
          <p:cNvSpPr txBox="1">
            <a:spLocks noChangeArrowheads="1"/>
          </p:cNvSpPr>
          <p:nvPr/>
        </p:nvSpPr>
        <p:spPr bwMode="auto">
          <a:xfrm>
            <a:off x="787400" y="5491163"/>
            <a:ext cx="636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7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2400" b="1" baseline="300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87400" y="5491163"/>
            <a:ext cx="636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7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2400" b="1" baseline="300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57188" y="1000125"/>
            <a:ext cx="2713037" cy="519113"/>
            <a:chOff x="2870" y="1855"/>
            <a:chExt cx="1709" cy="327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3545" y="1855"/>
            <a:ext cx="317" cy="293"/>
          </p:xfrm>
          <a:graphic>
            <a:graphicData uri="http://schemas.openxmlformats.org/presentationml/2006/ole">
              <p:oleObj spid="_x0000_s17414" name="Формула" r:id="rId4" imgW="164880" imgH="152280" progId="Equation.3">
                <p:embed/>
              </p:oleObj>
            </a:graphicData>
          </a:graphic>
        </p:graphicFrame>
        <p:sp>
          <p:nvSpPr>
            <p:cNvPr id="2092" name="Text Box 18"/>
            <p:cNvSpPr txBox="1">
              <a:spLocks noChangeArrowheads="1"/>
            </p:cNvSpPr>
            <p:nvPr/>
          </p:nvSpPr>
          <p:spPr bwMode="auto">
            <a:xfrm>
              <a:off x="2870" y="1855"/>
              <a:ext cx="170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99"/>
                  </a:solidFill>
                  <a:latin typeface="Calibri" pitchFamily="34" charset="0"/>
                </a:rPr>
                <a:t>Найти       АВ</a:t>
              </a:r>
              <a:r>
                <a:rPr lang="en-US" sz="2800" b="1" dirty="0">
                  <a:solidFill>
                    <a:srgbClr val="000099"/>
                  </a:solidFill>
                  <a:latin typeface="Calibri" pitchFamily="34" charset="0"/>
                </a:rPr>
                <a:t>D</a:t>
              </a:r>
              <a:endParaRPr lang="ru-RU" sz="2800" b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600700" y="3786188"/>
            <a:ext cx="2787650" cy="522287"/>
            <a:chOff x="3107" y="1387"/>
            <a:chExt cx="1756" cy="329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3107" y="1389"/>
            <a:ext cx="317" cy="293"/>
          </p:xfrm>
          <a:graphic>
            <a:graphicData uri="http://schemas.openxmlformats.org/presentationml/2006/ole">
              <p:oleObj spid="_x0000_s17412" name="Формула" r:id="rId5" imgW="164880" imgH="152280" progId="Equation.3">
                <p:embed/>
              </p:oleObj>
            </a:graphicData>
          </a:graphic>
        </p:graphicFrame>
        <p:sp>
          <p:nvSpPr>
            <p:cNvPr id="2091" name="Text Box 21"/>
            <p:cNvSpPr txBox="1">
              <a:spLocks noChangeArrowheads="1"/>
            </p:cNvSpPr>
            <p:nvPr/>
          </p:nvSpPr>
          <p:spPr bwMode="auto">
            <a:xfrm>
              <a:off x="3334" y="1389"/>
              <a:ext cx="152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KBD =    ABD</a:t>
              </a:r>
              <a:endParaRPr lang="ru-RU" sz="2800" b="1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899" y="1387"/>
            <a:ext cx="331" cy="282"/>
          </p:xfrm>
          <a:graphic>
            <a:graphicData uri="http://schemas.openxmlformats.org/presentationml/2006/ole">
              <p:oleObj spid="_x0000_s17413" name="Формула" r:id="rId6" imgW="164880" imgH="152280" progId="Equation.3">
                <p:embed/>
              </p:oleObj>
            </a:graphicData>
          </a:graphic>
        </p:graphicFrame>
      </p:grp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779838" y="2060575"/>
            <a:ext cx="49688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В</a:t>
            </a:r>
            <a:r>
              <a:rPr lang="en-US" sz="2800" b="1">
                <a:solidFill>
                  <a:srgbClr val="000099"/>
                </a:solidFill>
                <a:latin typeface="Calibri" pitchFamily="34" charset="0"/>
              </a:rPr>
              <a:t>D – 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медиана</a:t>
            </a:r>
          </a:p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Значит, В</a:t>
            </a:r>
            <a:r>
              <a:rPr lang="en-US" sz="2800" b="1">
                <a:solidFill>
                  <a:srgbClr val="000099"/>
                </a:solidFill>
                <a:latin typeface="Calibri" pitchFamily="34" charset="0"/>
              </a:rPr>
              <a:t>D - 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биссектриса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 rot="1788349" flipH="1" flipV="1">
            <a:off x="3584575" y="3573463"/>
            <a:ext cx="144463" cy="288925"/>
            <a:chOff x="1156" y="3432"/>
            <a:chExt cx="91" cy="182"/>
          </a:xfrm>
        </p:grpSpPr>
        <p:sp>
          <p:nvSpPr>
            <p:cNvPr id="2089" name="Freeform 25"/>
            <p:cNvSpPr>
              <a:spLocks/>
            </p:cNvSpPr>
            <p:nvPr/>
          </p:nvSpPr>
          <p:spPr bwMode="auto">
            <a:xfrm flipH="1">
              <a:off x="1156" y="3432"/>
              <a:ext cx="42" cy="182"/>
            </a:xfrm>
            <a:custGeom>
              <a:avLst/>
              <a:gdLst>
                <a:gd name="T0" fmla="*/ 0 w 169"/>
                <a:gd name="T1" fmla="*/ 0 h 144"/>
                <a:gd name="T2" fmla="*/ 169 w 169"/>
                <a:gd name="T3" fmla="*/ 144 h 144"/>
                <a:gd name="T4" fmla="*/ 0 60000 65536"/>
                <a:gd name="T5" fmla="*/ 0 60000 65536"/>
                <a:gd name="T6" fmla="*/ 0 w 169"/>
                <a:gd name="T7" fmla="*/ 0 h 144"/>
                <a:gd name="T8" fmla="*/ 169 w 169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90" name="Freeform 26"/>
            <p:cNvSpPr>
              <a:spLocks/>
            </p:cNvSpPr>
            <p:nvPr/>
          </p:nvSpPr>
          <p:spPr bwMode="auto">
            <a:xfrm flipH="1">
              <a:off x="1205" y="3432"/>
              <a:ext cx="42" cy="182"/>
            </a:xfrm>
            <a:custGeom>
              <a:avLst/>
              <a:gdLst>
                <a:gd name="T0" fmla="*/ 0 w 169"/>
                <a:gd name="T1" fmla="*/ 0 h 144"/>
                <a:gd name="T2" fmla="*/ 169 w 169"/>
                <a:gd name="T3" fmla="*/ 144 h 144"/>
                <a:gd name="T4" fmla="*/ 0 60000 65536"/>
                <a:gd name="T5" fmla="*/ 0 60000 65536"/>
                <a:gd name="T6" fmla="*/ 0 w 169"/>
                <a:gd name="T7" fmla="*/ 0 h 144"/>
                <a:gd name="T8" fmla="*/ 169 w 169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072" name="Text Box 27"/>
          <p:cNvSpPr txBox="1">
            <a:spLocks noChangeArrowheads="1"/>
          </p:cNvSpPr>
          <p:nvPr/>
        </p:nvSpPr>
        <p:spPr bwMode="auto">
          <a:xfrm>
            <a:off x="6948264" y="5733256"/>
            <a:ext cx="441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3297238" y="5805488"/>
            <a:ext cx="441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В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924300" y="765175"/>
            <a:ext cx="4524375" cy="519113"/>
            <a:chOff x="2699" y="754"/>
            <a:chExt cx="2850" cy="327"/>
          </a:xfrm>
        </p:grpSpPr>
        <p:sp>
          <p:nvSpPr>
            <p:cNvPr id="2088" name="Text Box 30"/>
            <p:cNvSpPr txBox="1">
              <a:spLocks noChangeArrowheads="1"/>
            </p:cNvSpPr>
            <p:nvPr/>
          </p:nvSpPr>
          <p:spPr bwMode="auto">
            <a:xfrm>
              <a:off x="2835" y="754"/>
              <a:ext cx="271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  <a:latin typeface="Calibri" pitchFamily="34" charset="0"/>
                </a:rPr>
                <a:t>СКВ - равнобедренный</a:t>
              </a:r>
            </a:p>
          </p:txBody>
        </p:sp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2699" y="754"/>
            <a:ext cx="236" cy="279"/>
          </p:xfrm>
          <a:graphic>
            <a:graphicData uri="http://schemas.openxmlformats.org/presentationml/2006/ole">
              <p:oleObj spid="_x0000_s17411" name="Формула" r:id="rId7" imgW="139680" imgH="164880" progId="Equation.3">
                <p:embed/>
              </p:oleObj>
            </a:graphicData>
          </a:graphic>
        </p:graphicFrame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433638" y="5373688"/>
            <a:ext cx="80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11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0</a:t>
            </a:r>
            <a:r>
              <a:rPr lang="en-US" sz="2400" b="1" baseline="300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76" name="Freeform 33"/>
          <p:cNvSpPr>
            <a:spLocks/>
          </p:cNvSpPr>
          <p:nvPr/>
        </p:nvSpPr>
        <p:spPr bwMode="auto">
          <a:xfrm>
            <a:off x="2073275" y="2708275"/>
            <a:ext cx="4873625" cy="3176588"/>
          </a:xfrm>
          <a:custGeom>
            <a:avLst/>
            <a:gdLst>
              <a:gd name="T0" fmla="*/ 3070 w 3070"/>
              <a:gd name="T1" fmla="*/ 2001 h 2001"/>
              <a:gd name="T2" fmla="*/ 0 w 3070"/>
              <a:gd name="T3" fmla="*/ 0 h 2001"/>
              <a:gd name="T4" fmla="*/ 0 60000 65536"/>
              <a:gd name="T5" fmla="*/ 0 60000 65536"/>
              <a:gd name="T6" fmla="*/ 0 w 3070"/>
              <a:gd name="T7" fmla="*/ 0 h 2001"/>
              <a:gd name="T8" fmla="*/ 3070 w 3070"/>
              <a:gd name="T9" fmla="*/ 2001 h 2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70" h="2001">
                <a:moveTo>
                  <a:pt x="3070" y="2001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3513138" y="4292600"/>
            <a:ext cx="107950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 rot="1788349" flipH="1" flipV="1">
            <a:off x="5529263" y="4797425"/>
            <a:ext cx="144462" cy="288925"/>
            <a:chOff x="1156" y="3432"/>
            <a:chExt cx="91" cy="182"/>
          </a:xfrm>
        </p:grpSpPr>
        <p:sp>
          <p:nvSpPr>
            <p:cNvPr id="2086" name="Freeform 36"/>
            <p:cNvSpPr>
              <a:spLocks/>
            </p:cNvSpPr>
            <p:nvPr/>
          </p:nvSpPr>
          <p:spPr bwMode="auto">
            <a:xfrm flipH="1">
              <a:off x="1156" y="3432"/>
              <a:ext cx="42" cy="182"/>
            </a:xfrm>
            <a:custGeom>
              <a:avLst/>
              <a:gdLst>
                <a:gd name="T0" fmla="*/ 0 w 169"/>
                <a:gd name="T1" fmla="*/ 0 h 144"/>
                <a:gd name="T2" fmla="*/ 169 w 169"/>
                <a:gd name="T3" fmla="*/ 144 h 144"/>
                <a:gd name="T4" fmla="*/ 0 60000 65536"/>
                <a:gd name="T5" fmla="*/ 0 60000 65536"/>
                <a:gd name="T6" fmla="*/ 0 w 169"/>
                <a:gd name="T7" fmla="*/ 0 h 144"/>
                <a:gd name="T8" fmla="*/ 169 w 169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87" name="Freeform 37"/>
            <p:cNvSpPr>
              <a:spLocks/>
            </p:cNvSpPr>
            <p:nvPr/>
          </p:nvSpPr>
          <p:spPr bwMode="auto">
            <a:xfrm flipH="1">
              <a:off x="1205" y="3432"/>
              <a:ext cx="42" cy="182"/>
            </a:xfrm>
            <a:custGeom>
              <a:avLst/>
              <a:gdLst>
                <a:gd name="T0" fmla="*/ 0 w 169"/>
                <a:gd name="T1" fmla="*/ 0 h 144"/>
                <a:gd name="T2" fmla="*/ 169 w 169"/>
                <a:gd name="T3" fmla="*/ 144 h 144"/>
                <a:gd name="T4" fmla="*/ 0 60000 65536"/>
                <a:gd name="T5" fmla="*/ 0 60000 65536"/>
                <a:gd name="T6" fmla="*/ 0 w 169"/>
                <a:gd name="T7" fmla="*/ 0 h 144"/>
                <a:gd name="T8" fmla="*/ 169 w 169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" h="144">
                  <a:moveTo>
                    <a:pt x="0" y="0"/>
                  </a:moveTo>
                  <a:lnTo>
                    <a:pt x="169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079" name="Freeform 38"/>
          <p:cNvSpPr>
            <a:spLocks/>
          </p:cNvSpPr>
          <p:nvPr/>
        </p:nvSpPr>
        <p:spPr bwMode="auto">
          <a:xfrm>
            <a:off x="5168900" y="5732463"/>
            <a:ext cx="73025" cy="287337"/>
          </a:xfrm>
          <a:custGeom>
            <a:avLst/>
            <a:gdLst>
              <a:gd name="T0" fmla="*/ 0 w 169"/>
              <a:gd name="T1" fmla="*/ 0 h 144"/>
              <a:gd name="T2" fmla="*/ 169 w 169"/>
              <a:gd name="T3" fmla="*/ 144 h 144"/>
              <a:gd name="T4" fmla="*/ 0 60000 65536"/>
              <a:gd name="T5" fmla="*/ 0 60000 65536"/>
              <a:gd name="T6" fmla="*/ 0 w 169"/>
              <a:gd name="T7" fmla="*/ 0 h 144"/>
              <a:gd name="T8" fmla="*/ 169 w 16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" h="144">
                <a:moveTo>
                  <a:pt x="0" y="0"/>
                </a:moveTo>
                <a:lnTo>
                  <a:pt x="169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5507922" flipV="1">
            <a:off x="3114675" y="4760913"/>
            <a:ext cx="720725" cy="1511300"/>
          </a:xfrm>
          <a:prstGeom prst="moon">
            <a:avLst>
              <a:gd name="adj" fmla="val 2249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924300" y="1484313"/>
            <a:ext cx="4524375" cy="519112"/>
            <a:chOff x="2699" y="754"/>
            <a:chExt cx="2850" cy="327"/>
          </a:xfrm>
        </p:grpSpPr>
        <p:sp>
          <p:nvSpPr>
            <p:cNvPr id="2085" name="Text Box 41"/>
            <p:cNvSpPr txBox="1">
              <a:spLocks noChangeArrowheads="1"/>
            </p:cNvSpPr>
            <p:nvPr/>
          </p:nvSpPr>
          <p:spPr bwMode="auto">
            <a:xfrm>
              <a:off x="2835" y="754"/>
              <a:ext cx="271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  <a:latin typeface="Calibri" pitchFamily="34" charset="0"/>
                </a:rPr>
                <a:t>АКВ - равнобедренный</a:t>
              </a:r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2699" y="754"/>
            <a:ext cx="236" cy="279"/>
          </p:xfrm>
          <a:graphic>
            <a:graphicData uri="http://schemas.openxmlformats.org/presentationml/2006/ole">
              <p:oleObj spid="_x0000_s17410" name="Формула" r:id="rId8" imgW="139680" imgH="164880" progId="Equation.3">
                <p:embed/>
              </p:oleObj>
            </a:graphicData>
          </a:graphic>
        </p:graphicFrame>
      </p:grp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6105525" y="3500438"/>
            <a:ext cx="636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55</a:t>
            </a:r>
            <a:r>
              <a:rPr lang="en-US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7545388" y="3500438"/>
            <a:ext cx="6365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55</a:t>
            </a:r>
            <a:r>
              <a:rPr lang="en-US" sz="24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" name="Управляющая кнопка: домой 45">
            <a:hlinkClick r:id="rId9" action="ppaction://hlinksldjump" highlightClick="1"/>
          </p:cNvPr>
          <p:cNvSpPr/>
          <p:nvPr/>
        </p:nvSpPr>
        <p:spPr>
          <a:xfrm>
            <a:off x="8172400" y="5949280"/>
            <a:ext cx="504056" cy="432048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51520" y="332656"/>
            <a:ext cx="865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+mn-lt"/>
              </a:rPr>
              <a:t>Для проверки щелчок левой  клавишей мыши по полю слайда </a:t>
            </a:r>
            <a:endParaRPr lang="ru-RU" sz="24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22396 0.001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4479 -0.0754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-0.31042 0.2502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25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42847 0.2817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5" grpId="0"/>
      <p:bldP spid="23" grpId="0"/>
      <p:bldP spid="32" grpId="0"/>
      <p:bldP spid="32" grpId="1"/>
      <p:bldP spid="39" grpId="0" animBg="1"/>
      <p:bldP spid="39" grpId="1" animBg="1"/>
      <p:bldP spid="43" grpId="0"/>
      <p:bldP spid="43" grpId="1"/>
      <p:bldP spid="44" grpId="0"/>
      <p:bldP spid="4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429000"/>
            <a:ext cx="8964612" cy="3273425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                  </a:t>
            </a:r>
            <a:r>
              <a:rPr lang="ru-RU" smtClean="0"/>
              <a:t>      </a:t>
            </a:r>
            <a:r>
              <a:rPr lang="en-US" smtClean="0"/>
              <a:t>B                  </a:t>
            </a:r>
            <a:r>
              <a:rPr lang="ru-RU" smtClean="0"/>
              <a:t>    </a:t>
            </a:r>
            <a:r>
              <a:rPr lang="en-US" smtClean="0"/>
              <a:t> C         </a:t>
            </a:r>
            <a:r>
              <a:rPr lang="ru-RU" smtClean="0"/>
              <a:t>   </a:t>
            </a:r>
            <a:r>
              <a:rPr lang="en-US" smtClean="0"/>
              <a:t> D          </a:t>
            </a:r>
            <a:r>
              <a:rPr lang="ru-RU" smtClean="0"/>
              <a:t>   </a:t>
            </a:r>
            <a:r>
              <a:rPr lang="en-US" smtClean="0"/>
              <a:t> E    </a:t>
            </a: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411413" y="5734050"/>
            <a:ext cx="4170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AB=BC;CD=DE;</a:t>
            </a:r>
            <a:endParaRPr lang="ru-RU" sz="4400">
              <a:latin typeface="Times New Roman" pitchFamily="18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66725" y="3328988"/>
            <a:ext cx="2305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771775" y="3328988"/>
            <a:ext cx="23764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148263" y="3328988"/>
            <a:ext cx="14398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588125" y="3328988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20490" name="AutoShape 10"/>
          <p:cNvCxnSpPr>
            <a:cxnSpLocks noChangeShapeType="1"/>
          </p:cNvCxnSpPr>
          <p:nvPr/>
        </p:nvCxnSpPr>
        <p:spPr bwMode="auto">
          <a:xfrm rot="5400000" flipV="1">
            <a:off x="2808288" y="944563"/>
            <a:ext cx="1587" cy="4681537"/>
          </a:xfrm>
          <a:prstGeom prst="curvedConnector3">
            <a:avLst>
              <a:gd name="adj1" fmla="val 62800014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AutoShape 11"/>
          <p:cNvCxnSpPr>
            <a:cxnSpLocks noChangeShapeType="1"/>
            <a:stCxn id="20487" idx="1"/>
            <a:endCxn id="20489" idx="1"/>
          </p:cNvCxnSpPr>
          <p:nvPr/>
        </p:nvCxnSpPr>
        <p:spPr bwMode="auto">
          <a:xfrm rot="16200000" flipH="1">
            <a:off x="6623050" y="1882776"/>
            <a:ext cx="1587" cy="2951162"/>
          </a:xfrm>
          <a:prstGeom prst="curvedConnector3">
            <a:avLst>
              <a:gd name="adj1" fmla="val -33200009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95488" y="1773238"/>
            <a:ext cx="92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10</a:t>
            </a:r>
            <a:endParaRPr lang="ru-RU" sz="4400">
              <a:latin typeface="Times New Roman" pitchFamily="18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372225" y="2060575"/>
            <a:ext cx="1749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4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8172400" y="5949280"/>
            <a:ext cx="504056" cy="432048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07704" y="620688"/>
            <a:ext cx="5619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длину красного отрезка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25649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Управляющая кнопка: настраиваемая 16">
            <a:hlinkClick r:id="" action="ppaction://hlinkshowjump?jump=lastslideviewed" highlightClick="1"/>
          </p:cNvPr>
          <p:cNvSpPr/>
          <p:nvPr/>
        </p:nvSpPr>
        <p:spPr>
          <a:xfrm>
            <a:off x="6228184" y="4581128"/>
            <a:ext cx="1944216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89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764704"/>
            <a:ext cx="60486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Сколько треугольников получится, если провести диагонали прямоугольника?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6372200" y="5661248"/>
            <a:ext cx="1872208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1785938"/>
            <a:ext cx="7500938" cy="35718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50" y="1785938"/>
            <a:ext cx="7500938" cy="3571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857250" y="1785938"/>
            <a:ext cx="7500938" cy="3571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 rot="12356283">
            <a:off x="-12700" y="2527300"/>
            <a:ext cx="4121150" cy="3175000"/>
          </a:xfrm>
          <a:prstGeom prst="triangle">
            <a:avLst>
              <a:gd name="adj" fmla="val 63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521910">
            <a:off x="5121275" y="1436688"/>
            <a:ext cx="4079875" cy="3146425"/>
          </a:xfrm>
          <a:prstGeom prst="triangle">
            <a:avLst>
              <a:gd name="adj" fmla="val 634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928688" y="1785938"/>
            <a:ext cx="7429500" cy="1785937"/>
          </a:xfrm>
          <a:prstGeom prst="triangle">
            <a:avLst>
              <a:gd name="adj" fmla="val 49568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928688" y="3571875"/>
            <a:ext cx="7429500" cy="1785938"/>
          </a:xfrm>
          <a:prstGeom prst="triangle">
            <a:avLst>
              <a:gd name="adj" fmla="val 49568"/>
            </a:avLst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>
            <a:off x="2857500" y="-214312"/>
            <a:ext cx="3571875" cy="7572375"/>
          </a:xfrm>
          <a:prstGeom prst="triangle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200000">
            <a:off x="2821781" y="-178593"/>
            <a:ext cx="3571875" cy="7500938"/>
          </a:xfrm>
          <a:prstGeom prst="triangle">
            <a:avLst>
              <a:gd name="adj" fmla="val 0"/>
            </a:avLst>
          </a:prstGeom>
          <a:solidFill>
            <a:srgbClr val="FF66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6200000">
            <a:off x="2821781" y="-178593"/>
            <a:ext cx="3571875" cy="7500938"/>
          </a:xfrm>
          <a:prstGeom prst="triangle">
            <a:avLst>
              <a:gd name="adj" fmla="val 100000"/>
            </a:avLst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2853532" y="-210344"/>
            <a:ext cx="3579812" cy="7572375"/>
          </a:xfrm>
          <a:prstGeom prst="triangle">
            <a:avLst>
              <a:gd name="adj" fmla="val 100000"/>
            </a:avLst>
          </a:prstGeom>
          <a:solidFill>
            <a:srgbClr val="6600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домой 16">
            <a:hlinkClick r:id="rId3" action="ppaction://hlinksldjump" highlightClick="1"/>
          </p:cNvPr>
          <p:cNvSpPr/>
          <p:nvPr/>
        </p:nvSpPr>
        <p:spPr>
          <a:xfrm>
            <a:off x="8172400" y="5949280"/>
            <a:ext cx="504056" cy="432048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139952" y="6926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1143001" y="285750"/>
            <a:ext cx="1988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Что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это?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1187624" y="764704"/>
            <a:ext cx="564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Верите ли Вы?..</a:t>
            </a: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1187624" y="1196752"/>
            <a:ext cx="8286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Признаки равенства треугольников</a:t>
            </a: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214438" y="1772816"/>
            <a:ext cx="7929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Признаки параллельности прямых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1187624" y="2348880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Свойства параллельных прямых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240905" y="2924944"/>
            <a:ext cx="7858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Прямоугольные треугольники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>
            <a:off x="1244642" y="3573016"/>
            <a:ext cx="7500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Равнобедренные треугольники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0144125" y="500063"/>
            <a:ext cx="46038" cy="714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18" name="TextBox 9"/>
          <p:cNvSpPr txBox="1">
            <a:spLocks noChangeArrowheads="1"/>
          </p:cNvSpPr>
          <p:nvPr/>
        </p:nvSpPr>
        <p:spPr bwMode="auto">
          <a:xfrm>
            <a:off x="1241700" y="4077072"/>
            <a:ext cx="6572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Отрезки</a:t>
            </a:r>
          </a:p>
        </p:txBody>
      </p: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1256690" y="4581128"/>
            <a:ext cx="7643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Сколько?..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92280" y="0"/>
            <a:ext cx="106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тур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Управляющая кнопка: настраиваемая 29">
            <a:hlinkClick r:id="" action="ppaction://hlinkshowjump?jump=nextslide" highlightClick="1"/>
          </p:cNvPr>
          <p:cNvSpPr/>
          <p:nvPr/>
        </p:nvSpPr>
        <p:spPr>
          <a:xfrm>
            <a:off x="539552" y="332656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страиваемая 30">
            <a:hlinkClick r:id="rId3" action="ppaction://hlinksldjump" highlightClick="1"/>
          </p:cNvPr>
          <p:cNvSpPr/>
          <p:nvPr/>
        </p:nvSpPr>
        <p:spPr>
          <a:xfrm>
            <a:off x="539552" y="836712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4" action="ppaction://hlinksldjump" highlightClick="1"/>
          </p:cNvPr>
          <p:cNvSpPr/>
          <p:nvPr/>
        </p:nvSpPr>
        <p:spPr>
          <a:xfrm>
            <a:off x="539552" y="1340768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5" action="ppaction://hlinksldjump" highlightClick="1"/>
          </p:cNvPr>
          <p:cNvSpPr/>
          <p:nvPr/>
        </p:nvSpPr>
        <p:spPr>
          <a:xfrm>
            <a:off x="539552" y="1844824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6" action="ppaction://hlinksldjump" highlightClick="1"/>
          </p:cNvPr>
          <p:cNvSpPr/>
          <p:nvPr/>
        </p:nvSpPr>
        <p:spPr>
          <a:xfrm>
            <a:off x="539552" y="2420888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rId7" action="ppaction://hlinksldjump" highlightClick="1"/>
          </p:cNvPr>
          <p:cNvSpPr/>
          <p:nvPr/>
        </p:nvSpPr>
        <p:spPr>
          <a:xfrm>
            <a:off x="539552" y="2996952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8" action="ppaction://hlinksldjump" highlightClick="1"/>
          </p:cNvPr>
          <p:cNvSpPr/>
          <p:nvPr/>
        </p:nvSpPr>
        <p:spPr>
          <a:xfrm>
            <a:off x="539552" y="3573016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rId9" action="ppaction://hlinksldjump" highlightClick="1"/>
          </p:cNvPr>
          <p:cNvSpPr/>
          <p:nvPr/>
        </p:nvSpPr>
        <p:spPr>
          <a:xfrm>
            <a:off x="539552" y="4077072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rId10" action="ppaction://hlinksldjump" highlightClick="1"/>
          </p:cNvPr>
          <p:cNvSpPr/>
          <p:nvPr/>
        </p:nvSpPr>
        <p:spPr>
          <a:xfrm>
            <a:off x="539552" y="4653136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страиваемая 21">
            <a:hlinkClick r:id="rId11" action="ppaction://hlinksldjump" highlightClick="1"/>
          </p:cNvPr>
          <p:cNvSpPr/>
          <p:nvPr/>
        </p:nvSpPr>
        <p:spPr>
          <a:xfrm>
            <a:off x="6444208" y="5949280"/>
            <a:ext cx="1872208" cy="43204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ресурсы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3568" y="836712"/>
            <a:ext cx="82867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latin typeface="Arial" pitchFamily="34" charset="0"/>
                <a:cs typeface="Arial" pitchFamily="34" charset="0"/>
              </a:rPr>
              <a:t>Геометрическая </a:t>
            </a:r>
            <a:endParaRPr lang="ru-RU" sz="48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фигура</a:t>
            </a:r>
            <a:r>
              <a:rPr lang="ru-RU" sz="48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состоящая</a:t>
            </a:r>
          </a:p>
          <a:p>
            <a:pPr algn="ctr"/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>
                <a:latin typeface="Arial" pitchFamily="34" charset="0"/>
                <a:cs typeface="Arial" pitchFamily="34" charset="0"/>
              </a:rPr>
              <a:t>из трёх точек, не лежащих на одной прямой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5796136" y="5661248"/>
            <a:ext cx="2160240" cy="64807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14438" y="3786188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•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14688" y="1214438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•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72313" y="3357563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•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143000" y="1785938"/>
            <a:ext cx="2571750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29000" y="1500188"/>
            <a:ext cx="3857625" cy="2143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428750" y="3643313"/>
            <a:ext cx="5857875" cy="428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4643438"/>
            <a:ext cx="5214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alibri" pitchFamily="34" charset="0"/>
              </a:rPr>
              <a:t>Треугольник</a:t>
            </a: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00392" y="5733256"/>
            <a:ext cx="570359" cy="504056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340768"/>
            <a:ext cx="65527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Верите ли вы, что треугольники равны, если их углы имеют соответственно равные величины?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6372200" y="5733256"/>
            <a:ext cx="2160240" cy="64807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42938" y="785813"/>
            <a:ext cx="3643312" cy="4714875"/>
          </a:xfrm>
          <a:prstGeom prst="triangle">
            <a:avLst>
              <a:gd name="adj" fmla="val 203"/>
            </a:avLst>
          </a:prstGeom>
          <a:solidFill>
            <a:srgbClr val="FF33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7072313" y="3286125"/>
            <a:ext cx="1060450" cy="1343025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092280" y="3284984"/>
            <a:ext cx="1060450" cy="1343025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92280" y="3284984"/>
            <a:ext cx="1060450" cy="1343025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1714500"/>
            <a:ext cx="157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latin typeface="Calibri" pitchFamily="34" charset="0"/>
              </a:rPr>
              <a:t>нет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72400" y="5877272"/>
            <a:ext cx="498921" cy="499492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0087 -0.35653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5896E-6 L -0.42517 0.12577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81503E-6 L -0.70156 0.12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867498-5A96-488F-8833-81D3D3B19B7B}" type="datetime1">
              <a:rPr lang="ru-RU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1B617-0ADE-4E21-88F4-5CF19AE5666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96336" y="332656"/>
            <a:ext cx="983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r>
              <a:rPr lang="ru-RU" sz="2800" b="1" dirty="0" smtClean="0"/>
              <a:t> тур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4662" y="692696"/>
            <a:ext cx="176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Что </a:t>
            </a:r>
            <a:r>
              <a:rPr lang="ru-RU" sz="2400" b="1" i="1" dirty="0"/>
              <a:t>э</a:t>
            </a:r>
            <a:r>
              <a:rPr lang="ru-RU" sz="2400" b="1" i="1" dirty="0" smtClean="0"/>
              <a:t>то?</a:t>
            </a:r>
            <a:endParaRPr lang="ru-RU" sz="24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1124744"/>
            <a:ext cx="258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Верите ли вы?</a:t>
            </a:r>
            <a:endParaRPr lang="ru-RU" sz="2400" b="1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628800"/>
            <a:ext cx="6092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Признаки равенства треугольников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7644" y="2132856"/>
            <a:ext cx="5681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Признаки параллельности прямых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87624" y="2636912"/>
            <a:ext cx="5416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Свойства параллельных прямых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87624" y="3212976"/>
            <a:ext cx="5009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Прямоугольные треугольники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59632" y="3717032"/>
            <a:ext cx="516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Равнобедренные треугольники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4221088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Отрезки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59632" y="4767172"/>
            <a:ext cx="1816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Сколько?..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Управляющая кнопка: настраиваемая 25">
            <a:hlinkClick r:id="rId3" action="ppaction://hlinksldjump" highlightClick="1"/>
          </p:cNvPr>
          <p:cNvSpPr/>
          <p:nvPr/>
        </p:nvSpPr>
        <p:spPr>
          <a:xfrm>
            <a:off x="611560" y="764704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страиваемая 26">
            <a:hlinkClick r:id="rId4" action="ppaction://hlinksldjump" highlightClick="1"/>
          </p:cNvPr>
          <p:cNvSpPr/>
          <p:nvPr/>
        </p:nvSpPr>
        <p:spPr>
          <a:xfrm>
            <a:off x="611560" y="1196752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страиваемая 27">
            <a:hlinkClick r:id="rId5" action="ppaction://hlinksldjump" highlightClick="1"/>
          </p:cNvPr>
          <p:cNvSpPr/>
          <p:nvPr/>
        </p:nvSpPr>
        <p:spPr>
          <a:xfrm>
            <a:off x="611560" y="1700808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страиваемая 28">
            <a:hlinkClick r:id="rId6" action="ppaction://hlinksldjump" highlightClick="1"/>
          </p:cNvPr>
          <p:cNvSpPr/>
          <p:nvPr/>
        </p:nvSpPr>
        <p:spPr>
          <a:xfrm>
            <a:off x="611560" y="2204864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rId7" action="ppaction://hlinksldjump" highlightClick="1"/>
          </p:cNvPr>
          <p:cNvSpPr/>
          <p:nvPr/>
        </p:nvSpPr>
        <p:spPr>
          <a:xfrm>
            <a:off x="611560" y="2708920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страиваемая 30">
            <a:hlinkClick r:id="rId8" action="ppaction://hlinksldjump" highlightClick="1"/>
          </p:cNvPr>
          <p:cNvSpPr/>
          <p:nvPr/>
        </p:nvSpPr>
        <p:spPr>
          <a:xfrm>
            <a:off x="611560" y="3284984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страиваемая 31">
            <a:hlinkClick r:id="rId9" action="ppaction://hlinksldjump" highlightClick="1"/>
          </p:cNvPr>
          <p:cNvSpPr/>
          <p:nvPr/>
        </p:nvSpPr>
        <p:spPr>
          <a:xfrm>
            <a:off x="611560" y="3789040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страиваемая 32">
            <a:hlinkClick r:id="rId10" action="ppaction://hlinksldjump" highlightClick="1"/>
          </p:cNvPr>
          <p:cNvSpPr/>
          <p:nvPr/>
        </p:nvSpPr>
        <p:spPr>
          <a:xfrm>
            <a:off x="611560" y="4293096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страиваемая 33">
            <a:hlinkClick r:id="rId11" action="ppaction://hlinksldjump" highlightClick="1"/>
          </p:cNvPr>
          <p:cNvSpPr/>
          <p:nvPr/>
        </p:nvSpPr>
        <p:spPr>
          <a:xfrm>
            <a:off x="611560" y="4797152"/>
            <a:ext cx="288032" cy="28803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настраиваемая 34">
            <a:hlinkClick r:id="rId12" action="ppaction://hlinksldjump" highlightClick="1"/>
          </p:cNvPr>
          <p:cNvSpPr/>
          <p:nvPr/>
        </p:nvSpPr>
        <p:spPr>
          <a:xfrm>
            <a:off x="6732240" y="5733256"/>
            <a:ext cx="1728192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 </a:t>
            </a:r>
            <a:r>
              <a:rPr lang="en-US" sz="3200" b="1" dirty="0" smtClean="0"/>
              <a:t>II</a:t>
            </a:r>
            <a:r>
              <a:rPr lang="ru-RU" sz="3200" b="1" dirty="0" smtClean="0"/>
              <a:t> тур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2195513" y="1125538"/>
            <a:ext cx="5184775" cy="5256212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3250" name="AutoShape 3"/>
          <p:cNvSpPr>
            <a:spLocks noChangeArrowheads="1"/>
          </p:cNvSpPr>
          <p:nvPr/>
        </p:nvSpPr>
        <p:spPr bwMode="auto">
          <a:xfrm rot="7844561" flipH="1">
            <a:off x="2134394" y="2410619"/>
            <a:ext cx="3960812" cy="1676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 rot="-7792389">
            <a:off x="3429794" y="2410619"/>
            <a:ext cx="3960812" cy="1676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 rot="-600863">
            <a:off x="2555875" y="3789363"/>
            <a:ext cx="4606925" cy="122396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827088" y="188913"/>
            <a:ext cx="65341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ahoma" pitchFamily="34" charset="0"/>
              </a:rPr>
              <a:t>Для </a:t>
            </a:r>
            <a:r>
              <a:rPr lang="ru-RU" sz="2400" u="sng">
                <a:solidFill>
                  <a:srgbClr val="FF3300"/>
                </a:solidFill>
                <a:latin typeface="Tahoma" pitchFamily="34" charset="0"/>
              </a:rPr>
              <a:t>красного</a:t>
            </a:r>
            <a:r>
              <a:rPr lang="ru-RU" sz="2400">
                <a:latin typeface="Tahoma" pitchFamily="34" charset="0"/>
              </a:rPr>
              <a:t> треугольника найдите равный </a:t>
            </a:r>
          </a:p>
          <a:p>
            <a:r>
              <a:rPr lang="ru-RU" sz="2400">
                <a:latin typeface="Tahoma" pitchFamily="34" charset="0"/>
              </a:rPr>
              <a:t>и щёлкните по нему мышкой.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339975" y="4365625"/>
            <a:ext cx="1871663" cy="792163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latin typeface="Tahoma" pitchFamily="34" charset="0"/>
              </a:rPr>
              <a:t>Не верно!</a:t>
            </a:r>
            <a:endParaRPr lang="ru-RU" sz="280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084888" y="1557338"/>
            <a:ext cx="1871662" cy="792162"/>
          </a:xfrm>
          <a:prstGeom prst="ellipse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solidFill>
                  <a:srgbClr val="FF3300"/>
                </a:solidFill>
                <a:latin typeface="Tahoma" pitchFamily="34" charset="0"/>
              </a:rPr>
              <a:t>Верно!</a:t>
            </a:r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 flipH="1">
            <a:off x="5795963" y="2349500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156325" y="3789363"/>
            <a:ext cx="0" cy="3603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66" name="AutoShape 19"/>
          <p:cNvSpPr>
            <a:spLocks noChangeArrowheads="1"/>
          </p:cNvSpPr>
          <p:nvPr/>
        </p:nvSpPr>
        <p:spPr bwMode="auto">
          <a:xfrm rot="-7792389">
            <a:off x="3429794" y="2410619"/>
            <a:ext cx="3960812" cy="16764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 rot="7844561" flipH="1">
            <a:off x="2134394" y="2410619"/>
            <a:ext cx="3960812" cy="1676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268" name="Line 21"/>
          <p:cNvSpPr>
            <a:spLocks noChangeShapeType="1"/>
          </p:cNvSpPr>
          <p:nvPr/>
        </p:nvSpPr>
        <p:spPr bwMode="auto">
          <a:xfrm>
            <a:off x="3563938" y="242093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492500" y="3860800"/>
            <a:ext cx="0" cy="28733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3419475" y="3860800"/>
            <a:ext cx="0" cy="28733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60" name="Freeform 24"/>
          <p:cNvSpPr>
            <a:spLocks/>
          </p:cNvSpPr>
          <p:nvPr/>
        </p:nvSpPr>
        <p:spPr bwMode="auto">
          <a:xfrm>
            <a:off x="4572000" y="2060575"/>
            <a:ext cx="287338" cy="1008063"/>
          </a:xfrm>
          <a:custGeom>
            <a:avLst/>
            <a:gdLst>
              <a:gd name="T0" fmla="*/ 0 w 181"/>
              <a:gd name="T1" fmla="*/ 0 h 635"/>
              <a:gd name="T2" fmla="*/ 181 w 181"/>
              <a:gd name="T3" fmla="*/ 182 h 635"/>
              <a:gd name="T4" fmla="*/ 0 w 181"/>
              <a:gd name="T5" fmla="*/ 408 h 635"/>
              <a:gd name="T6" fmla="*/ 181 w 181"/>
              <a:gd name="T7" fmla="*/ 635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635"/>
              <a:gd name="T14" fmla="*/ 181 w 181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635">
                <a:moveTo>
                  <a:pt x="0" y="0"/>
                </a:moveTo>
                <a:cubicBezTo>
                  <a:pt x="90" y="57"/>
                  <a:pt x="181" y="114"/>
                  <a:pt x="181" y="182"/>
                </a:cubicBezTo>
                <a:cubicBezTo>
                  <a:pt x="181" y="250"/>
                  <a:pt x="0" y="333"/>
                  <a:pt x="0" y="408"/>
                </a:cubicBezTo>
                <a:cubicBezTo>
                  <a:pt x="0" y="483"/>
                  <a:pt x="151" y="597"/>
                  <a:pt x="181" y="635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72" name="AutoShape 25"/>
          <p:cNvSpPr>
            <a:spLocks noChangeArrowheads="1"/>
          </p:cNvSpPr>
          <p:nvPr/>
        </p:nvSpPr>
        <p:spPr bwMode="auto">
          <a:xfrm>
            <a:off x="4716463" y="3716338"/>
            <a:ext cx="142875" cy="144462"/>
          </a:xfrm>
          <a:prstGeom prst="flowChartConnector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>
            <a:off x="2627313" y="5876925"/>
            <a:ext cx="2447925" cy="792163"/>
          </a:xfrm>
          <a:prstGeom prst="wedgeRoundRectCallout">
            <a:avLst>
              <a:gd name="adj1" fmla="val -128144"/>
              <a:gd name="adj2" fmla="val -31162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>
                <a:solidFill>
                  <a:srgbClr val="FF0000"/>
                </a:solidFill>
                <a:latin typeface="Times New Roman" pitchFamily="18" charset="0"/>
              </a:rPr>
              <a:t>ВЕРНО!</a:t>
            </a:r>
          </a:p>
        </p:txBody>
      </p:sp>
      <p:sp>
        <p:nvSpPr>
          <p:cNvPr id="27" name="Управляющая кнопка: домой 26">
            <a:hlinkClick r:id="rId3" action="ppaction://hlinksldjump" highlightClick="1"/>
          </p:cNvPr>
          <p:cNvSpPr/>
          <p:nvPr/>
        </p:nvSpPr>
        <p:spPr>
          <a:xfrm>
            <a:off x="8172400" y="5877272"/>
            <a:ext cx="542404" cy="488082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275" name="TextBox 27"/>
          <p:cNvSpPr txBox="1">
            <a:spLocks noChangeArrowheads="1"/>
          </p:cNvSpPr>
          <p:nvPr/>
        </p:nvSpPr>
        <p:spPr bwMode="auto">
          <a:xfrm>
            <a:off x="3276600" y="3716338"/>
            <a:ext cx="358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|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53276" name="TextBox 29"/>
          <p:cNvSpPr txBox="1">
            <a:spLocks noChangeArrowheads="1"/>
          </p:cNvSpPr>
          <p:nvPr/>
        </p:nvSpPr>
        <p:spPr bwMode="auto">
          <a:xfrm>
            <a:off x="3203575" y="3716338"/>
            <a:ext cx="504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|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53277" name="TextBox 30"/>
          <p:cNvSpPr txBox="1">
            <a:spLocks noChangeArrowheads="1"/>
          </p:cNvSpPr>
          <p:nvPr/>
        </p:nvSpPr>
        <p:spPr bwMode="auto">
          <a:xfrm>
            <a:off x="5940425" y="3644900"/>
            <a:ext cx="373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|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53278" name="TextBox 31"/>
          <p:cNvSpPr txBox="1">
            <a:spLocks noChangeArrowheads="1"/>
          </p:cNvSpPr>
          <p:nvPr/>
        </p:nvSpPr>
        <p:spPr bwMode="auto">
          <a:xfrm>
            <a:off x="5867400" y="3644900"/>
            <a:ext cx="973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|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1" dur="2000" spd="-100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9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</p:childTnLst>
        </p:cTn>
      </p:par>
    </p:tnLst>
    <p:bldLst>
      <p:bldP spid="39943" grpId="0" animBg="1"/>
      <p:bldP spid="39943" grpId="1" animBg="1"/>
      <p:bldP spid="39943" grpId="2" animBg="1"/>
      <p:bldP spid="39943" grpId="3" animBg="1"/>
      <p:bldP spid="39943" grpId="4" animBg="1"/>
      <p:bldP spid="39943" grpId="5" animBg="1"/>
      <p:bldP spid="39944" grpId="0" animBg="1"/>
      <p:bldP spid="39944" grpId="1" animBg="1"/>
      <p:bldP spid="39947" grpId="0" animBg="1"/>
      <p:bldP spid="39947" grpId="1" animBg="1"/>
      <p:bldP spid="39948" grpId="0" animBg="1"/>
      <p:bldP spid="39948" grpId="1" animBg="1"/>
      <p:bldP spid="39956" grpId="0" animBg="1"/>
      <p:bldP spid="39956" grpId="1" animBg="1"/>
      <p:bldP spid="39958" grpId="0" animBg="1"/>
      <p:bldP spid="39958" grpId="1" animBg="1"/>
      <p:bldP spid="39959" grpId="0" animBg="1"/>
      <p:bldP spid="39959" grpId="1" animBg="1"/>
      <p:bldP spid="39960" grpId="0" animBg="1"/>
      <p:bldP spid="39960" grpId="1" animBg="1"/>
      <p:bldP spid="399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Freeform 27"/>
          <p:cNvSpPr>
            <a:spLocks/>
          </p:cNvSpPr>
          <p:nvPr/>
        </p:nvSpPr>
        <p:spPr bwMode="auto">
          <a:xfrm>
            <a:off x="2484438" y="2265363"/>
            <a:ext cx="1295400" cy="1163637"/>
          </a:xfrm>
          <a:custGeom>
            <a:avLst/>
            <a:gdLst>
              <a:gd name="T0" fmla="*/ 408 w 816"/>
              <a:gd name="T1" fmla="*/ 53 h 733"/>
              <a:gd name="T2" fmla="*/ 0 w 816"/>
              <a:gd name="T3" fmla="*/ 733 h 733"/>
              <a:gd name="T4" fmla="*/ 816 w 816"/>
              <a:gd name="T5" fmla="*/ 325 h 733"/>
              <a:gd name="T6" fmla="*/ 771 w 816"/>
              <a:gd name="T7" fmla="*/ 234 h 733"/>
              <a:gd name="T8" fmla="*/ 771 w 816"/>
              <a:gd name="T9" fmla="*/ 143 h 733"/>
              <a:gd name="T10" fmla="*/ 725 w 816"/>
              <a:gd name="T11" fmla="*/ 53 h 733"/>
              <a:gd name="T12" fmla="*/ 635 w 816"/>
              <a:gd name="T13" fmla="*/ 7 h 733"/>
              <a:gd name="T14" fmla="*/ 408 w 816"/>
              <a:gd name="T15" fmla="*/ 53 h 7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16"/>
              <a:gd name="T25" fmla="*/ 0 h 733"/>
              <a:gd name="T26" fmla="*/ 816 w 816"/>
              <a:gd name="T27" fmla="*/ 733 h 7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16" h="733">
                <a:moveTo>
                  <a:pt x="408" y="53"/>
                </a:moveTo>
                <a:lnTo>
                  <a:pt x="0" y="733"/>
                </a:lnTo>
                <a:lnTo>
                  <a:pt x="816" y="325"/>
                </a:lnTo>
                <a:lnTo>
                  <a:pt x="771" y="234"/>
                </a:lnTo>
                <a:lnTo>
                  <a:pt x="771" y="143"/>
                </a:lnTo>
                <a:lnTo>
                  <a:pt x="725" y="53"/>
                </a:lnTo>
                <a:lnTo>
                  <a:pt x="635" y="7"/>
                </a:lnTo>
                <a:cubicBezTo>
                  <a:pt x="560" y="13"/>
                  <a:pt x="466" y="0"/>
                  <a:pt x="408" y="53"/>
                </a:cubicBezTo>
                <a:close/>
              </a:path>
            </a:pathLst>
          </a:custGeom>
          <a:noFill/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Freeform 2"/>
          <p:cNvSpPr>
            <a:spLocks/>
          </p:cNvSpPr>
          <p:nvPr/>
        </p:nvSpPr>
        <p:spPr bwMode="auto">
          <a:xfrm>
            <a:off x="2557463" y="2659063"/>
            <a:ext cx="2101850" cy="787400"/>
          </a:xfrm>
          <a:custGeom>
            <a:avLst/>
            <a:gdLst>
              <a:gd name="T0" fmla="*/ 841 w 1324"/>
              <a:gd name="T1" fmla="*/ 32 h 496"/>
              <a:gd name="T2" fmla="*/ 0 w 1324"/>
              <a:gd name="T3" fmla="*/ 470 h 496"/>
              <a:gd name="T4" fmla="*/ 1324 w 1324"/>
              <a:gd name="T5" fmla="*/ 496 h 496"/>
              <a:gd name="T6" fmla="*/ 1281 w 1324"/>
              <a:gd name="T7" fmla="*/ 389 h 496"/>
              <a:gd name="T8" fmla="*/ 1303 w 1324"/>
              <a:gd name="T9" fmla="*/ 349 h 496"/>
              <a:gd name="T10" fmla="*/ 1285 w 1324"/>
              <a:gd name="T11" fmla="*/ 288 h 496"/>
              <a:gd name="T12" fmla="*/ 1226 w 1324"/>
              <a:gd name="T13" fmla="*/ 205 h 496"/>
              <a:gd name="T14" fmla="*/ 1128 w 1324"/>
              <a:gd name="T15" fmla="*/ 100 h 496"/>
              <a:gd name="T16" fmla="*/ 948 w 1324"/>
              <a:gd name="T17" fmla="*/ 54 h 496"/>
              <a:gd name="T18" fmla="*/ 885 w 1324"/>
              <a:gd name="T19" fmla="*/ 72 h 496"/>
              <a:gd name="T20" fmla="*/ 790 w 1324"/>
              <a:gd name="T21" fmla="*/ 39 h 496"/>
              <a:gd name="T22" fmla="*/ 746 w 1324"/>
              <a:gd name="T23" fmla="*/ 31 h 496"/>
              <a:gd name="T24" fmla="*/ 841 w 1324"/>
              <a:gd name="T25" fmla="*/ 32 h 4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24"/>
              <a:gd name="T40" fmla="*/ 0 h 496"/>
              <a:gd name="T41" fmla="*/ 1324 w 1324"/>
              <a:gd name="T42" fmla="*/ 496 h 4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24" h="496">
                <a:moveTo>
                  <a:pt x="841" y="32"/>
                </a:moveTo>
                <a:lnTo>
                  <a:pt x="0" y="470"/>
                </a:lnTo>
                <a:lnTo>
                  <a:pt x="1324" y="496"/>
                </a:lnTo>
                <a:lnTo>
                  <a:pt x="1281" y="389"/>
                </a:lnTo>
                <a:lnTo>
                  <a:pt x="1303" y="349"/>
                </a:lnTo>
                <a:lnTo>
                  <a:pt x="1285" y="288"/>
                </a:lnTo>
                <a:lnTo>
                  <a:pt x="1226" y="205"/>
                </a:lnTo>
                <a:lnTo>
                  <a:pt x="1128" y="100"/>
                </a:lnTo>
                <a:lnTo>
                  <a:pt x="948" y="54"/>
                </a:lnTo>
                <a:lnTo>
                  <a:pt x="885" y="72"/>
                </a:lnTo>
                <a:cubicBezTo>
                  <a:pt x="743" y="0"/>
                  <a:pt x="862" y="45"/>
                  <a:pt x="790" y="39"/>
                </a:cubicBezTo>
                <a:cubicBezTo>
                  <a:pt x="775" y="38"/>
                  <a:pt x="746" y="31"/>
                  <a:pt x="746" y="31"/>
                </a:cubicBezTo>
                <a:cubicBezTo>
                  <a:pt x="725" y="49"/>
                  <a:pt x="841" y="32"/>
                  <a:pt x="841" y="32"/>
                </a:cubicBezTo>
                <a:close/>
              </a:path>
            </a:pathLst>
          </a:custGeom>
          <a:noFill/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Freeform 3"/>
          <p:cNvSpPr>
            <a:spLocks/>
          </p:cNvSpPr>
          <p:nvPr/>
        </p:nvSpPr>
        <p:spPr bwMode="auto">
          <a:xfrm>
            <a:off x="5075238" y="2636838"/>
            <a:ext cx="1800225" cy="792162"/>
          </a:xfrm>
          <a:custGeom>
            <a:avLst/>
            <a:gdLst>
              <a:gd name="T0" fmla="*/ 0 w 1134"/>
              <a:gd name="T1" fmla="*/ 499 h 499"/>
              <a:gd name="T2" fmla="*/ 817 w 1134"/>
              <a:gd name="T3" fmla="*/ 499 h 499"/>
              <a:gd name="T4" fmla="*/ 1134 w 1134"/>
              <a:gd name="T5" fmla="*/ 0 h 499"/>
              <a:gd name="T6" fmla="*/ 998 w 1134"/>
              <a:gd name="T7" fmla="*/ 0 h 499"/>
              <a:gd name="T8" fmla="*/ 817 w 1134"/>
              <a:gd name="T9" fmla="*/ 0 h 499"/>
              <a:gd name="T10" fmla="*/ 726 w 1134"/>
              <a:gd name="T11" fmla="*/ 45 h 499"/>
              <a:gd name="T12" fmla="*/ 635 w 1134"/>
              <a:gd name="T13" fmla="*/ 90 h 499"/>
              <a:gd name="T14" fmla="*/ 590 w 1134"/>
              <a:gd name="T15" fmla="*/ 90 h 499"/>
              <a:gd name="T16" fmla="*/ 409 w 1134"/>
              <a:gd name="T17" fmla="*/ 181 h 499"/>
              <a:gd name="T18" fmla="*/ 273 w 1134"/>
              <a:gd name="T19" fmla="*/ 272 h 499"/>
              <a:gd name="T20" fmla="*/ 227 w 1134"/>
              <a:gd name="T21" fmla="*/ 317 h 499"/>
              <a:gd name="T22" fmla="*/ 137 w 1134"/>
              <a:gd name="T23" fmla="*/ 408 h 499"/>
              <a:gd name="T24" fmla="*/ 0 w 1134"/>
              <a:gd name="T25" fmla="*/ 499 h 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34"/>
              <a:gd name="T40" fmla="*/ 0 h 499"/>
              <a:gd name="T41" fmla="*/ 1134 w 1134"/>
              <a:gd name="T42" fmla="*/ 499 h 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34" h="499">
                <a:moveTo>
                  <a:pt x="0" y="499"/>
                </a:moveTo>
                <a:lnTo>
                  <a:pt x="817" y="499"/>
                </a:lnTo>
                <a:lnTo>
                  <a:pt x="1134" y="0"/>
                </a:lnTo>
                <a:lnTo>
                  <a:pt x="998" y="0"/>
                </a:lnTo>
                <a:lnTo>
                  <a:pt x="817" y="0"/>
                </a:lnTo>
                <a:lnTo>
                  <a:pt x="726" y="45"/>
                </a:lnTo>
                <a:lnTo>
                  <a:pt x="635" y="90"/>
                </a:lnTo>
                <a:lnTo>
                  <a:pt x="590" y="90"/>
                </a:lnTo>
                <a:lnTo>
                  <a:pt x="409" y="181"/>
                </a:lnTo>
                <a:lnTo>
                  <a:pt x="273" y="272"/>
                </a:lnTo>
                <a:lnTo>
                  <a:pt x="227" y="317"/>
                </a:lnTo>
                <a:lnTo>
                  <a:pt x="137" y="408"/>
                </a:lnTo>
                <a:lnTo>
                  <a:pt x="0" y="499"/>
                </a:lnTo>
                <a:close/>
              </a:path>
            </a:pathLst>
          </a:custGeom>
          <a:noFill/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Freeform 4"/>
          <p:cNvSpPr>
            <a:spLocks/>
          </p:cNvSpPr>
          <p:nvPr/>
        </p:nvSpPr>
        <p:spPr bwMode="auto">
          <a:xfrm>
            <a:off x="6276975" y="1484313"/>
            <a:ext cx="1319213" cy="936625"/>
          </a:xfrm>
          <a:custGeom>
            <a:avLst/>
            <a:gdLst>
              <a:gd name="T0" fmla="*/ 105 w 831"/>
              <a:gd name="T1" fmla="*/ 0 h 590"/>
              <a:gd name="T2" fmla="*/ 831 w 831"/>
              <a:gd name="T3" fmla="*/ 0 h 590"/>
              <a:gd name="T4" fmla="*/ 468 w 831"/>
              <a:gd name="T5" fmla="*/ 590 h 590"/>
              <a:gd name="T6" fmla="*/ 332 w 831"/>
              <a:gd name="T7" fmla="*/ 499 h 590"/>
              <a:gd name="T8" fmla="*/ 241 w 831"/>
              <a:gd name="T9" fmla="*/ 499 h 590"/>
              <a:gd name="T10" fmla="*/ 196 w 831"/>
              <a:gd name="T11" fmla="*/ 363 h 590"/>
              <a:gd name="T12" fmla="*/ 151 w 831"/>
              <a:gd name="T13" fmla="*/ 272 h 590"/>
              <a:gd name="T14" fmla="*/ 105 w 831"/>
              <a:gd name="T15" fmla="*/ 181 h 590"/>
              <a:gd name="T16" fmla="*/ 74 w 831"/>
              <a:gd name="T17" fmla="*/ 119 h 590"/>
              <a:gd name="T18" fmla="*/ 74 w 831"/>
              <a:gd name="T19" fmla="*/ 49 h 590"/>
              <a:gd name="T20" fmla="*/ 105 w 831"/>
              <a:gd name="T21" fmla="*/ 0 h 5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31"/>
              <a:gd name="T34" fmla="*/ 0 h 590"/>
              <a:gd name="T35" fmla="*/ 831 w 831"/>
              <a:gd name="T36" fmla="*/ 590 h 59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31" h="590">
                <a:moveTo>
                  <a:pt x="105" y="0"/>
                </a:moveTo>
                <a:lnTo>
                  <a:pt x="831" y="0"/>
                </a:lnTo>
                <a:lnTo>
                  <a:pt x="468" y="590"/>
                </a:lnTo>
                <a:lnTo>
                  <a:pt x="332" y="499"/>
                </a:lnTo>
                <a:lnTo>
                  <a:pt x="241" y="499"/>
                </a:lnTo>
                <a:lnTo>
                  <a:pt x="196" y="363"/>
                </a:lnTo>
                <a:lnTo>
                  <a:pt x="151" y="272"/>
                </a:lnTo>
                <a:lnTo>
                  <a:pt x="105" y="181"/>
                </a:lnTo>
                <a:cubicBezTo>
                  <a:pt x="0" y="76"/>
                  <a:pt x="66" y="171"/>
                  <a:pt x="74" y="119"/>
                </a:cubicBezTo>
                <a:cubicBezTo>
                  <a:pt x="78" y="96"/>
                  <a:pt x="74" y="72"/>
                  <a:pt x="74" y="49"/>
                </a:cubicBezTo>
                <a:lnTo>
                  <a:pt x="105" y="0"/>
                </a:lnTo>
                <a:close/>
              </a:path>
            </a:pathLst>
          </a:custGeom>
          <a:noFill/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Freeform 5"/>
          <p:cNvSpPr>
            <a:spLocks/>
          </p:cNvSpPr>
          <p:nvPr/>
        </p:nvSpPr>
        <p:spPr bwMode="auto">
          <a:xfrm>
            <a:off x="2484438" y="1484313"/>
            <a:ext cx="5113337" cy="1943100"/>
          </a:xfrm>
          <a:custGeom>
            <a:avLst/>
            <a:gdLst>
              <a:gd name="T0" fmla="*/ 726 w 3221"/>
              <a:gd name="T1" fmla="*/ 0 h 1224"/>
              <a:gd name="T2" fmla="*/ 3221 w 3221"/>
              <a:gd name="T3" fmla="*/ 0 h 1224"/>
              <a:gd name="T4" fmla="*/ 2449 w 3221"/>
              <a:gd name="T5" fmla="*/ 1224 h 1224"/>
              <a:gd name="T6" fmla="*/ 0 w 3221"/>
              <a:gd name="T7" fmla="*/ 1224 h 1224"/>
              <a:gd name="T8" fmla="*/ 726 w 3221"/>
              <a:gd name="T9" fmla="*/ 0 h 1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21"/>
              <a:gd name="T16" fmla="*/ 0 h 1224"/>
              <a:gd name="T17" fmla="*/ 3221 w 3221"/>
              <a:gd name="T18" fmla="*/ 1224 h 1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21" h="1224">
                <a:moveTo>
                  <a:pt x="726" y="0"/>
                </a:moveTo>
                <a:lnTo>
                  <a:pt x="3221" y="0"/>
                </a:lnTo>
                <a:lnTo>
                  <a:pt x="2449" y="1224"/>
                </a:lnTo>
                <a:lnTo>
                  <a:pt x="0" y="1224"/>
                </a:lnTo>
                <a:lnTo>
                  <a:pt x="726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6"/>
          <p:cNvSpPr>
            <a:spLocks noChangeShapeType="1"/>
          </p:cNvSpPr>
          <p:nvPr/>
        </p:nvSpPr>
        <p:spPr bwMode="auto">
          <a:xfrm flipV="1">
            <a:off x="2484438" y="1484313"/>
            <a:ext cx="381635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Text Box 7"/>
          <p:cNvSpPr txBox="1">
            <a:spLocks noChangeArrowheads="1"/>
          </p:cNvSpPr>
          <p:nvPr/>
        </p:nvSpPr>
        <p:spPr bwMode="auto">
          <a:xfrm>
            <a:off x="7596188" y="8366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Verdana" pitchFamily="34" charset="0"/>
              </a:rPr>
              <a:t>С</a:t>
            </a:r>
          </a:p>
        </p:txBody>
      </p:sp>
      <p:sp>
        <p:nvSpPr>
          <p:cNvPr id="25620" name="Text Box 8"/>
          <p:cNvSpPr txBox="1">
            <a:spLocks noChangeArrowheads="1"/>
          </p:cNvSpPr>
          <p:nvPr/>
        </p:nvSpPr>
        <p:spPr bwMode="auto">
          <a:xfrm>
            <a:off x="3419475" y="836613"/>
            <a:ext cx="427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Verdana" pitchFamily="34" charset="0"/>
              </a:rPr>
              <a:t>В</a:t>
            </a:r>
          </a:p>
        </p:txBody>
      </p:sp>
      <p:sp>
        <p:nvSpPr>
          <p:cNvPr id="25621" name="Text Box 9"/>
          <p:cNvSpPr txBox="1">
            <a:spLocks noChangeArrowheads="1"/>
          </p:cNvSpPr>
          <p:nvPr/>
        </p:nvSpPr>
        <p:spPr bwMode="auto">
          <a:xfrm>
            <a:off x="6011863" y="836613"/>
            <a:ext cx="43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Verdana" pitchFamily="34" charset="0"/>
              </a:rPr>
              <a:t>К</a:t>
            </a:r>
          </a:p>
        </p:txBody>
      </p:sp>
      <p:sp>
        <p:nvSpPr>
          <p:cNvPr id="25622" name="Text Box 10"/>
          <p:cNvSpPr txBox="1">
            <a:spLocks noChangeArrowheads="1"/>
          </p:cNvSpPr>
          <p:nvPr/>
        </p:nvSpPr>
        <p:spPr bwMode="auto">
          <a:xfrm>
            <a:off x="1979613" y="3213100"/>
            <a:ext cx="42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A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5623" name="Text Box 11"/>
          <p:cNvSpPr txBox="1">
            <a:spLocks noChangeArrowheads="1"/>
          </p:cNvSpPr>
          <p:nvPr/>
        </p:nvSpPr>
        <p:spPr bwMode="auto">
          <a:xfrm>
            <a:off x="6588125" y="3068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D</a:t>
            </a:r>
            <a:endParaRPr lang="ru-RU" sz="2800" i="1">
              <a:latin typeface="Verdana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580063" y="2836863"/>
          <a:ext cx="790575" cy="523875"/>
        </p:xfrm>
        <a:graphic>
          <a:graphicData uri="http://schemas.openxmlformats.org/presentationml/2006/ole">
            <p:oleObj spid="_x0000_s51202" name="Формула" r:id="rId4" imgW="304560" imgH="203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604000" y="1555750"/>
          <a:ext cx="625475" cy="525463"/>
        </p:xfrm>
        <a:graphic>
          <a:graphicData uri="http://schemas.openxmlformats.org/presentationml/2006/ole">
            <p:oleObj spid="_x0000_s51203" name="Формула" r:id="rId5" imgW="241200" imgH="2030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492500" y="2852738"/>
          <a:ext cx="660400" cy="525462"/>
        </p:xfrm>
        <a:graphic>
          <a:graphicData uri="http://schemas.openxmlformats.org/presentationml/2006/ole">
            <p:oleObj spid="_x0000_s51204" name="Формула" r:id="rId6" imgW="253800" imgH="203040" progId="Equation.3">
              <p:embed/>
            </p:oleObj>
          </a:graphicData>
        </a:graphic>
      </p:graphicFrame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4211638" y="5805488"/>
            <a:ext cx="1639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Verdana" pitchFamily="34" charset="0"/>
              </a:rPr>
              <a:t>Найти: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25625" name="Line 22"/>
          <p:cNvSpPr>
            <a:spLocks noChangeShapeType="1"/>
          </p:cNvSpPr>
          <p:nvPr/>
        </p:nvSpPr>
        <p:spPr bwMode="auto">
          <a:xfrm>
            <a:off x="4354513" y="5516563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Arc 23"/>
          <p:cNvSpPr>
            <a:spLocks/>
          </p:cNvSpPr>
          <p:nvPr/>
        </p:nvSpPr>
        <p:spPr bwMode="auto">
          <a:xfrm>
            <a:off x="3203575" y="3068638"/>
            <a:ext cx="144463" cy="360362"/>
          </a:xfrm>
          <a:custGeom>
            <a:avLst/>
            <a:gdLst>
              <a:gd name="T0" fmla="*/ 0 w 21600"/>
              <a:gd name="T1" fmla="*/ 0 h 21600"/>
              <a:gd name="T2" fmla="*/ 144463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Arc 24"/>
          <p:cNvSpPr>
            <a:spLocks/>
          </p:cNvSpPr>
          <p:nvPr/>
        </p:nvSpPr>
        <p:spPr bwMode="auto">
          <a:xfrm rot="-9983910" flipH="1" flipV="1">
            <a:off x="2838450" y="2781300"/>
            <a:ext cx="360363" cy="265113"/>
          </a:xfrm>
          <a:custGeom>
            <a:avLst/>
            <a:gdLst>
              <a:gd name="T0" fmla="*/ 0 w 21600"/>
              <a:gd name="T1" fmla="*/ 0 h 26549"/>
              <a:gd name="T2" fmla="*/ 350770 w 21600"/>
              <a:gd name="T3" fmla="*/ 265113 h 26549"/>
              <a:gd name="T4" fmla="*/ 0 w 21600"/>
              <a:gd name="T5" fmla="*/ 215693 h 26549"/>
              <a:gd name="T6" fmla="*/ 0 60000 65536"/>
              <a:gd name="T7" fmla="*/ 0 60000 65536"/>
              <a:gd name="T8" fmla="*/ 0 60000 65536"/>
              <a:gd name="T9" fmla="*/ 0 w 21600"/>
              <a:gd name="T10" fmla="*/ 0 h 26549"/>
              <a:gd name="T11" fmla="*/ 21600 w 21600"/>
              <a:gd name="T12" fmla="*/ 26549 h 265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5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66"/>
                  <a:pt x="21407" y="24927"/>
                  <a:pt x="21025" y="26549"/>
                </a:cubicBezTo>
              </a:path>
              <a:path w="21600" h="265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66"/>
                  <a:pt x="21407" y="24927"/>
                  <a:pt x="21025" y="2654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786438" y="5857875"/>
          <a:ext cx="379412" cy="438150"/>
        </p:xfrm>
        <a:graphic>
          <a:graphicData uri="http://schemas.openxmlformats.org/presentationml/2006/ole">
            <p:oleObj spid="_x0000_s51205" name="Формула" r:id="rId7" imgW="164880" imgH="152280" progId="Equation.3">
              <p:embed/>
            </p:oleObj>
          </a:graphicData>
        </a:graphic>
      </p:graphicFrame>
      <p:sp>
        <p:nvSpPr>
          <p:cNvPr id="25629" name="TextBox 23"/>
          <p:cNvSpPr txBox="1">
            <a:spLocks noChangeArrowheads="1"/>
          </p:cNvSpPr>
          <p:nvPr/>
        </p:nvSpPr>
        <p:spPr bwMode="auto">
          <a:xfrm>
            <a:off x="6143625" y="578643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 dirty="0" smtClean="0">
                <a:latin typeface="Calibri" pitchFamily="34" charset="0"/>
              </a:rPr>
              <a:t>АКВ</a:t>
            </a:r>
            <a:endParaRPr lang="ru-RU" sz="3600" i="1" dirty="0">
              <a:latin typeface="Calibri" pitchFamily="34" charset="0"/>
            </a:endParaRP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06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900113" y="2060575"/>
          <a:ext cx="576262" cy="468313"/>
        </p:xfrm>
        <a:graphic>
          <a:graphicData uri="http://schemas.openxmlformats.org/presentationml/2006/ole">
            <p:oleObj spid="_x0000_s51207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08" name="Формула" r:id="rId10" imgW="114120" imgH="2156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148064" y="141277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25°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Управляющая кнопка: настраиваемая 26">
            <a:hlinkClick r:id="rId11" action="ppaction://hlinksldjump" highlightClick="1"/>
          </p:cNvPr>
          <p:cNvSpPr/>
          <p:nvPr/>
        </p:nvSpPr>
        <p:spPr>
          <a:xfrm>
            <a:off x="827584" y="404664"/>
            <a:ext cx="2016224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cs typeface="Arial" pitchFamily="34" charset="0"/>
              </a:rPr>
              <a:t>проверка</a:t>
            </a:r>
            <a:endParaRPr lang="ru-RU" sz="3200" b="1" dirty="0">
              <a:cs typeface="Arial" pitchFamily="34" charset="0"/>
            </a:endParaRPr>
          </a:p>
        </p:txBody>
      </p:sp>
      <p:sp>
        <p:nvSpPr>
          <p:cNvPr id="28" name="Управляющая кнопка: домой 27">
            <a:hlinkClick r:id="rId12" action="ppaction://hlinksldjump" highlightClick="1"/>
          </p:cNvPr>
          <p:cNvSpPr/>
          <p:nvPr/>
        </p:nvSpPr>
        <p:spPr>
          <a:xfrm>
            <a:off x="8100392" y="5877272"/>
            <a:ext cx="610368" cy="538360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692275" y="1052513"/>
            <a:ext cx="5400675" cy="2447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1403350" y="3500438"/>
            <a:ext cx="5689600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68538" y="620713"/>
            <a:ext cx="574675" cy="56880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4643438" y="692150"/>
            <a:ext cx="504825" cy="53292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29188" y="4214813"/>
            <a:ext cx="81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x</a:t>
            </a:r>
            <a:endParaRPr lang="ru-RU" sz="3200" b="1" i="1">
              <a:latin typeface="Calibri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000625" y="2786063"/>
            <a:ext cx="992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70°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71750" y="4214813"/>
            <a:ext cx="847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Calibri" pitchFamily="34" charset="0"/>
              </a:rPr>
              <a:t>52°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064250" y="5027613"/>
            <a:ext cx="81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357438" y="785813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y</a:t>
            </a:r>
            <a:endParaRPr lang="ru-RU" sz="3200" b="1" i="1">
              <a:latin typeface="Calibri" pitchFamily="34" charset="0"/>
            </a:endParaRPr>
          </a:p>
        </p:txBody>
      </p:sp>
      <p:sp>
        <p:nvSpPr>
          <p:cNvPr id="15" name="Управляющая кнопка: домой 14">
            <a:hlinkClick r:id="rId3" action="ppaction://hlinksldjump" highlightClick="1"/>
          </p:cNvPr>
          <p:cNvSpPr/>
          <p:nvPr/>
        </p:nvSpPr>
        <p:spPr>
          <a:xfrm>
            <a:off x="7308304" y="5805264"/>
            <a:ext cx="478384" cy="481236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28938" y="28575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14938" y="428625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b</a:t>
            </a:r>
            <a:endParaRPr lang="ru-RU" sz="3200" b="1" i="1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86313" y="4214813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Calibri" pitchFamily="34" charset="0"/>
              </a:rPr>
              <a:t>128°</a:t>
            </a:r>
            <a:endParaRPr lang="ru-RU" sz="3200" b="1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43125" y="857250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Calibri" pitchFamily="34" charset="0"/>
              </a:rPr>
              <a:t>70°</a:t>
            </a:r>
            <a:endParaRPr lang="ru-RU" sz="3200" b="1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764704"/>
            <a:ext cx="1962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a||b</a:t>
            </a:r>
          </a:p>
          <a:p>
            <a:pPr algn="ctr"/>
            <a:r>
              <a:rPr lang="ru-RU" sz="2800" b="1" dirty="0" smtClean="0"/>
              <a:t>Найти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, у</a:t>
            </a:r>
            <a:endParaRPr lang="ru-RU" sz="2800" b="1" dirty="0"/>
          </a:p>
        </p:txBody>
      </p:sp>
      <p:sp>
        <p:nvSpPr>
          <p:cNvPr id="21" name="Управляющая кнопка: настраиваемая 20">
            <a:hlinkClick r:id="rId4" action="ppaction://hlinksldjump" highlightClick="1"/>
          </p:cNvPr>
          <p:cNvSpPr/>
          <p:nvPr/>
        </p:nvSpPr>
        <p:spPr>
          <a:xfrm>
            <a:off x="6300192" y="4437112"/>
            <a:ext cx="2016224" cy="576064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Проверка(2)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10" grpId="0"/>
      <p:bldP spid="11" grpId="0"/>
      <p:bldP spid="13" grpId="0"/>
      <p:bldP spid="13" grpId="1"/>
      <p:bldP spid="15" grpId="0" animBg="1"/>
      <p:bldP spid="16" grpId="0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928688" y="1357313"/>
            <a:ext cx="70008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-1214437" y="3500438"/>
            <a:ext cx="42862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893594" y="3393282"/>
            <a:ext cx="40719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2587790">
            <a:off x="3767138" y="1420813"/>
            <a:ext cx="306387" cy="3016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928688" y="1357313"/>
            <a:ext cx="3000375" cy="27146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9063" y="1357313"/>
            <a:ext cx="4000500" cy="38576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28688" y="1357313"/>
            <a:ext cx="357187" cy="2857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72375" y="1357313"/>
            <a:ext cx="342900" cy="2857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3851208">
            <a:off x="150019" y="3323431"/>
            <a:ext cx="1271588" cy="1393825"/>
          </a:xfrm>
          <a:prstGeom prst="arc">
            <a:avLst>
              <a:gd name="adj1" fmla="val 15759213"/>
              <a:gd name="adj2" fmla="val 82978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5875" y="4143375"/>
            <a:ext cx="1357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alibri" pitchFamily="34" charset="0"/>
              </a:rPr>
              <a:t>130⁰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429500" y="428625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alibri" pitchFamily="34" charset="0"/>
              </a:rPr>
              <a:t>Х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3" y="378618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alibri" pitchFamily="34" charset="0"/>
              </a:rPr>
              <a:t>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1500" y="785813"/>
            <a:ext cx="1500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alibri" pitchFamily="34" charset="0"/>
              </a:rPr>
              <a:t>В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86188" y="571500"/>
            <a:ext cx="1071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alibri" pitchFamily="34" charset="0"/>
              </a:rPr>
              <a:t>С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858125" y="785813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alibri" pitchFamily="34" charset="0"/>
              </a:rPr>
              <a:t>D</a:t>
            </a:r>
            <a:endParaRPr lang="ru-RU" sz="3600" b="1" i="1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929563" y="5000625"/>
            <a:ext cx="1214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alibri" pitchFamily="34" charset="0"/>
              </a:rPr>
              <a:t>E</a:t>
            </a:r>
            <a:endParaRPr lang="ru-RU" sz="3600" b="1" i="1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215188" y="4214813"/>
            <a:ext cx="1214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40°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Управляющая кнопка: домой 25">
            <a:hlinkClick r:id="rId3" action="ppaction://hlinksldjump" highlightClick="1"/>
          </p:cNvPr>
          <p:cNvSpPr/>
          <p:nvPr/>
        </p:nvSpPr>
        <p:spPr>
          <a:xfrm>
            <a:off x="8172400" y="5949280"/>
            <a:ext cx="617265" cy="524023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332656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</a:t>
            </a:r>
            <a:r>
              <a:rPr lang="ru-RU" sz="2800" b="1" dirty="0" err="1" smtClean="0"/>
              <a:t>х</a:t>
            </a:r>
            <a:endParaRPr lang="ru-RU" sz="2800" b="1" dirty="0"/>
          </a:p>
        </p:txBody>
      </p:sp>
      <p:sp>
        <p:nvSpPr>
          <p:cNvPr id="27" name="Управляющая кнопка: настраиваемая 26">
            <a:hlinkClick r:id="rId4" action="ppaction://hlinksldjump" highlightClick="1"/>
          </p:cNvPr>
          <p:cNvSpPr/>
          <p:nvPr/>
        </p:nvSpPr>
        <p:spPr>
          <a:xfrm>
            <a:off x="3779912" y="5445224"/>
            <a:ext cx="2016224" cy="576064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9067653">
            <a:off x="1458739" y="2742254"/>
            <a:ext cx="6448336" cy="3379463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2"/>
            <a:endCxn id="6" idx="5"/>
          </p:cNvCxnSpPr>
          <p:nvPr/>
        </p:nvCxnSpPr>
        <p:spPr>
          <a:xfrm flipH="1">
            <a:off x="4682907" y="1395467"/>
            <a:ext cx="2007488" cy="303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542223">
            <a:off x="5387378" y="2796458"/>
            <a:ext cx="39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|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4221088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|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4149080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|</a:t>
            </a:r>
            <a:endParaRPr lang="ru-RU" sz="2400" b="1" dirty="0"/>
          </a:p>
        </p:txBody>
      </p:sp>
      <p:sp>
        <p:nvSpPr>
          <p:cNvPr id="13" name="Дуга 12"/>
          <p:cNvSpPr/>
          <p:nvPr/>
        </p:nvSpPr>
        <p:spPr>
          <a:xfrm rot="1157574">
            <a:off x="1385015" y="3914422"/>
            <a:ext cx="914400" cy="914400"/>
          </a:xfrm>
          <a:prstGeom prst="arc">
            <a:avLst>
              <a:gd name="adj1" fmla="val 16512511"/>
              <a:gd name="adj2" fmla="val 210221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95736" y="3933056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30°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378904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x</a:t>
            </a:r>
            <a:endParaRPr lang="ru-RU" sz="32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99992" y="436510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28384" y="4293096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 С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436510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980728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 В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908720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Найти </a:t>
            </a:r>
            <a:r>
              <a:rPr lang="ru-RU" sz="2400" b="1" i="1" dirty="0" err="1" smtClean="0"/>
              <a:t>х</a:t>
            </a:r>
            <a:endParaRPr lang="ru-RU" sz="2400" b="1" i="1" dirty="0"/>
          </a:p>
        </p:txBody>
      </p:sp>
      <p:sp>
        <p:nvSpPr>
          <p:cNvPr id="23" name="Управляющая кнопка: настраиваемая 22">
            <a:hlinkClick r:id="rId3" action="ppaction://hlinksldjump" highlightClick="1"/>
          </p:cNvPr>
          <p:cNvSpPr/>
          <p:nvPr/>
        </p:nvSpPr>
        <p:spPr>
          <a:xfrm>
            <a:off x="3563888" y="5805264"/>
            <a:ext cx="2088232" cy="43204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проверка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36296" y="378904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60°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Управляющая кнопка: домой 24">
            <a:hlinkClick r:id="rId4" action="ppaction://hlinksldjump" highlightClick="1"/>
          </p:cNvPr>
          <p:cNvSpPr/>
          <p:nvPr/>
        </p:nvSpPr>
        <p:spPr>
          <a:xfrm>
            <a:off x="8100392" y="5661248"/>
            <a:ext cx="538360" cy="538360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7" name="AutoShape 9"/>
          <p:cNvCxnSpPr>
            <a:cxnSpLocks noChangeShapeType="1"/>
            <a:stCxn id="22532" idx="0"/>
            <a:endCxn id="22535" idx="0"/>
          </p:cNvCxnSpPr>
          <p:nvPr/>
        </p:nvCxnSpPr>
        <p:spPr bwMode="auto">
          <a:xfrm rot="5400000" flipV="1">
            <a:off x="3095625" y="989013"/>
            <a:ext cx="1588" cy="4824412"/>
          </a:xfrm>
          <a:prstGeom prst="curvedConnector3">
            <a:avLst>
              <a:gd name="adj1" fmla="val 38500014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71875"/>
            <a:ext cx="8686800" cy="19764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P  </a:t>
            </a:r>
            <a:r>
              <a:rPr lang="ru-RU" smtClean="0"/>
              <a:t>     </a:t>
            </a:r>
            <a:r>
              <a:rPr lang="en-US" smtClean="0"/>
              <a:t>           T          </a:t>
            </a:r>
            <a:r>
              <a:rPr lang="ru-RU" smtClean="0"/>
              <a:t>   </a:t>
            </a:r>
            <a:r>
              <a:rPr lang="en-US" smtClean="0"/>
              <a:t>    R         </a:t>
            </a:r>
            <a:r>
              <a:rPr lang="ru-RU" smtClean="0"/>
              <a:t>  </a:t>
            </a:r>
            <a:r>
              <a:rPr lang="en-US" smtClean="0"/>
              <a:t>K       </a:t>
            </a:r>
            <a:r>
              <a:rPr lang="ru-RU" smtClean="0"/>
              <a:t>   </a:t>
            </a:r>
            <a:r>
              <a:rPr lang="en-US" smtClean="0"/>
              <a:t> D        </a:t>
            </a:r>
            <a:r>
              <a:rPr lang="ru-RU" smtClean="0"/>
              <a:t>  </a:t>
            </a:r>
            <a:r>
              <a:rPr lang="en-US" smtClean="0"/>
              <a:t> F</a:t>
            </a:r>
            <a:endParaRPr lang="ru-RU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684213" y="3429000"/>
            <a:ext cx="18002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484438" y="3429000"/>
            <a:ext cx="172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211638" y="3429000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508625" y="3429000"/>
            <a:ext cx="12239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732588" y="3429000"/>
            <a:ext cx="1223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22538" name="AutoShape 10"/>
          <p:cNvCxnSpPr>
            <a:cxnSpLocks noChangeShapeType="1"/>
          </p:cNvCxnSpPr>
          <p:nvPr/>
        </p:nvCxnSpPr>
        <p:spPr bwMode="auto">
          <a:xfrm rot="16200000" flipH="1">
            <a:off x="6083300" y="1557338"/>
            <a:ext cx="1588" cy="3744912"/>
          </a:xfrm>
          <a:prstGeom prst="curvedConnector3">
            <a:avLst>
              <a:gd name="adj1" fmla="val -40700014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AutoShape 12"/>
          <p:cNvCxnSpPr>
            <a:cxnSpLocks noChangeShapeType="1"/>
            <a:stCxn id="22536" idx="0"/>
          </p:cNvCxnSpPr>
          <p:nvPr/>
        </p:nvCxnSpPr>
        <p:spPr bwMode="auto">
          <a:xfrm rot="5400000" flipV="1">
            <a:off x="7343775" y="2789238"/>
            <a:ext cx="1588" cy="1223962"/>
          </a:xfrm>
          <a:prstGeom prst="curvedConnector4">
            <a:avLst>
              <a:gd name="adj1" fmla="val 24800009"/>
              <a:gd name="adj2" fmla="val 9987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651500" y="1916113"/>
            <a:ext cx="81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imes New Roman" pitchFamily="18" charset="0"/>
              </a:rPr>
              <a:t>9</a:t>
            </a:r>
            <a:endParaRPr lang="ru-RU" sz="4400">
              <a:latin typeface="Times New Roman" pitchFamily="18" charset="0"/>
            </a:endParaRPr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8244408" y="5877272"/>
            <a:ext cx="546398" cy="479525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86625" y="378618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2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571625" y="3500438"/>
            <a:ext cx="285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50406" y="3464719"/>
            <a:ext cx="3571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607343" y="3393282"/>
            <a:ext cx="2143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-5245078">
            <a:off x="5876131" y="2809082"/>
            <a:ext cx="428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latin typeface="Calibri" pitchFamily="34" charset="0"/>
              </a:rPr>
              <a:t>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 rot="5580212">
            <a:off x="6866731" y="2848770"/>
            <a:ext cx="10001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latin typeface="Calibri" pitchFamily="34" charset="0"/>
              </a:rPr>
              <a:t>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43188" y="4071938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14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2643188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Calibri" pitchFamily="34" charset="0"/>
              </a:rPr>
              <a:t>4,5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648" y="764704"/>
            <a:ext cx="5952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Найти длину красного отрезка</a:t>
            </a:r>
            <a:endParaRPr lang="ru-RU" sz="2800" b="1" i="1" dirty="0"/>
          </a:p>
        </p:txBody>
      </p:sp>
      <p:sp>
        <p:nvSpPr>
          <p:cNvPr id="22" name="Управляющая кнопка: настраиваемая 21">
            <a:hlinkClick r:id="rId4" action="ppaction://hlinksldjump" highlightClick="1"/>
          </p:cNvPr>
          <p:cNvSpPr/>
          <p:nvPr/>
        </p:nvSpPr>
        <p:spPr>
          <a:xfrm>
            <a:off x="5148064" y="5877272"/>
            <a:ext cx="1800200" cy="43204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проверка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555" grpId="0" build="p"/>
      <p:bldP spid="22532" grpId="0" animBg="1"/>
      <p:bldP spid="22533" grpId="0" animBg="1"/>
      <p:bldP spid="22534" grpId="0" animBg="1"/>
      <p:bldP spid="22535" grpId="0" animBg="1"/>
      <p:bldP spid="22536" grpId="0" animBg="1"/>
      <p:bldP spid="23565" grpId="0"/>
      <p:bldP spid="13" grpId="0" animBg="1"/>
      <p:bldP spid="14" grpId="0"/>
      <p:bldP spid="23" grpId="0"/>
      <p:bldP spid="24" grpId="0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785813"/>
            <a:ext cx="80724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latin typeface="Calibri" pitchFamily="34" charset="0"/>
              </a:rPr>
              <a:t>Сколько отрезков получится, если данный отрезок разделить на три части?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4788024" y="5301208"/>
            <a:ext cx="1944216" cy="576064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Прямая соединительная линия 78"/>
          <p:cNvCxnSpPr/>
          <p:nvPr/>
        </p:nvCxnSpPr>
        <p:spPr>
          <a:xfrm>
            <a:off x="928688" y="1857375"/>
            <a:ext cx="6286500" cy="0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75" y="1928813"/>
            <a:ext cx="785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1813" y="1928813"/>
            <a:ext cx="714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57750" y="1928813"/>
            <a:ext cx="642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00875" y="1928813"/>
            <a:ext cx="428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857250" y="1857376"/>
            <a:ext cx="142875" cy="0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214687" y="1857376"/>
            <a:ext cx="142875" cy="0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5018881" y="1839120"/>
            <a:ext cx="142875" cy="36512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9" idx="0"/>
            <a:endCxn id="19" idx="0"/>
          </p:cNvCxnSpPr>
          <p:nvPr/>
        </p:nvCxnSpPr>
        <p:spPr>
          <a:xfrm rot="5400000" flipH="1" flipV="1">
            <a:off x="7215188" y="1928813"/>
            <a:ext cx="0" cy="0"/>
          </a:xfrm>
          <a:prstGeom prst="line">
            <a:avLst/>
          </a:prstGeom>
          <a:ln w="1905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9" idx="0"/>
            <a:endCxn id="19" idx="0"/>
          </p:cNvCxnSpPr>
          <p:nvPr/>
        </p:nvCxnSpPr>
        <p:spPr>
          <a:xfrm rot="5400000" flipH="1" flipV="1">
            <a:off x="7215188" y="1928813"/>
            <a:ext cx="0" cy="0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143750" y="1857376"/>
            <a:ext cx="142875" cy="0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71500" y="3929063"/>
            <a:ext cx="785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AB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;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00188" y="3929063"/>
            <a:ext cx="13573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ВС;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28875" y="3929063"/>
            <a:ext cx="12144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CD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;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429000" y="3929063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АС;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286250" y="3929063"/>
            <a:ext cx="12144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BD;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14938" y="3929063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AD;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5" name="Левая фигурная скобка 84"/>
          <p:cNvSpPr/>
          <p:nvPr/>
        </p:nvSpPr>
        <p:spPr>
          <a:xfrm rot="5400000">
            <a:off x="1871663" y="414338"/>
            <a:ext cx="471487" cy="2357437"/>
          </a:xfrm>
          <a:prstGeom prst="leftBrace">
            <a:avLst>
              <a:gd name="adj1" fmla="val 71225"/>
              <a:gd name="adj2" fmla="val 50597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Левая фигурная скобка 85"/>
          <p:cNvSpPr/>
          <p:nvPr/>
        </p:nvSpPr>
        <p:spPr>
          <a:xfrm rot="5400000">
            <a:off x="3893344" y="678656"/>
            <a:ext cx="571500" cy="1785938"/>
          </a:xfrm>
          <a:prstGeom prst="leftBrace">
            <a:avLst>
              <a:gd name="adj1" fmla="val 44593"/>
              <a:gd name="adj2" fmla="val 5000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Левая фигурная скобка 86"/>
          <p:cNvSpPr/>
          <p:nvPr/>
        </p:nvSpPr>
        <p:spPr>
          <a:xfrm rot="5400000">
            <a:off x="5857876" y="500062"/>
            <a:ext cx="571500" cy="2143125"/>
          </a:xfrm>
          <a:prstGeom prst="leftBrace">
            <a:avLst>
              <a:gd name="adj1" fmla="val 51100"/>
              <a:gd name="adj2" fmla="val 50000"/>
            </a:avLst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Левая фигурная скобка 87"/>
          <p:cNvSpPr/>
          <p:nvPr/>
        </p:nvSpPr>
        <p:spPr>
          <a:xfrm rot="16200000">
            <a:off x="2714626" y="71437"/>
            <a:ext cx="571500" cy="4143375"/>
          </a:xfrm>
          <a:prstGeom prst="leftBrace">
            <a:avLst>
              <a:gd name="adj1" fmla="val 98152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Левая фигурная скобка 88"/>
          <p:cNvSpPr/>
          <p:nvPr/>
        </p:nvSpPr>
        <p:spPr>
          <a:xfrm rot="16200000">
            <a:off x="4929188" y="214312"/>
            <a:ext cx="641350" cy="3927475"/>
          </a:xfrm>
          <a:prstGeom prst="leftBrace">
            <a:avLst>
              <a:gd name="adj1" fmla="val 67790"/>
              <a:gd name="adj2" fmla="val 50000"/>
            </a:avLst>
          </a:pr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Левая фигурная скобка 89"/>
          <p:cNvSpPr/>
          <p:nvPr/>
        </p:nvSpPr>
        <p:spPr>
          <a:xfrm rot="5400000">
            <a:off x="3786188" y="-1571625"/>
            <a:ext cx="571500" cy="6286500"/>
          </a:xfrm>
          <a:prstGeom prst="leftBrace">
            <a:avLst>
              <a:gd name="adj1" fmla="val 94690"/>
              <a:gd name="adj2" fmla="val 50000"/>
            </a:avLst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2286000" y="5000625"/>
            <a:ext cx="5072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i="1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lang="ru-RU" sz="6600" b="1" i="1">
                <a:solidFill>
                  <a:srgbClr val="FF0000"/>
                </a:solidFill>
                <a:latin typeface="Calibri" pitchFamily="34" charset="0"/>
              </a:rPr>
              <a:t> отрезков</a:t>
            </a:r>
          </a:p>
        </p:txBody>
      </p:sp>
      <p:sp>
        <p:nvSpPr>
          <p:cNvPr id="92" name="Управляющая кнопка: домой 91">
            <a:hlinkClick r:id="rId3" action="ppaction://hlinksldjump" highlightClick="1"/>
          </p:cNvPr>
          <p:cNvSpPr/>
          <p:nvPr/>
        </p:nvSpPr>
        <p:spPr>
          <a:xfrm>
            <a:off x="8028384" y="5877272"/>
            <a:ext cx="538931" cy="504056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51520" y="332656"/>
            <a:ext cx="865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+mn-lt"/>
              </a:rPr>
              <a:t>Для проверки щелчок левой  клавишей мыши по полю слайда </a:t>
            </a:r>
            <a:endParaRPr lang="ru-RU" sz="24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67" grpId="0"/>
      <p:bldP spid="68" grpId="0"/>
      <p:bldP spid="69" grpId="0"/>
      <p:bldP spid="72" grpId="0"/>
      <p:bldP spid="75" grpId="0"/>
      <p:bldP spid="80" grpId="0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9" grpId="0" animBg="1"/>
      <p:bldP spid="9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7704" y="548680"/>
            <a:ext cx="5786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Использованные ресурсы: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882228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+mn-lt"/>
              </a:rPr>
              <a:t>1). Геометрия: Учеб. Для 7-9 </a:t>
            </a:r>
            <a:r>
              <a:rPr lang="ru-RU" sz="2400" b="1" i="1" dirty="0" err="1" smtClean="0">
                <a:latin typeface="+mn-lt"/>
              </a:rPr>
              <a:t>кл</a:t>
            </a:r>
            <a:r>
              <a:rPr lang="ru-RU" sz="2400" b="1" i="1" dirty="0" smtClean="0">
                <a:latin typeface="+mn-lt"/>
              </a:rPr>
              <a:t>. общеобразовательных</a:t>
            </a:r>
          </a:p>
          <a:p>
            <a:r>
              <a:rPr lang="ru-RU" sz="2400" b="1" i="1" dirty="0" smtClean="0">
                <a:latin typeface="+mn-lt"/>
              </a:rPr>
              <a:t> учреждений/ Л.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С.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err="1" smtClean="0">
                <a:latin typeface="+mn-lt"/>
              </a:rPr>
              <a:t>Атанасян</a:t>
            </a:r>
            <a:r>
              <a:rPr lang="ru-RU" sz="2400" b="1" i="1" dirty="0" smtClean="0">
                <a:latin typeface="+mn-lt"/>
              </a:rPr>
              <a:t>,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В.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Ф.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ru-RU" sz="2400" b="1" i="1" dirty="0" err="1" smtClean="0">
                <a:latin typeface="+mn-lt"/>
              </a:rPr>
              <a:t>Бутусов</a:t>
            </a:r>
            <a:r>
              <a:rPr lang="ru-RU" sz="2400" b="1" i="1" dirty="0" smtClean="0">
                <a:latin typeface="+mn-lt"/>
              </a:rPr>
              <a:t> и др.-9-е изд.-М.:</a:t>
            </a:r>
          </a:p>
          <a:p>
            <a:r>
              <a:rPr lang="ru-RU" sz="2400" b="1" i="1" dirty="0" smtClean="0">
                <a:latin typeface="+mn-lt"/>
              </a:rPr>
              <a:t> Просвещение, 1999.-335 с</a:t>
            </a:r>
            <a:r>
              <a:rPr lang="en-US" sz="2400" b="1" i="1" dirty="0" smtClean="0">
                <a:latin typeface="+mn-lt"/>
              </a:rPr>
              <a:t>.</a:t>
            </a:r>
            <a:r>
              <a:rPr lang="ru-RU" sz="2400" b="1" i="1" dirty="0" smtClean="0">
                <a:latin typeface="+mn-lt"/>
              </a:rPr>
              <a:t>: ил.-</a:t>
            </a:r>
            <a:r>
              <a:rPr lang="en-US" sz="2400" b="1" i="1" dirty="0" smtClean="0">
                <a:latin typeface="+mn-lt"/>
              </a:rPr>
              <a:t>ISNB 5-09-008749-0.</a:t>
            </a:r>
          </a:p>
          <a:p>
            <a:r>
              <a:rPr lang="en-US" sz="2400" b="1" i="1" dirty="0" smtClean="0">
                <a:latin typeface="+mn-lt"/>
              </a:rPr>
              <a:t>2)</a:t>
            </a:r>
            <a:r>
              <a:rPr lang="ru-RU" sz="2400" b="1" i="1" dirty="0" smtClean="0">
                <a:latin typeface="+mn-lt"/>
              </a:rPr>
              <a:t>.Геометрия: задачи на готовых чертежах для подготовки</a:t>
            </a:r>
          </a:p>
          <a:p>
            <a:r>
              <a:rPr lang="ru-RU" sz="2400" b="1" i="1" dirty="0" smtClean="0">
                <a:latin typeface="+mn-lt"/>
              </a:rPr>
              <a:t>к ГИА и к ЕГЭ: 7-9 классы/ Э.Н.Балаян.-Изд.6-е.-Ростов </a:t>
            </a:r>
            <a:r>
              <a:rPr lang="ru-RU" sz="2400" b="1" i="1" dirty="0" err="1" smtClean="0">
                <a:latin typeface="+mn-lt"/>
              </a:rPr>
              <a:t>н</a:t>
            </a:r>
            <a:r>
              <a:rPr lang="ru-RU" sz="2400" b="1" i="1" dirty="0" smtClean="0">
                <a:latin typeface="+mn-lt"/>
              </a:rPr>
              <a:t>/Д:</a:t>
            </a:r>
          </a:p>
          <a:p>
            <a:r>
              <a:rPr lang="ru-RU" sz="2400" b="1" i="1" dirty="0" smtClean="0">
                <a:latin typeface="+mn-lt"/>
              </a:rPr>
              <a:t>Феникс,2014.-223с.-(Большая перемена). </a:t>
            </a:r>
            <a:r>
              <a:rPr lang="en-US" sz="2400" b="1" i="1" dirty="0" smtClean="0">
                <a:latin typeface="+mn-lt"/>
              </a:rPr>
              <a:t>ISNB 978-5-222-21746-7</a:t>
            </a:r>
          </a:p>
          <a:p>
            <a:r>
              <a:rPr lang="en-US" sz="2400" b="1" i="1" dirty="0" smtClean="0">
                <a:latin typeface="+mn-lt"/>
              </a:rPr>
              <a:t>3)</a:t>
            </a:r>
            <a:r>
              <a:rPr lang="ru-RU" sz="2400" b="1" i="1" dirty="0" smtClean="0">
                <a:latin typeface="+mn-lt"/>
              </a:rPr>
              <a:t>.Тест тренажер – презентация Е.М.Савченко ( слайды 7,20)</a:t>
            </a:r>
          </a:p>
          <a:p>
            <a:r>
              <a:rPr lang="ru-RU" sz="2400" b="1" i="1" dirty="0" smtClean="0">
                <a:latin typeface="+mn-lt"/>
              </a:rPr>
              <a:t>4). «Компьютер на уроках геометрии» – разработка Е.М.Сав-</a:t>
            </a:r>
          </a:p>
          <a:p>
            <a:r>
              <a:rPr lang="ru-RU" sz="2400" b="1" i="1" dirty="0" err="1" smtClean="0">
                <a:latin typeface="+mn-lt"/>
              </a:rPr>
              <a:t>ченко</a:t>
            </a:r>
            <a:r>
              <a:rPr lang="ru-RU" sz="2400" b="1" i="1" dirty="0" smtClean="0">
                <a:latin typeface="+mn-lt"/>
              </a:rPr>
              <a:t> (слайд11).</a:t>
            </a:r>
          </a:p>
          <a:p>
            <a:r>
              <a:rPr lang="ru-RU" sz="2400" b="1" i="1" dirty="0" smtClean="0">
                <a:latin typeface="+mn-lt"/>
              </a:rPr>
              <a:t>5). Шаблон для презентации: </a:t>
            </a:r>
            <a:r>
              <a:rPr lang="en-US" sz="2400" b="1" i="1" dirty="0" smtClean="0">
                <a:latin typeface="+mn-lt"/>
              </a:rPr>
              <a:t>http://aida/ucoz/ru/</a:t>
            </a:r>
            <a:endParaRPr lang="ru-RU" sz="2400" b="1" i="1" dirty="0" smtClean="0">
              <a:latin typeface="+mn-lt"/>
            </a:endParaRPr>
          </a:p>
          <a:p>
            <a:endParaRPr lang="ru-RU" sz="2400" kern="10" dirty="0" smtClean="0">
              <a:ln w="19050">
                <a:solidFill>
                  <a:srgbClr val="00FFFF"/>
                </a:solidFill>
                <a:round/>
                <a:headEnd/>
                <a:tailEnd/>
              </a:ln>
              <a:latin typeface="+mn-lt"/>
              <a:cs typeface="Times New Roman"/>
            </a:endParaRPr>
          </a:p>
          <a:p>
            <a:endParaRPr lang="ru-RU" sz="2400" b="1" i="1" dirty="0" smtClean="0">
              <a:latin typeface="+mn-lt"/>
            </a:endParaRPr>
          </a:p>
          <a:p>
            <a:endParaRPr lang="ru-RU" sz="24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268760"/>
            <a:ext cx="5526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Геометрическая фигура, состоящая из всех точек, расположенных на заданном расстоянии от данной точки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6444208" y="5589240"/>
            <a:ext cx="2088232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dirty="0" smtClean="0"/>
              <a:t>проверка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428625"/>
            <a:ext cx="5857875" cy="521493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5733256"/>
            <a:ext cx="3394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окружность</a:t>
            </a:r>
            <a:endParaRPr lang="ru-RU" sz="4000" b="1" i="1" dirty="0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00392" y="5733256"/>
            <a:ext cx="538360" cy="538360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12A7B-0BC8-4310-806E-93200A32E852}" type="datetime1">
              <a:rPr lang="ru-RU" smtClean="0"/>
              <a:pPr>
                <a:defRPr/>
              </a:pPr>
              <a:t>02.11.2013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6BD7-A84E-4340-B826-81051A1C64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08720"/>
            <a:ext cx="58326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Calibri" pitchFamily="34" charset="0"/>
              </a:rPr>
              <a:t>Верите ли вы, что треугольники равны, если они совмещаются при наложении?</a:t>
            </a:r>
            <a:endParaRPr lang="ru-RU" sz="4400" b="1" i="1" dirty="0">
              <a:latin typeface="Calibri" pitchFamily="34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6444208" y="5589240"/>
            <a:ext cx="2088232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3200" dirty="0" smtClean="0"/>
              <a:t>проверка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79513" y="0"/>
            <a:ext cx="3524126" cy="5143500"/>
          </a:xfrm>
          <a:prstGeom prst="triangle">
            <a:avLst>
              <a:gd name="adj" fmla="val 7931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5400000">
            <a:off x="4740275" y="733426"/>
            <a:ext cx="3489325" cy="5143500"/>
          </a:xfrm>
          <a:prstGeom prst="triangle">
            <a:avLst>
              <a:gd name="adj" fmla="val 79442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00688" y="2428875"/>
            <a:ext cx="3286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 i="1">
                <a:latin typeface="Calibri" pitchFamily="34" charset="0"/>
              </a:rPr>
              <a:t>ДА!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00392" y="5733256"/>
            <a:ext cx="538360" cy="538360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4427984" y="5877272"/>
            <a:ext cx="1728192" cy="43204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проверка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20746 -0.04671 -0.4144 -0.09318 -0.49652 -0.10983 " pathEditMode="relative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 rot="-7597017" flipH="1" flipV="1">
            <a:off x="1959769" y="2790031"/>
            <a:ext cx="1374775" cy="2208213"/>
          </a:xfrm>
          <a:prstGeom prst="triangle">
            <a:avLst>
              <a:gd name="adj" fmla="val 92644"/>
            </a:avLst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78" name="AutoShape 3"/>
          <p:cNvSpPr>
            <a:spLocks noChangeArrowheads="1"/>
          </p:cNvSpPr>
          <p:nvPr/>
        </p:nvSpPr>
        <p:spPr bwMode="auto">
          <a:xfrm rot="-7743955">
            <a:off x="4418013" y="2322513"/>
            <a:ext cx="1512887" cy="2376487"/>
          </a:xfrm>
          <a:prstGeom prst="triangle">
            <a:avLst>
              <a:gd name="adj" fmla="val 95292"/>
            </a:avLst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2995591" flipH="1">
            <a:off x="6240463" y="847725"/>
            <a:ext cx="1517650" cy="2349500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3040651">
            <a:off x="4467225" y="2381250"/>
            <a:ext cx="1558925" cy="2359025"/>
          </a:xfrm>
          <a:prstGeom prst="triangle">
            <a:avLst>
              <a:gd name="adj" fmla="val 94616"/>
            </a:avLst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2771775" y="3644900"/>
            <a:ext cx="71438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843213" y="3644900"/>
            <a:ext cx="73025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2987675" y="4292600"/>
            <a:ext cx="144463" cy="2159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5364163" y="3357563"/>
            <a:ext cx="71437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5435600" y="3357563"/>
            <a:ext cx="73025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6804025" y="1989138"/>
            <a:ext cx="288925" cy="714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6588125" y="1268413"/>
            <a:ext cx="144463" cy="2159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>
            <a:off x="4859338" y="2708275"/>
            <a:ext cx="144462" cy="2159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>
            <a:off x="6804025" y="2060575"/>
            <a:ext cx="288925" cy="730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0" name="Freeform 15"/>
          <p:cNvSpPr>
            <a:spLocks/>
          </p:cNvSpPr>
          <p:nvPr/>
        </p:nvSpPr>
        <p:spPr bwMode="auto">
          <a:xfrm>
            <a:off x="6011863" y="3429000"/>
            <a:ext cx="168275" cy="287338"/>
          </a:xfrm>
          <a:custGeom>
            <a:avLst/>
            <a:gdLst>
              <a:gd name="T0" fmla="*/ 15 w 106"/>
              <a:gd name="T1" fmla="*/ 0 h 181"/>
              <a:gd name="T2" fmla="*/ 15 w 106"/>
              <a:gd name="T3" fmla="*/ 90 h 181"/>
              <a:gd name="T4" fmla="*/ 106 w 106"/>
              <a:gd name="T5" fmla="*/ 181 h 181"/>
              <a:gd name="T6" fmla="*/ 0 60000 65536"/>
              <a:gd name="T7" fmla="*/ 0 60000 65536"/>
              <a:gd name="T8" fmla="*/ 0 60000 65536"/>
              <a:gd name="T9" fmla="*/ 0 w 106"/>
              <a:gd name="T10" fmla="*/ 0 h 181"/>
              <a:gd name="T11" fmla="*/ 106 w 106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181">
                <a:moveTo>
                  <a:pt x="15" y="0"/>
                </a:moveTo>
                <a:cubicBezTo>
                  <a:pt x="7" y="30"/>
                  <a:pt x="0" y="60"/>
                  <a:pt x="15" y="90"/>
                </a:cubicBezTo>
                <a:cubicBezTo>
                  <a:pt x="30" y="120"/>
                  <a:pt x="91" y="166"/>
                  <a:pt x="106" y="181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 flipH="1">
            <a:off x="1116013" y="260350"/>
            <a:ext cx="6769100" cy="57610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 flipV="1">
            <a:off x="250825" y="3284538"/>
            <a:ext cx="6985000" cy="8651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3" name="Freeform 18"/>
          <p:cNvSpPr>
            <a:spLocks/>
          </p:cNvSpPr>
          <p:nvPr/>
        </p:nvSpPr>
        <p:spPr bwMode="auto">
          <a:xfrm>
            <a:off x="4284663" y="3357563"/>
            <a:ext cx="215900" cy="287337"/>
          </a:xfrm>
          <a:custGeom>
            <a:avLst/>
            <a:gdLst>
              <a:gd name="T0" fmla="*/ 0 w 105"/>
              <a:gd name="T1" fmla="*/ 0 h 136"/>
              <a:gd name="T2" fmla="*/ 90 w 105"/>
              <a:gd name="T3" fmla="*/ 45 h 136"/>
              <a:gd name="T4" fmla="*/ 90 w 105"/>
              <a:gd name="T5" fmla="*/ 136 h 136"/>
              <a:gd name="T6" fmla="*/ 0 60000 65536"/>
              <a:gd name="T7" fmla="*/ 0 60000 65536"/>
              <a:gd name="T8" fmla="*/ 0 60000 65536"/>
              <a:gd name="T9" fmla="*/ 0 w 105"/>
              <a:gd name="T10" fmla="*/ 0 h 136"/>
              <a:gd name="T11" fmla="*/ 105 w 1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" h="136">
                <a:moveTo>
                  <a:pt x="0" y="0"/>
                </a:moveTo>
                <a:cubicBezTo>
                  <a:pt x="37" y="11"/>
                  <a:pt x="75" y="22"/>
                  <a:pt x="90" y="45"/>
                </a:cubicBezTo>
                <a:cubicBezTo>
                  <a:pt x="105" y="68"/>
                  <a:pt x="90" y="121"/>
                  <a:pt x="90" y="13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4" name="Freeform 19"/>
          <p:cNvSpPr>
            <a:spLocks/>
          </p:cNvSpPr>
          <p:nvPr/>
        </p:nvSpPr>
        <p:spPr bwMode="auto">
          <a:xfrm>
            <a:off x="6203950" y="3068638"/>
            <a:ext cx="168275" cy="360362"/>
          </a:xfrm>
          <a:custGeom>
            <a:avLst/>
            <a:gdLst>
              <a:gd name="T0" fmla="*/ 106 w 106"/>
              <a:gd name="T1" fmla="*/ 0 h 227"/>
              <a:gd name="T2" fmla="*/ 15 w 106"/>
              <a:gd name="T3" fmla="*/ 91 h 227"/>
              <a:gd name="T4" fmla="*/ 15 w 106"/>
              <a:gd name="T5" fmla="*/ 227 h 227"/>
              <a:gd name="T6" fmla="*/ 0 60000 65536"/>
              <a:gd name="T7" fmla="*/ 0 60000 65536"/>
              <a:gd name="T8" fmla="*/ 0 60000 65536"/>
              <a:gd name="T9" fmla="*/ 0 w 106"/>
              <a:gd name="T10" fmla="*/ 0 h 227"/>
              <a:gd name="T11" fmla="*/ 106 w 10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227">
                <a:moveTo>
                  <a:pt x="106" y="0"/>
                </a:moveTo>
                <a:cubicBezTo>
                  <a:pt x="68" y="26"/>
                  <a:pt x="30" y="53"/>
                  <a:pt x="15" y="91"/>
                </a:cubicBezTo>
                <a:cubicBezTo>
                  <a:pt x="0" y="129"/>
                  <a:pt x="15" y="204"/>
                  <a:pt x="15" y="227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5" name="Freeform 20"/>
          <p:cNvSpPr>
            <a:spLocks/>
          </p:cNvSpPr>
          <p:nvPr/>
        </p:nvSpPr>
        <p:spPr bwMode="auto">
          <a:xfrm>
            <a:off x="4140200" y="3644900"/>
            <a:ext cx="168275" cy="431800"/>
          </a:xfrm>
          <a:custGeom>
            <a:avLst/>
            <a:gdLst>
              <a:gd name="T0" fmla="*/ 91 w 152"/>
              <a:gd name="T1" fmla="*/ 0 h 272"/>
              <a:gd name="T2" fmla="*/ 137 w 152"/>
              <a:gd name="T3" fmla="*/ 136 h 272"/>
              <a:gd name="T4" fmla="*/ 0 w 152"/>
              <a:gd name="T5" fmla="*/ 272 h 272"/>
              <a:gd name="T6" fmla="*/ 0 60000 65536"/>
              <a:gd name="T7" fmla="*/ 0 60000 65536"/>
              <a:gd name="T8" fmla="*/ 0 60000 65536"/>
              <a:gd name="T9" fmla="*/ 0 w 152"/>
              <a:gd name="T10" fmla="*/ 0 h 272"/>
              <a:gd name="T11" fmla="*/ 152 w 152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272">
                <a:moveTo>
                  <a:pt x="91" y="0"/>
                </a:moveTo>
                <a:cubicBezTo>
                  <a:pt x="121" y="45"/>
                  <a:pt x="152" y="91"/>
                  <a:pt x="137" y="136"/>
                </a:cubicBezTo>
                <a:cubicBezTo>
                  <a:pt x="122" y="181"/>
                  <a:pt x="23" y="249"/>
                  <a:pt x="0" y="272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6" name="Freeform 21"/>
          <p:cNvSpPr>
            <a:spLocks/>
          </p:cNvSpPr>
          <p:nvPr/>
        </p:nvSpPr>
        <p:spPr bwMode="auto">
          <a:xfrm>
            <a:off x="6132513" y="2997200"/>
            <a:ext cx="168275" cy="431800"/>
          </a:xfrm>
          <a:custGeom>
            <a:avLst/>
            <a:gdLst>
              <a:gd name="T0" fmla="*/ 106 w 106"/>
              <a:gd name="T1" fmla="*/ 0 h 272"/>
              <a:gd name="T2" fmla="*/ 15 w 106"/>
              <a:gd name="T3" fmla="*/ 136 h 272"/>
              <a:gd name="T4" fmla="*/ 15 w 106"/>
              <a:gd name="T5" fmla="*/ 272 h 272"/>
              <a:gd name="T6" fmla="*/ 0 60000 65536"/>
              <a:gd name="T7" fmla="*/ 0 60000 65536"/>
              <a:gd name="T8" fmla="*/ 0 60000 65536"/>
              <a:gd name="T9" fmla="*/ 0 w 106"/>
              <a:gd name="T10" fmla="*/ 0 h 272"/>
              <a:gd name="T11" fmla="*/ 106 w 106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272">
                <a:moveTo>
                  <a:pt x="106" y="0"/>
                </a:moveTo>
                <a:cubicBezTo>
                  <a:pt x="68" y="45"/>
                  <a:pt x="30" y="91"/>
                  <a:pt x="15" y="136"/>
                </a:cubicBezTo>
                <a:cubicBezTo>
                  <a:pt x="0" y="181"/>
                  <a:pt x="15" y="249"/>
                  <a:pt x="15" y="272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7" name="Freeform 22"/>
          <p:cNvSpPr>
            <a:spLocks/>
          </p:cNvSpPr>
          <p:nvPr/>
        </p:nvSpPr>
        <p:spPr bwMode="auto">
          <a:xfrm>
            <a:off x="4067175" y="3644900"/>
            <a:ext cx="157163" cy="360363"/>
          </a:xfrm>
          <a:custGeom>
            <a:avLst/>
            <a:gdLst>
              <a:gd name="T0" fmla="*/ 46 w 99"/>
              <a:gd name="T1" fmla="*/ 0 h 227"/>
              <a:gd name="T2" fmla="*/ 91 w 99"/>
              <a:gd name="T3" fmla="*/ 91 h 227"/>
              <a:gd name="T4" fmla="*/ 0 w 99"/>
              <a:gd name="T5" fmla="*/ 227 h 227"/>
              <a:gd name="T6" fmla="*/ 0 60000 65536"/>
              <a:gd name="T7" fmla="*/ 0 60000 65536"/>
              <a:gd name="T8" fmla="*/ 0 60000 65536"/>
              <a:gd name="T9" fmla="*/ 0 w 99"/>
              <a:gd name="T10" fmla="*/ 0 h 227"/>
              <a:gd name="T11" fmla="*/ 99 w 99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" h="227">
                <a:moveTo>
                  <a:pt x="46" y="0"/>
                </a:moveTo>
                <a:cubicBezTo>
                  <a:pt x="72" y="26"/>
                  <a:pt x="99" y="53"/>
                  <a:pt x="91" y="91"/>
                </a:cubicBezTo>
                <a:cubicBezTo>
                  <a:pt x="83" y="129"/>
                  <a:pt x="15" y="204"/>
                  <a:pt x="0" y="227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250825" y="260350"/>
            <a:ext cx="67691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ahoma" pitchFamily="34" charset="0"/>
              </a:rPr>
              <a:t>Для </a:t>
            </a:r>
            <a:r>
              <a:rPr lang="ru-RU" sz="2400" u="sng">
                <a:solidFill>
                  <a:srgbClr val="FF3300"/>
                </a:solidFill>
                <a:latin typeface="Tahoma" pitchFamily="34" charset="0"/>
              </a:rPr>
              <a:t>красного</a:t>
            </a:r>
            <a:r>
              <a:rPr lang="ru-RU" sz="2400">
                <a:latin typeface="Tahoma" pitchFamily="34" charset="0"/>
              </a:rPr>
              <a:t> треугольника найдите равный </a:t>
            </a:r>
          </a:p>
          <a:p>
            <a:r>
              <a:rPr lang="ru-RU" sz="2400">
                <a:latin typeface="Tahoma" pitchFamily="34" charset="0"/>
              </a:rPr>
              <a:t>(по </a:t>
            </a:r>
            <a:r>
              <a:rPr lang="en-US" sz="2400">
                <a:latin typeface="Tahoma" pitchFamily="34" charset="0"/>
              </a:rPr>
              <a:t>I </a:t>
            </a:r>
            <a:r>
              <a:rPr lang="ru-RU" sz="2400">
                <a:latin typeface="Tahoma" pitchFamily="34" charset="0"/>
              </a:rPr>
              <a:t>признаку) и щёлкните по нему мышкой.</a:t>
            </a: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5940425" y="4076700"/>
            <a:ext cx="3097213" cy="1800225"/>
          </a:xfrm>
          <a:prstGeom prst="wedgeRoundRectCallout">
            <a:avLst>
              <a:gd name="adj1" fmla="val -79884"/>
              <a:gd name="adj2" fmla="val -61991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Эти треугольники равны по стороне и двум прилежащим к ней углам!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Это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II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признак.</a:t>
            </a: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5740400" y="2444750"/>
            <a:ext cx="609600" cy="460375"/>
          </a:xfrm>
          <a:custGeom>
            <a:avLst/>
            <a:gdLst>
              <a:gd name="T0" fmla="*/ 0 w 384"/>
              <a:gd name="T1" fmla="*/ 44 h 290"/>
              <a:gd name="T2" fmla="*/ 168 w 384"/>
              <a:gd name="T3" fmla="*/ 36 h 290"/>
              <a:gd name="T4" fmla="*/ 171 w 384"/>
              <a:gd name="T5" fmla="*/ 257 h 290"/>
              <a:gd name="T6" fmla="*/ 328 w 384"/>
              <a:gd name="T7" fmla="*/ 236 h 290"/>
              <a:gd name="T8" fmla="*/ 384 w 384"/>
              <a:gd name="T9" fmla="*/ 260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290"/>
              <a:gd name="T17" fmla="*/ 384 w 384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290">
                <a:moveTo>
                  <a:pt x="0" y="44"/>
                </a:moveTo>
                <a:cubicBezTo>
                  <a:pt x="28" y="44"/>
                  <a:pt x="140" y="0"/>
                  <a:pt x="168" y="36"/>
                </a:cubicBezTo>
                <a:cubicBezTo>
                  <a:pt x="196" y="72"/>
                  <a:pt x="144" y="224"/>
                  <a:pt x="171" y="257"/>
                </a:cubicBezTo>
                <a:cubicBezTo>
                  <a:pt x="198" y="290"/>
                  <a:pt x="293" y="236"/>
                  <a:pt x="328" y="236"/>
                </a:cubicBezTo>
                <a:cubicBezTo>
                  <a:pt x="363" y="236"/>
                  <a:pt x="372" y="255"/>
                  <a:pt x="384" y="26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1547813" y="1268413"/>
            <a:ext cx="2303462" cy="1873250"/>
          </a:xfrm>
          <a:prstGeom prst="wedgeRoundRectCallout">
            <a:avLst>
              <a:gd name="adj1" fmla="val 159856"/>
              <a:gd name="adj2" fmla="val -18560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Эти треугольники равны по трем сторонам.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Это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III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признак.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2843213" y="5013325"/>
            <a:ext cx="2879725" cy="1152525"/>
          </a:xfrm>
          <a:prstGeom prst="wedgeRoundRectCallout">
            <a:avLst>
              <a:gd name="adj1" fmla="val -60528"/>
              <a:gd name="adj2" fmla="val -113634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ВЕРНО!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Эти треугольники равны по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I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признаку.</a:t>
            </a: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3230563" y="3784600"/>
            <a:ext cx="160337" cy="304800"/>
          </a:xfrm>
          <a:custGeom>
            <a:avLst/>
            <a:gdLst>
              <a:gd name="T0" fmla="*/ 21 w 101"/>
              <a:gd name="T1" fmla="*/ 0 h 192"/>
              <a:gd name="T2" fmla="*/ 13 w 101"/>
              <a:gd name="T3" fmla="*/ 112 h 192"/>
              <a:gd name="T4" fmla="*/ 101 w 101"/>
              <a:gd name="T5" fmla="*/ 192 h 192"/>
              <a:gd name="T6" fmla="*/ 0 60000 65536"/>
              <a:gd name="T7" fmla="*/ 0 60000 65536"/>
              <a:gd name="T8" fmla="*/ 0 60000 65536"/>
              <a:gd name="T9" fmla="*/ 0 w 101"/>
              <a:gd name="T10" fmla="*/ 0 h 192"/>
              <a:gd name="T11" fmla="*/ 101 w 101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" h="192">
                <a:moveTo>
                  <a:pt x="21" y="0"/>
                </a:moveTo>
                <a:cubicBezTo>
                  <a:pt x="20" y="17"/>
                  <a:pt x="0" y="80"/>
                  <a:pt x="13" y="112"/>
                </a:cubicBezTo>
                <a:cubicBezTo>
                  <a:pt x="26" y="144"/>
                  <a:pt x="83" y="175"/>
                  <a:pt x="101" y="192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3" name="Управляющая кнопка: домой 32">
            <a:hlinkClick r:id="rId3" action="ppaction://hlinksldjump" highlightClick="1"/>
          </p:cNvPr>
          <p:cNvSpPr/>
          <p:nvPr/>
        </p:nvSpPr>
        <p:spPr>
          <a:xfrm>
            <a:off x="8172400" y="6021288"/>
            <a:ext cx="504056" cy="432048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771775" y="908050"/>
            <a:ext cx="4032250" cy="3097213"/>
          </a:xfrm>
          <a:custGeom>
            <a:avLst/>
            <a:gdLst/>
            <a:ahLst/>
            <a:cxnLst>
              <a:cxn ang="0">
                <a:pos x="0" y="1769"/>
              </a:cxn>
              <a:cxn ang="0">
                <a:pos x="2359" y="1769"/>
              </a:cxn>
              <a:cxn ang="0">
                <a:pos x="1633" y="0"/>
              </a:cxn>
              <a:cxn ang="0">
                <a:pos x="0" y="1769"/>
              </a:cxn>
            </a:cxnLst>
            <a:rect l="0" t="0" r="r" b="b"/>
            <a:pathLst>
              <a:path w="2359" h="1769">
                <a:moveTo>
                  <a:pt x="0" y="1769"/>
                </a:moveTo>
                <a:lnTo>
                  <a:pt x="2359" y="1769"/>
                </a:lnTo>
                <a:lnTo>
                  <a:pt x="1633" y="0"/>
                </a:lnTo>
                <a:lnTo>
                  <a:pt x="0" y="1769"/>
                </a:lnTo>
                <a:close/>
              </a:path>
            </a:pathLst>
          </a:custGeom>
          <a:gradFill rotWithShape="1">
            <a:gsLst>
              <a:gs pos="0">
                <a:srgbClr val="9900CC">
                  <a:alpha val="60001"/>
                </a:srgbClr>
              </a:gs>
              <a:gs pos="50000">
                <a:schemeClr val="folHlink">
                  <a:alpha val="38000"/>
                </a:schemeClr>
              </a:gs>
              <a:gs pos="100000">
                <a:srgbClr val="9900CC">
                  <a:alpha val="60001"/>
                </a:srgbClr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 flipV="1">
            <a:off x="2771775" y="2655888"/>
            <a:ext cx="3489325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Freeform 6"/>
          <p:cNvSpPr>
            <a:spLocks/>
          </p:cNvSpPr>
          <p:nvPr/>
        </p:nvSpPr>
        <p:spPr bwMode="auto">
          <a:xfrm>
            <a:off x="3970338" y="2655888"/>
            <a:ext cx="2290762" cy="9525"/>
          </a:xfrm>
          <a:custGeom>
            <a:avLst/>
            <a:gdLst>
              <a:gd name="T0" fmla="*/ 1443 w 1443"/>
              <a:gd name="T1" fmla="*/ 0 h 6"/>
              <a:gd name="T2" fmla="*/ 0 w 1443"/>
              <a:gd name="T3" fmla="*/ 6 h 6"/>
              <a:gd name="T4" fmla="*/ 0 60000 65536"/>
              <a:gd name="T5" fmla="*/ 0 60000 65536"/>
              <a:gd name="T6" fmla="*/ 0 w 1443"/>
              <a:gd name="T7" fmla="*/ 0 h 6"/>
              <a:gd name="T8" fmla="*/ 1443 w 1443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3" h="6">
                <a:moveTo>
                  <a:pt x="1443" y="0"/>
                </a:moveTo>
                <a:lnTo>
                  <a:pt x="0" y="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2268538" y="3500438"/>
            <a:ext cx="427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A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6372225" y="22050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D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3419475" y="2133600"/>
            <a:ext cx="388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F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6804025" y="34290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C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5580063" y="333375"/>
            <a:ext cx="42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B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26635" name="Arc 13"/>
          <p:cNvSpPr>
            <a:spLocks/>
          </p:cNvSpPr>
          <p:nvPr/>
        </p:nvSpPr>
        <p:spPr bwMode="auto">
          <a:xfrm>
            <a:off x="3492500" y="3213100"/>
            <a:ext cx="431800" cy="7921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792163 h 21600"/>
              <a:gd name="T4" fmla="*/ 0 w 21600"/>
              <a:gd name="T5" fmla="*/ 7921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4"/>
          <p:cNvSpPr>
            <a:spLocks noChangeShapeType="1"/>
          </p:cNvSpPr>
          <p:nvPr/>
        </p:nvSpPr>
        <p:spPr bwMode="auto">
          <a:xfrm flipV="1">
            <a:off x="3563938" y="3284538"/>
            <a:ext cx="360362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>
            <a:off x="3708400" y="3789363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16"/>
          <p:cNvSpPr>
            <a:spLocks noChangeShapeType="1"/>
          </p:cNvSpPr>
          <p:nvPr/>
        </p:nvSpPr>
        <p:spPr bwMode="auto">
          <a:xfrm>
            <a:off x="3563938" y="285273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>
            <a:off x="3635375" y="2781300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20"/>
          <p:cNvSpPr>
            <a:spLocks noChangeShapeType="1"/>
          </p:cNvSpPr>
          <p:nvPr/>
        </p:nvSpPr>
        <p:spPr bwMode="auto">
          <a:xfrm rot="2845171">
            <a:off x="4341813" y="25241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21"/>
          <p:cNvSpPr>
            <a:spLocks noChangeShapeType="1"/>
          </p:cNvSpPr>
          <p:nvPr/>
        </p:nvSpPr>
        <p:spPr bwMode="auto">
          <a:xfrm rot="2845171">
            <a:off x="4441825" y="25288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22"/>
          <p:cNvSpPr>
            <a:spLocks noChangeShapeType="1"/>
          </p:cNvSpPr>
          <p:nvPr/>
        </p:nvSpPr>
        <p:spPr bwMode="auto">
          <a:xfrm>
            <a:off x="5003800" y="5805488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Rectangle 23"/>
          <p:cNvSpPr>
            <a:spLocks noChangeArrowheads="1"/>
          </p:cNvSpPr>
          <p:nvPr/>
        </p:nvSpPr>
        <p:spPr bwMode="auto">
          <a:xfrm>
            <a:off x="4859338" y="5949950"/>
            <a:ext cx="403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latin typeface="Calibri" pitchFamily="34" charset="0"/>
              </a:rPr>
              <a:t>Доказать:</a:t>
            </a:r>
            <a:r>
              <a:rPr lang="en-US" sz="3200" i="1">
                <a:latin typeface="Calibri" pitchFamily="34" charset="0"/>
              </a:rPr>
              <a:t> FD</a:t>
            </a:r>
            <a:r>
              <a:rPr lang="ru-RU" sz="3200" i="1"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ll</a:t>
            </a:r>
            <a:r>
              <a:rPr lang="ru-RU" sz="3200">
                <a:latin typeface="Calibri" pitchFamily="34" charset="0"/>
              </a:rPr>
              <a:t> </a:t>
            </a:r>
            <a:r>
              <a:rPr lang="ru-RU" sz="3200" i="1">
                <a:latin typeface="Calibri" pitchFamily="34" charset="0"/>
              </a:rPr>
              <a:t>АС</a:t>
            </a:r>
            <a:endParaRPr lang="el-GR" sz="3200" i="1">
              <a:latin typeface="Calibri" pitchFamily="34" charset="0"/>
            </a:endParaRPr>
          </a:p>
        </p:txBody>
      </p:sp>
      <p:sp>
        <p:nvSpPr>
          <p:cNvPr id="20" name="Управляющая кнопка: домой 19">
            <a:hlinkClick r:id="rId3" action="ppaction://hlinksldjump" highlightClick="1"/>
          </p:cNvPr>
          <p:cNvSpPr/>
          <p:nvPr/>
        </p:nvSpPr>
        <p:spPr>
          <a:xfrm>
            <a:off x="4067944" y="5949280"/>
            <a:ext cx="504056" cy="432048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8"/>
          <p:cNvSpPr>
            <a:spLocks/>
          </p:cNvSpPr>
          <p:nvPr/>
        </p:nvSpPr>
        <p:spPr bwMode="auto">
          <a:xfrm>
            <a:off x="3995738" y="2636838"/>
            <a:ext cx="1368425" cy="863600"/>
          </a:xfrm>
          <a:custGeom>
            <a:avLst/>
            <a:gdLst>
              <a:gd name="T0" fmla="*/ 318 w 862"/>
              <a:gd name="T1" fmla="*/ 0 h 544"/>
              <a:gd name="T2" fmla="*/ 0 w 862"/>
              <a:gd name="T3" fmla="*/ 544 h 544"/>
              <a:gd name="T4" fmla="*/ 726 w 862"/>
              <a:gd name="T5" fmla="*/ 544 h 544"/>
              <a:gd name="T6" fmla="*/ 862 w 862"/>
              <a:gd name="T7" fmla="*/ 454 h 544"/>
              <a:gd name="T8" fmla="*/ 862 w 862"/>
              <a:gd name="T9" fmla="*/ 363 h 544"/>
              <a:gd name="T10" fmla="*/ 862 w 862"/>
              <a:gd name="T11" fmla="*/ 318 h 544"/>
              <a:gd name="T12" fmla="*/ 862 w 862"/>
              <a:gd name="T13" fmla="*/ 227 h 544"/>
              <a:gd name="T14" fmla="*/ 817 w 862"/>
              <a:gd name="T15" fmla="*/ 136 h 544"/>
              <a:gd name="T16" fmla="*/ 726 w 862"/>
              <a:gd name="T17" fmla="*/ 45 h 544"/>
              <a:gd name="T18" fmla="*/ 544 w 862"/>
              <a:gd name="T19" fmla="*/ 0 h 544"/>
              <a:gd name="T20" fmla="*/ 454 w 862"/>
              <a:gd name="T21" fmla="*/ 0 h 544"/>
              <a:gd name="T22" fmla="*/ 363 w 862"/>
              <a:gd name="T23" fmla="*/ 0 h 544"/>
              <a:gd name="T24" fmla="*/ 318 w 862"/>
              <a:gd name="T25" fmla="*/ 0 h 5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62"/>
              <a:gd name="T40" fmla="*/ 0 h 544"/>
              <a:gd name="T41" fmla="*/ 862 w 862"/>
              <a:gd name="T42" fmla="*/ 544 h 5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62" h="544">
                <a:moveTo>
                  <a:pt x="318" y="0"/>
                </a:moveTo>
                <a:lnTo>
                  <a:pt x="0" y="544"/>
                </a:lnTo>
                <a:lnTo>
                  <a:pt x="726" y="544"/>
                </a:lnTo>
                <a:lnTo>
                  <a:pt x="862" y="454"/>
                </a:lnTo>
                <a:lnTo>
                  <a:pt x="862" y="363"/>
                </a:lnTo>
                <a:lnTo>
                  <a:pt x="862" y="318"/>
                </a:lnTo>
                <a:lnTo>
                  <a:pt x="862" y="227"/>
                </a:lnTo>
                <a:lnTo>
                  <a:pt x="817" y="136"/>
                </a:lnTo>
                <a:lnTo>
                  <a:pt x="726" y="45"/>
                </a:lnTo>
                <a:lnTo>
                  <a:pt x="544" y="0"/>
                </a:lnTo>
                <a:lnTo>
                  <a:pt x="454" y="0"/>
                </a:lnTo>
                <a:lnTo>
                  <a:pt x="363" y="0"/>
                </a:lnTo>
                <a:lnTo>
                  <a:pt x="318" y="0"/>
                </a:lnTo>
                <a:close/>
              </a:path>
            </a:pathLst>
          </a:custGeom>
          <a:gradFill rotWithShape="1">
            <a:gsLst>
              <a:gs pos="0">
                <a:srgbClr val="CBFBAB"/>
              </a:gs>
              <a:gs pos="100000">
                <a:schemeClr val="bg1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" name="Freeform 7"/>
          <p:cNvSpPr>
            <a:spLocks/>
          </p:cNvSpPr>
          <p:nvPr/>
        </p:nvSpPr>
        <p:spPr bwMode="auto">
          <a:xfrm>
            <a:off x="3348038" y="908050"/>
            <a:ext cx="2160587" cy="798513"/>
          </a:xfrm>
          <a:custGeom>
            <a:avLst/>
            <a:gdLst>
              <a:gd name="T0" fmla="*/ 0 w 1361"/>
              <a:gd name="T1" fmla="*/ 499 h 503"/>
              <a:gd name="T2" fmla="*/ 1059 w 1361"/>
              <a:gd name="T3" fmla="*/ 503 h 503"/>
              <a:gd name="T4" fmla="*/ 1361 w 1361"/>
              <a:gd name="T5" fmla="*/ 0 h 503"/>
              <a:gd name="T6" fmla="*/ 1225 w 1361"/>
              <a:gd name="T7" fmla="*/ 0 h 503"/>
              <a:gd name="T8" fmla="*/ 816 w 1361"/>
              <a:gd name="T9" fmla="*/ 46 h 503"/>
              <a:gd name="T10" fmla="*/ 453 w 1361"/>
              <a:gd name="T11" fmla="*/ 182 h 503"/>
              <a:gd name="T12" fmla="*/ 45 w 1361"/>
              <a:gd name="T13" fmla="*/ 454 h 503"/>
              <a:gd name="T14" fmla="*/ 0 w 1361"/>
              <a:gd name="T15" fmla="*/ 499 h 50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503"/>
              <a:gd name="T26" fmla="*/ 1361 w 1361"/>
              <a:gd name="T27" fmla="*/ 503 h 50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503">
                <a:moveTo>
                  <a:pt x="0" y="499"/>
                </a:moveTo>
                <a:lnTo>
                  <a:pt x="1059" y="503"/>
                </a:lnTo>
                <a:lnTo>
                  <a:pt x="1361" y="0"/>
                </a:lnTo>
                <a:lnTo>
                  <a:pt x="1225" y="0"/>
                </a:lnTo>
                <a:lnTo>
                  <a:pt x="816" y="46"/>
                </a:lnTo>
                <a:lnTo>
                  <a:pt x="453" y="182"/>
                </a:lnTo>
                <a:lnTo>
                  <a:pt x="45" y="454"/>
                </a:lnTo>
                <a:lnTo>
                  <a:pt x="0" y="49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2484438" y="1700213"/>
            <a:ext cx="43195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2411413" y="3500438"/>
            <a:ext cx="43195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6"/>
          <p:cNvSpPr>
            <a:spLocks noChangeShapeType="1"/>
          </p:cNvSpPr>
          <p:nvPr/>
        </p:nvSpPr>
        <p:spPr bwMode="auto">
          <a:xfrm flipV="1">
            <a:off x="3563938" y="908050"/>
            <a:ext cx="1944687" cy="3313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4643438" y="1052513"/>
            <a:ext cx="43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Verdana" pitchFamily="34" charset="0"/>
              </a:rPr>
              <a:t>1</a:t>
            </a:r>
            <a:endParaRPr lang="ru-RU" sz="2800" b="1" dirty="0">
              <a:latin typeface="Verdana" pitchFamily="34" charset="0"/>
            </a:endParaRP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4500563" y="2924175"/>
            <a:ext cx="436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2</a:t>
            </a:r>
            <a:endParaRPr lang="ru-RU" sz="2800" b="1">
              <a:latin typeface="Verdana" pitchFamily="34" charset="0"/>
            </a:endParaRP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68538" y="1196975"/>
            <a:ext cx="39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Verdana" pitchFamily="34" charset="0"/>
              </a:rPr>
              <a:t>а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124075" y="29972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b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779838" y="3860800"/>
            <a:ext cx="369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Verdana" pitchFamily="34" charset="0"/>
              </a:rPr>
              <a:t>c</a:t>
            </a:r>
            <a:endParaRPr lang="ru-RU" sz="2800" i="1">
              <a:latin typeface="Verdana" pitchFamily="34" charset="0"/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4427538" y="4581525"/>
            <a:ext cx="3673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Verdana" pitchFamily="34" charset="0"/>
              </a:rPr>
              <a:t>а </a:t>
            </a:r>
            <a:r>
              <a:rPr lang="en-US" sz="3200">
                <a:latin typeface="Verdana" pitchFamily="34" charset="0"/>
              </a:rPr>
              <a:t>ll</a:t>
            </a:r>
            <a:r>
              <a:rPr lang="ru-RU" sz="3200">
                <a:latin typeface="Verdana" pitchFamily="34" charset="0"/>
              </a:rPr>
              <a:t> </a:t>
            </a:r>
            <a:r>
              <a:rPr lang="en-US" sz="3200" i="1">
                <a:latin typeface="Verdana" pitchFamily="34" charset="0"/>
              </a:rPr>
              <a:t>b</a:t>
            </a:r>
            <a:r>
              <a:rPr lang="ru-RU" sz="3200">
                <a:latin typeface="Verdana" pitchFamily="34" charset="0"/>
              </a:rPr>
              <a:t>, </a:t>
            </a:r>
            <a:r>
              <a:rPr lang="ru-RU" sz="3200" i="1">
                <a:latin typeface="Verdana" pitchFamily="34" charset="0"/>
              </a:rPr>
              <a:t>с</a:t>
            </a:r>
            <a:r>
              <a:rPr lang="ru-RU" sz="3200">
                <a:latin typeface="Verdana" pitchFamily="34" charset="0"/>
              </a:rPr>
              <a:t>-секущая</a:t>
            </a:r>
            <a:endParaRPr lang="en-US" sz="3200">
              <a:latin typeface="Verdana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00563" y="5157788"/>
          <a:ext cx="2303462" cy="460375"/>
        </p:xfrm>
        <a:graphic>
          <a:graphicData uri="http://schemas.openxmlformats.org/presentationml/2006/ole">
            <p:oleObj spid="_x0000_s16386" name="Формула" r:id="rId4" imgW="888840" imgH="177480" progId="Equation.3">
              <p:embed/>
            </p:oleObj>
          </a:graphicData>
        </a:graphic>
      </p:graphicFrame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4427538" y="5805488"/>
            <a:ext cx="1477962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Найти:</a:t>
            </a:r>
            <a:endParaRPr lang="ru-RU" sz="28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40425" y="5805488"/>
          <a:ext cx="1193800" cy="530225"/>
        </p:xfrm>
        <a:graphic>
          <a:graphicData uri="http://schemas.openxmlformats.org/presentationml/2006/ole">
            <p:oleObj spid="_x0000_s16387" name="Формула" r:id="rId5" imgW="457200" imgH="203040" progId="Equation.3">
              <p:embed/>
            </p:oleObj>
          </a:graphicData>
        </a:graphic>
      </p:graphicFrame>
      <p:sp>
        <p:nvSpPr>
          <p:cNvPr id="1041" name="Line 20"/>
          <p:cNvSpPr>
            <a:spLocks noChangeShapeType="1"/>
          </p:cNvSpPr>
          <p:nvPr/>
        </p:nvSpPr>
        <p:spPr bwMode="auto">
          <a:xfrm>
            <a:off x="4427538" y="5661025"/>
            <a:ext cx="3529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Управляющая кнопка: домой 17">
            <a:hlinkClick r:id="rId6" action="ppaction://hlinksldjump" highlightClick="1"/>
          </p:cNvPr>
          <p:cNvSpPr/>
          <p:nvPr/>
        </p:nvSpPr>
        <p:spPr>
          <a:xfrm>
            <a:off x="8172400" y="5877272"/>
            <a:ext cx="538360" cy="538360"/>
          </a:xfrm>
          <a:prstGeom prst="actionButtonHom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79912" y="112474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</a:rPr>
              <a:t>140°</a:t>
            </a:r>
            <a:endParaRPr lang="ru-RU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2996952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</a:rPr>
              <a:t>40°</a:t>
            </a:r>
            <a:endParaRPr lang="ru-RU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Управляющая кнопка: настраиваемая 20">
            <a:hlinkClick r:id="rId7" action="ppaction://hlinksldjump" highlightClick="1"/>
          </p:cNvPr>
          <p:cNvSpPr/>
          <p:nvPr/>
        </p:nvSpPr>
        <p:spPr>
          <a:xfrm>
            <a:off x="6444208" y="548680"/>
            <a:ext cx="2088232" cy="504056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2800" b="1" dirty="0" smtClean="0"/>
              <a:t>проверка</a:t>
            </a:r>
            <a:r>
              <a:rPr lang="en-US" sz="2800" b="1" dirty="0" smtClean="0"/>
              <a:t>(2)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Копия математика - 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математика - 20</Template>
  <TotalTime>635</TotalTime>
  <Words>621</Words>
  <Application>Microsoft Office PowerPoint</Application>
  <PresentationFormat>Экран (4:3)</PresentationFormat>
  <Paragraphs>242</Paragraphs>
  <Slides>28</Slides>
  <Notes>28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Копия математика - 20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http;//aida.ucoz.ru</dc:description>
  <cp:lastModifiedBy>user</cp:lastModifiedBy>
  <cp:revision>61</cp:revision>
  <dcterms:created xsi:type="dcterms:W3CDTF">2013-10-30T18:47:28Z</dcterms:created>
  <dcterms:modified xsi:type="dcterms:W3CDTF">2013-11-02T16:02:14Z</dcterms:modified>
</cp:coreProperties>
</file>