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8" r:id="rId6"/>
    <p:sldId id="270" r:id="rId7"/>
    <p:sldId id="272" r:id="rId8"/>
    <p:sldId id="261" r:id="rId9"/>
    <p:sldId id="273" r:id="rId10"/>
    <p:sldId id="274" r:id="rId11"/>
    <p:sldId id="277" r:id="rId12"/>
    <p:sldId id="278" r:id="rId13"/>
    <p:sldId id="279" r:id="rId14"/>
    <p:sldId id="269" r:id="rId15"/>
    <p:sldId id="282" r:id="rId16"/>
    <p:sldId id="283" r:id="rId17"/>
    <p:sldId id="280" r:id="rId18"/>
    <p:sldId id="284" r:id="rId19"/>
    <p:sldId id="26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BC1"/>
    <a:srgbClr val="F6F89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39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B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gif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cultura-cnk.ru/assets/images/anouncements/12/year.jpg" TargetMode="External"/><Relationship Id="rId13" Type="http://schemas.openxmlformats.org/officeDocument/2006/relationships/hyperlink" Target="http://lh6.ggpht.com/_TZliu7D37qY/TXCpFH8lvuI/AAAAAAAAADk/6hqJmDcIyGY/foto%5b2%5d.jpg" TargetMode="External"/><Relationship Id="rId18" Type="http://schemas.openxmlformats.org/officeDocument/2006/relationships/hyperlink" Target="http://upload.wikimedia.org/wikipedia/commons/thumb/1/1c/Princepotemkin.jpg/280px-Princepotemkin.jpg" TargetMode="External"/><Relationship Id="rId3" Type="http://schemas.openxmlformats.org/officeDocument/2006/relationships/hyperlink" Target="http://mul.3dn.ru/2/vovka.v.tridev.tsarstve.0-03-45.jpg" TargetMode="External"/><Relationship Id="rId21" Type="http://schemas.openxmlformats.org/officeDocument/2006/relationships/hyperlink" Target="http://upload.wikimedia.org/wikipedia/commons/thumb/8/87/25_rublej_1769_goda..jpg/220px-25_rublej_1769_goda..jpg" TargetMode="External"/><Relationship Id="rId7" Type="http://schemas.openxmlformats.org/officeDocument/2006/relationships/hyperlink" Target="http://www.klass39.ru/wp-content/uploads/2011/08/vovka.v.tridev.tsarstve.0-07-59.jpg%20-%20&#1042;&#1086;&#1074;&#1082;&#1072;%202" TargetMode="External"/><Relationship Id="rId12" Type="http://schemas.openxmlformats.org/officeDocument/2006/relationships/hyperlink" Target="http://upload.wikimedia.org/wikipedia/commons/thumb/1/1f/Portrait_of_Alexander_Danilovich_Menshikov1.jpg/309px-Portrait_of_Alexander_Danilovich_Menshikov1.jpg%20-%20&#1052;&#1077;&#1085;&#1096;&#1080;&#1082;&#1086;&#1074;%20&#1040;.&#1044;" TargetMode="External"/><Relationship Id="rId17" Type="http://schemas.openxmlformats.org/officeDocument/2006/relationships/hyperlink" Target="http://t2.gstatic.com/images?q=tbn:ANd9GcRtkfxw1fczQqNSVh_CHWO0TxNn2bhOqU8PiZS0a9Jtk7zv6yk_fg" TargetMode="External"/><Relationship Id="rId2" Type="http://schemas.openxmlformats.org/officeDocument/2006/relationships/hyperlink" Target="http://his.1september.ru/2003/47/25.htm" TargetMode="External"/><Relationship Id="rId16" Type="http://schemas.openxmlformats.org/officeDocument/2006/relationships/hyperlink" Target="http://russian7.ru/wp-content/uploads/2012/04/p1-2-254x300.jpg" TargetMode="External"/><Relationship Id="rId20" Type="http://schemas.openxmlformats.org/officeDocument/2006/relationships/hyperlink" Target="http://www.kino1000.ru/img/screen/multiki/vovka.v.tridev.tsarstve.avi.image3.jpg%20-%20&#1042;&#1086;&#1074;&#1082;&#1072;%20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useum.ru/imgB.asp?1654" TargetMode="External"/><Relationship Id="rId11" Type="http://schemas.openxmlformats.org/officeDocument/2006/relationships/hyperlink" Target="http://upload.wikimedia.org/wikipedia/commons/thumb/a/af/Darnley_stage_3.jpg/220px-Darnley_stage_3.jpg" TargetMode="External"/><Relationship Id="rId5" Type="http://schemas.openxmlformats.org/officeDocument/2006/relationships/hyperlink" Target="http://www.holiday-ka.ru/wp-content/uploads/2011/06/scenarij_backwards_party.jpg" TargetMode="External"/><Relationship Id="rId15" Type="http://schemas.openxmlformats.org/officeDocument/2006/relationships/hyperlink" Target="http://www.gazeta.lv/photos/6/NoName-1(1).jpg" TargetMode="External"/><Relationship Id="rId10" Type="http://schemas.openxmlformats.org/officeDocument/2006/relationships/hyperlink" Target="http://www.rus-obr.ru/files/u15/509e08fed2ea.jpg" TargetMode="External"/><Relationship Id="rId19" Type="http://schemas.openxmlformats.org/officeDocument/2006/relationships/hyperlink" Target="http://bibliotekar.ru/kSurikov/3.files/image001.jpg" TargetMode="External"/><Relationship Id="rId4" Type="http://schemas.openxmlformats.org/officeDocument/2006/relationships/hyperlink" Target="http://1love.at.ua/1/vovka.v.tridev.tsarstve.0-03-58.jpg%20-%20&#1042;&#1086;&#1074;&#1082;&#1072;%201" TargetMode="External"/><Relationship Id="rId9" Type="http://schemas.openxmlformats.org/officeDocument/2006/relationships/hyperlink" Target="http://f1.foto.rambler.ru/preview/r/500x332/44c519f7-0da1-2fc5-f09c-ece8fd3e2cf8/&#1060;&#1086;&#1090;&#1086;_3_&#1048;&#1079;&#1073;&#1086;&#1088;&#1089;&#1082;_&#1082;&#1088;&#1077;&#1087;&#1086;&#1089;&#1090;&#1100;.jpg" TargetMode="External"/><Relationship Id="rId14" Type="http://schemas.openxmlformats.org/officeDocument/2006/relationships/hyperlink" Target="http://www.goldshans.ru/uploads/posts/2010-03/1269718990_97fa1311-7e60-4132-82f2-6feb032629cd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4.xml"/><Relationship Id="rId3" Type="http://schemas.openxmlformats.org/officeDocument/2006/relationships/slide" Target="slide8.xml"/><Relationship Id="rId7" Type="http://schemas.openxmlformats.org/officeDocument/2006/relationships/slide" Target="slide17.xml"/><Relationship Id="rId12" Type="http://schemas.openxmlformats.org/officeDocument/2006/relationships/slide" Target="slide12.xml"/><Relationship Id="rId2" Type="http://schemas.openxmlformats.org/officeDocument/2006/relationships/slide" Target="slide3.xml"/><Relationship Id="rId16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11.xml"/><Relationship Id="rId5" Type="http://schemas.openxmlformats.org/officeDocument/2006/relationships/slide" Target="slide16.xml"/><Relationship Id="rId15" Type="http://schemas.openxmlformats.org/officeDocument/2006/relationships/slide" Target="slide6.xml"/><Relationship Id="rId10" Type="http://schemas.openxmlformats.org/officeDocument/2006/relationships/slide" Target="slide10.xml"/><Relationship Id="rId4" Type="http://schemas.openxmlformats.org/officeDocument/2006/relationships/slide" Target="slide14.xml"/><Relationship Id="rId9" Type="http://schemas.openxmlformats.org/officeDocument/2006/relationships/slide" Target="slide9.xml"/><Relationship Id="rId1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1роза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0"/>
            <a:ext cx="1857375" cy="1552575"/>
          </a:xfrm>
          <a:prstGeom prst="rect">
            <a:avLst/>
          </a:prstGeom>
          <a:noFill/>
        </p:spPr>
      </p:pic>
      <p:pic>
        <p:nvPicPr>
          <p:cNvPr id="7" name="Picture 10" descr="1роза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25" y="5305425"/>
            <a:ext cx="1857375" cy="1552575"/>
          </a:xfrm>
          <a:prstGeom prst="rect">
            <a:avLst/>
          </a:prstGeom>
          <a:noFill/>
        </p:spPr>
      </p:pic>
      <p:pic>
        <p:nvPicPr>
          <p:cNvPr id="8" name="Picture 10" descr="1роза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05425"/>
            <a:ext cx="1857375" cy="1552575"/>
          </a:xfrm>
          <a:prstGeom prst="rect">
            <a:avLst/>
          </a:prstGeom>
          <a:noFill/>
        </p:spPr>
      </p:pic>
      <p:pic>
        <p:nvPicPr>
          <p:cNvPr id="9" name="Picture 10" descr="1роза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57375" cy="1552575"/>
          </a:xfrm>
          <a:prstGeom prst="rect">
            <a:avLst/>
          </a:prstGeom>
          <a:noFill/>
        </p:spPr>
      </p:pic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1475656" y="692696"/>
            <a:ext cx="5903913" cy="5113337"/>
          </a:xfrm>
          <a:prstGeom prst="verticalScroll">
            <a:avLst>
              <a:gd name="adj" fmla="val 12500"/>
            </a:avLst>
          </a:prstGeom>
          <a:gradFill rotWithShape="0">
            <a:gsLst>
              <a:gs pos="0">
                <a:srgbClr val="0066FF">
                  <a:alpha val="32001"/>
                </a:srgbClr>
              </a:gs>
              <a:gs pos="100000">
                <a:schemeClr val="bg1">
                  <a:alpha val="56000"/>
                </a:schemeClr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ru-RU" sz="28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Внеклассное мероприятие </a:t>
            </a:r>
          </a:p>
          <a:p>
            <a:pPr algn="ctr">
              <a:lnSpc>
                <a:spcPct val="150000"/>
              </a:lnSpc>
            </a:pPr>
            <a:r>
              <a:rPr lang="ru-RU" sz="28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истории</a:t>
            </a:r>
          </a:p>
          <a:p>
            <a:pPr algn="ctr"/>
            <a:endParaRPr lang="ru-RU" sz="2800" b="1" i="1" kern="10" dirty="0" smtClean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« П </a:t>
            </a:r>
            <a:r>
              <a:rPr lang="ru-RU" sz="2800" b="1" i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ru-RU" sz="2800" b="1" i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8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2800" b="1" i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Х Х в е к»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9712" y="623731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Автор: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Чернова Ольга Ивановна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0" y="764704"/>
            <a:ext cx="5508303" cy="4392613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Выдающийся полководец,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Маршал Советского Союза,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Министр обороны СССР (1941-1945),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Четырежды Герой Советского Союза,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Кавалер двух орденов «Победа».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9" name="Picture 5" descr="Жуко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2450" y="1052513"/>
            <a:ext cx="3090863" cy="41052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83568" y="544522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Георгий Константинович  Ж у к о в.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331640" y="260648"/>
            <a:ext cx="5688012" cy="3671887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lin ang="0" scaled="1"/>
          </a:gra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Первый </a:t>
            </a:r>
            <a:r>
              <a:rPr lang="ru-RU" sz="2400" dirty="0">
                <a:solidFill>
                  <a:srgbClr val="002060"/>
                </a:solidFill>
              </a:rPr>
              <a:t>президент СССР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инициатор перестройки,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лауреат Нобелевской премии мира </a:t>
            </a:r>
          </a:p>
        </p:txBody>
      </p:sp>
      <p:pic>
        <p:nvPicPr>
          <p:cNvPr id="10" name="Picture 5" descr="Горбачё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3" y="4005263"/>
            <a:ext cx="3887787" cy="2592387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5536" y="4509120"/>
            <a:ext cx="3851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Михаил Сергеевич</a:t>
            </a:r>
          </a:p>
          <a:p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Г о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р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б а ч ё в.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339752" y="0"/>
            <a:ext cx="5256213" cy="3311525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0066FF"/>
                </a:solidFill>
              </a:rPr>
              <a:t>Конструктор первых советских</a:t>
            </a:r>
          </a:p>
          <a:p>
            <a:pPr algn="ctr"/>
            <a:r>
              <a:rPr lang="ru-RU" sz="2400" dirty="0">
                <a:solidFill>
                  <a:srgbClr val="0066FF"/>
                </a:solidFill>
              </a:rPr>
              <a:t> космических кораблей </a:t>
            </a:r>
          </a:p>
        </p:txBody>
      </p:sp>
      <p:pic>
        <p:nvPicPr>
          <p:cNvPr id="8" name="Picture 6" descr="Кос Корабль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356992"/>
            <a:ext cx="2592387" cy="1762125"/>
          </a:xfrm>
          <a:prstGeom prst="rect">
            <a:avLst/>
          </a:prstGeom>
          <a:noFill/>
        </p:spPr>
      </p:pic>
      <p:pic>
        <p:nvPicPr>
          <p:cNvPr id="9" name="Picture 5" descr="Королёв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356992"/>
            <a:ext cx="3197225" cy="239871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419872" y="6165304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2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Сергей   </a:t>
            </a:r>
            <a:r>
              <a:rPr lang="ru-RU" sz="2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 о </a:t>
            </a:r>
            <a:r>
              <a:rPr lang="ru-RU" sz="24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р</a:t>
            </a:r>
            <a:r>
              <a:rPr lang="ru-RU" sz="2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24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о</a:t>
            </a:r>
            <a:r>
              <a:rPr lang="ru-RU" sz="2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л ё в .</a:t>
            </a:r>
            <a:endParaRPr lang="ru-RU" sz="24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ibbon2Sharp"/>
          <p:cNvSpPr>
            <a:spLocks noEditPoints="1" noChangeArrowheads="1"/>
          </p:cNvSpPr>
          <p:nvPr/>
        </p:nvSpPr>
        <p:spPr bwMode="auto">
          <a:xfrm>
            <a:off x="395536" y="0"/>
            <a:ext cx="8460432" cy="3960440"/>
          </a:xfrm>
          <a:custGeom>
            <a:avLst/>
            <a:gdLst>
              <a:gd name="G0" fmla="+- 0 0 0"/>
              <a:gd name="G1" fmla="+- 5400 0 0"/>
              <a:gd name="G2" fmla="+- 5400 2700 0"/>
              <a:gd name="G3" fmla="+- 21600 0 G2"/>
              <a:gd name="G4" fmla="+- 21600 0 G1"/>
              <a:gd name="G5" fmla="+- 2400 0 0"/>
              <a:gd name="G6" fmla="+- 10800 0 2400"/>
              <a:gd name="G7" fmla="*/ 2400 2 1"/>
              <a:gd name="G8" fmla="+- 21600 0 G7"/>
              <a:gd name="G9" fmla="+- 10800 2400 0"/>
              <a:gd name="G10" fmla="+- 21600 0 2400"/>
              <a:gd name="T0" fmla="*/ 10800 w 21600"/>
              <a:gd name="T1" fmla="*/ 2400 h 21600"/>
              <a:gd name="T2" fmla="*/ 2700 w 21600"/>
              <a:gd name="T3" fmla="*/ 8400 h 21600"/>
              <a:gd name="T4" fmla="*/ 10800 w 21600"/>
              <a:gd name="T5" fmla="*/ 19200 h 21600"/>
              <a:gd name="T6" fmla="*/ 18900 w 21600"/>
              <a:gd name="T7" fmla="*/ 132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 w 21600"/>
              <a:gd name="T13" fmla="*/ G5 h 21600"/>
              <a:gd name="T14" fmla="*/ G4 w 21600"/>
              <a:gd name="T15" fmla="*/ G1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2700" y="8400"/>
                </a:lnTo>
                <a:lnTo>
                  <a:pt x="0" y="16800"/>
                </a:lnTo>
                <a:lnTo>
                  <a:pt x="5400" y="16800"/>
                </a:lnTo>
                <a:lnTo>
                  <a:pt x="5400" y="19200"/>
                </a:lnTo>
                <a:lnTo>
                  <a:pt x="13500" y="19200"/>
                </a:lnTo>
                <a:lnTo>
                  <a:pt x="13500" y="21600"/>
                </a:lnTo>
                <a:lnTo>
                  <a:pt x="21600" y="21600"/>
                </a:lnTo>
                <a:lnTo>
                  <a:pt x="18900" y="13200"/>
                </a:lnTo>
                <a:lnTo>
                  <a:pt x="21600" y="4800"/>
                </a:lnTo>
                <a:lnTo>
                  <a:pt x="16200" y="4800"/>
                </a:lnTo>
                <a:lnTo>
                  <a:pt x="16200" y="2400"/>
                </a:lnTo>
                <a:lnTo>
                  <a:pt x="8100" y="2400"/>
                </a:lnTo>
                <a:lnTo>
                  <a:pt x="8100" y="0"/>
                </a:lnTo>
                <a:close/>
              </a:path>
              <a:path w="21600" h="21600" fill="none" extrusionOk="0">
                <a:moveTo>
                  <a:pt x="8100" y="2400"/>
                </a:moveTo>
                <a:lnTo>
                  <a:pt x="5400" y="2400"/>
                </a:lnTo>
                <a:lnTo>
                  <a:pt x="5400" y="16800"/>
                </a:lnTo>
              </a:path>
              <a:path w="21600" h="21600" fill="none" extrusionOk="0">
                <a:moveTo>
                  <a:pt x="8100" y="0"/>
                </a:moveTo>
                <a:lnTo>
                  <a:pt x="5400" y="2400"/>
                </a:lnTo>
              </a:path>
              <a:path w="21600" h="21600" fill="none" extrusionOk="0">
                <a:moveTo>
                  <a:pt x="13500" y="19200"/>
                </a:moveTo>
                <a:lnTo>
                  <a:pt x="16200" y="19200"/>
                </a:lnTo>
                <a:lnTo>
                  <a:pt x="16200" y="4800"/>
                </a:lnTo>
              </a:path>
              <a:path w="21600" h="21600" fill="none" extrusionOk="0">
                <a:moveTo>
                  <a:pt x="13500" y="21600"/>
                </a:moveTo>
                <a:lnTo>
                  <a:pt x="16200" y="19200"/>
                </a:lnTo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66CC"/>
              </a:gs>
            </a:gsLst>
            <a:lin ang="18900000" scaled="1"/>
          </a:gradFill>
          <a:ln w="38100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400" dirty="0" smtClean="0">
                <a:solidFill>
                  <a:srgbClr val="0066FF"/>
                </a:solidFill>
              </a:rPr>
              <a:t>Один </a:t>
            </a:r>
            <a:r>
              <a:rPr lang="ru-RU" sz="2400" dirty="0">
                <a:solidFill>
                  <a:srgbClr val="0066FF"/>
                </a:solidFill>
              </a:rPr>
              <a:t>из кумиров российской эстрады, его имя увековечено в Москве на </a:t>
            </a:r>
            <a:r>
              <a:rPr lang="ru-RU" sz="2400" dirty="0" smtClean="0">
                <a:solidFill>
                  <a:srgbClr val="0066FF"/>
                </a:solidFill>
              </a:rPr>
              <a:t>площади </a:t>
            </a:r>
            <a:r>
              <a:rPr lang="ru-RU" sz="2400" dirty="0">
                <a:solidFill>
                  <a:srgbClr val="0066FF"/>
                </a:solidFill>
              </a:rPr>
              <a:t>звезд в 1999 г. </a:t>
            </a:r>
            <a:r>
              <a:rPr lang="ru-RU" sz="2400" dirty="0" smtClean="0">
                <a:solidFill>
                  <a:srgbClr val="0066FF"/>
                </a:solidFill>
              </a:rPr>
              <a:t> Исполнитель песен таких как : «Офицеры, «Эскадрон моих мыслей шальных»»</a:t>
            </a:r>
            <a:endParaRPr lang="ru-RU" sz="2400" dirty="0">
              <a:solidFill>
                <a:srgbClr val="0066FF"/>
              </a:solidFill>
            </a:endParaRPr>
          </a:p>
        </p:txBody>
      </p: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4504953" y="5301208"/>
            <a:ext cx="4639047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24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2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 </a:t>
            </a:r>
            <a:r>
              <a:rPr lang="ru-RU" sz="2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Олег  </a:t>
            </a:r>
            <a:r>
              <a:rPr lang="ru-RU" sz="2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Г а </a:t>
            </a:r>
            <a:r>
              <a:rPr lang="ru-RU" sz="24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</a:t>
            </a:r>
            <a:r>
              <a:rPr lang="ru-RU" sz="2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м а </a:t>
            </a:r>
            <a:r>
              <a:rPr lang="ru-RU" sz="24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</a:t>
            </a:r>
            <a:r>
              <a:rPr lang="ru-RU" sz="2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о в</a:t>
            </a:r>
            <a:r>
              <a:rPr lang="ru-RU" sz="2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.</a:t>
            </a:r>
          </a:p>
        </p:txBody>
      </p:sp>
      <p:pic>
        <p:nvPicPr>
          <p:cNvPr id="6146" name="Picture 2" descr="http://go2.imgsmail.ru/imgpreview?key=http%3A//www.myfant.ru/userfiles/image/SPB/Gazmanov/skidka%5Fna%5Fkontsert%5Fgazmanova.jpg&amp;mb=imgdb_preview_3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068960"/>
            <a:ext cx="3960440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899592" y="980728"/>
            <a:ext cx="7993062" cy="13589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Выдающаяся народная певица</a:t>
            </a:r>
          </a:p>
          <a:p>
            <a:pPr algn="ctr"/>
            <a:r>
              <a:rPr lang="ru-RU" sz="2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" Золотой голос России"</a:t>
            </a:r>
            <a:endParaRPr lang="ru-RU" sz="24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" name="Picture 6" descr="Зыкин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564904"/>
            <a:ext cx="2571750" cy="324167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627784" y="6021288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Людмила  З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ы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к и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а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1403648" y="332656"/>
            <a:ext cx="4175125" cy="36004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0">
            <a:gsLst>
              <a:gs pos="0">
                <a:srgbClr val="FF66CC"/>
              </a:gs>
              <a:gs pos="100000">
                <a:srgbClr val="FFFFFF"/>
              </a:gs>
            </a:gsLst>
            <a:lin ang="5400000" scaled="1"/>
          </a:gradFill>
          <a:ln w="38100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</a:rPr>
              <a:t>Талантливый композитор, автор популярных песен «Геологи», «Нежность», «Во имя жизни» и др</a:t>
            </a:r>
            <a:r>
              <a:rPr lang="ru-RU" sz="2400" dirty="0">
                <a:solidFill>
                  <a:srgbClr val="0066FF"/>
                </a:solidFill>
              </a:rPr>
              <a:t>. </a:t>
            </a:r>
          </a:p>
        </p:txBody>
      </p:sp>
      <p:pic>
        <p:nvPicPr>
          <p:cNvPr id="8" name="Picture 5" descr="Пахмутов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32656"/>
            <a:ext cx="2579688" cy="3455988"/>
          </a:xfrm>
          <a:prstGeom prst="rect">
            <a:avLst/>
          </a:prstGeom>
          <a:noFill/>
        </p:spPr>
      </p:pic>
      <p:sp>
        <p:nvSpPr>
          <p:cNvPr id="9" name="WordArt 8"/>
          <p:cNvSpPr>
            <a:spLocks noChangeArrowheads="1" noChangeShapeType="1" noTextEdit="1"/>
          </p:cNvSpPr>
          <p:nvPr/>
        </p:nvSpPr>
        <p:spPr bwMode="auto">
          <a:xfrm>
            <a:off x="1475656" y="5013176"/>
            <a:ext cx="7201098" cy="9745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т </a:t>
            </a:r>
            <a:r>
              <a:rPr lang="ru-RU" sz="2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:</a:t>
            </a:r>
          </a:p>
          <a:p>
            <a:pPr algn="ctr"/>
            <a:r>
              <a:rPr lang="ru-RU" sz="2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 </a:t>
            </a:r>
            <a:r>
              <a:rPr lang="ru-RU" sz="2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Александра  </a:t>
            </a:r>
            <a:r>
              <a:rPr lang="ru-RU" sz="2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 а </a:t>
            </a:r>
            <a:r>
              <a:rPr lang="ru-RU" sz="24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х</a:t>
            </a:r>
            <a:r>
              <a:rPr lang="ru-RU" sz="2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м у т о в а </a:t>
            </a:r>
            <a:r>
              <a:rPr lang="ru-RU" sz="2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.</a:t>
            </a:r>
          </a:p>
        </p:txBody>
      </p:sp>
      <p:pic>
        <p:nvPicPr>
          <p:cNvPr id="10" name="Picture 10" descr="Цветок2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140968"/>
            <a:ext cx="154305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Шаляпи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49015" y="404665"/>
            <a:ext cx="3002824" cy="4022874"/>
          </a:xfrm>
          <a:prstGeom prst="rect">
            <a:avLst/>
          </a:prstGeom>
          <a:noFill/>
        </p:spPr>
      </p:pic>
      <p:sp>
        <p:nvSpPr>
          <p:cNvPr id="9" name="Document"/>
          <p:cNvSpPr>
            <a:spLocks noEditPoints="1" noChangeArrowheads="1"/>
          </p:cNvSpPr>
          <p:nvPr/>
        </p:nvSpPr>
        <p:spPr bwMode="auto">
          <a:xfrm>
            <a:off x="1403648" y="260648"/>
            <a:ext cx="3095625" cy="41751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0066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</a:rPr>
              <a:t>Великий русский оперный певец, вынужденный эмигрировать из Советской России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19672" y="5301208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Федор   Ш а л я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и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ocument"/>
          <p:cNvSpPr>
            <a:spLocks noEditPoints="1" noChangeArrowheads="1"/>
          </p:cNvSpPr>
          <p:nvPr/>
        </p:nvSpPr>
        <p:spPr bwMode="auto">
          <a:xfrm>
            <a:off x="1475656" y="260648"/>
            <a:ext cx="3095625" cy="4724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0066FF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400" dirty="0">
                <a:solidFill>
                  <a:srgbClr val="FF5050"/>
                </a:solidFill>
              </a:rPr>
              <a:t>Великий русский композитор, автор оперы «Война и мир», симфонической сказки «Петя и волк» и многих других замечательных произведений </a:t>
            </a:r>
          </a:p>
        </p:txBody>
      </p:sp>
      <p:pic>
        <p:nvPicPr>
          <p:cNvPr id="10" name="Picture 6" descr="Прокофе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76672"/>
            <a:ext cx="2687638" cy="3600450"/>
          </a:xfrm>
          <a:prstGeom prst="rect">
            <a:avLst/>
          </a:prstGeom>
          <a:noFill/>
        </p:spPr>
      </p:pic>
      <p:pic>
        <p:nvPicPr>
          <p:cNvPr id="11" name="Picture 5" descr="Прокофьев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221088"/>
            <a:ext cx="1911350" cy="2333625"/>
          </a:xfrm>
          <a:prstGeom prst="rect">
            <a:avLst/>
          </a:prstGeom>
          <a:noFill/>
        </p:spPr>
      </p:pic>
      <p:sp>
        <p:nvSpPr>
          <p:cNvPr id="12" name="WordArt 8"/>
          <p:cNvSpPr>
            <a:spLocks noChangeArrowheads="1" noChangeShapeType="1" noTextEdit="1"/>
          </p:cNvSpPr>
          <p:nvPr/>
        </p:nvSpPr>
        <p:spPr bwMode="auto">
          <a:xfrm>
            <a:off x="1" y="5300663"/>
            <a:ext cx="6948264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:</a:t>
            </a:r>
            <a:endParaRPr lang="ru-RU" sz="24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2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  </a:t>
            </a:r>
            <a:r>
              <a:rPr lang="ru-RU" sz="2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Сергей  </a:t>
            </a:r>
            <a:r>
              <a:rPr lang="ru-RU" sz="2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 </a:t>
            </a:r>
            <a:r>
              <a:rPr lang="ru-RU" sz="24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р</a:t>
            </a:r>
            <a:r>
              <a:rPr lang="ru-RU" sz="2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о к о </a:t>
            </a:r>
            <a:r>
              <a:rPr lang="ru-RU" sz="24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ф</a:t>
            </a:r>
            <a:r>
              <a:rPr lang="ru-RU" sz="2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24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ь</a:t>
            </a:r>
            <a:r>
              <a:rPr lang="ru-RU" sz="24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е в</a:t>
            </a:r>
            <a:r>
              <a:rPr lang="ru-RU" sz="24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988840"/>
            <a:ext cx="8064896" cy="2376264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ru-RU" b="1" spc="50" dirty="0" smtClean="0">
                <a:ln w="13500">
                  <a:solidFill>
                    <a:srgbClr val="7030A0">
                      <a:alpha val="6500"/>
                    </a:srgb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Спасибо за внимание</a:t>
            </a:r>
            <a:endParaRPr lang="ru-RU" b="1" spc="50" dirty="0">
              <a:ln w="13500">
                <a:solidFill>
                  <a:srgbClr val="7030A0">
                    <a:alpha val="6500"/>
                  </a:srgb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46167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Использованные ресурсы</a:t>
            </a:r>
          </a:p>
          <a:p>
            <a:pPr marL="0" marR="0" lvl="0" indent="2524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http://his.1september.ru/2003/47/25.htm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Т. Бобейко, В. </a:t>
            </a:r>
            <a:r>
              <a:rPr lang="ru-RU" sz="11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Диянова</a:t>
            </a: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Е.Сухих. Познавательная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«Три эпохи»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Горяйнов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С.Г. Задачник по истории России. Ростов-на-Дону: Феникс, 1996.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Кишенкова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О.В., Короткова М.В. История для любознательных: Задачник. 5—11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2 кн.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М.: Дрофа, 1996.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Лебедева И.М. Организация и проведение исторических олимпиад в 6—9 классах.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М.: Просвещение, 1990.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Лернер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И.Я. Задачник по истории отечества: 6—7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М.: Аквариум, 1997.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Новиков И.В. История России в вопросах и ответах. От Древней Руси до Смутного времени.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М.: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Черо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1996.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Нянковский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М.А. Неизвестное об известном. Интеллектуальные игры для школьников. Ярославль: Академия развития, 1997.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Смирнов С.Г. Задачник по истории России. М.: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Мирос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Междунар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отношения, 1995.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Балязин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В.Н. Тысяча занимательных сюжетов по русской истории. М.: Просвещение, 1996.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http://mul.3dn.ru/2/vovka.v.tridev.tsarstve.0-03-45.jpg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царь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http://1love.at.ua/1/vovka.v.tridev.tsarstve.0-03-58.jpg - Вовка 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http://www.holiday-ka.ru/wp-content/uploads/2011/06/scenarij_backwards_party.jpg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шиворот-навыворот</a:t>
            </a: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http://www.museum.ru/imgB.asp?1654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Покровский собор (храм Василия Блаженного)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7"/>
              </a:rPr>
              <a:t>http://www.klass39.ru/wp-content/uploads/2011/08/vovka.v.tridev.tsarstve.0-07-59.jpg - Вовка 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8"/>
              </a:rPr>
              <a:t>http://cultura-cnk.ru/assets/images/anouncements/12/year.jpg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елка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9"/>
              </a:rPr>
              <a:t>http://f1.foto.rambler.ru/preview/r/500x332/44c519f7-0da1-2fc5-f09c-ece8fd3e2cf8/Фото_3_Изборск_крепость.jpg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Изборск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0"/>
              </a:rPr>
              <a:t>http://www.rus-obr.ru/files/u15/509e08fed2ea.jpg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опричник</a:t>
            </a: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1"/>
              </a:rPr>
              <a:t>http://upload.wikimedia.org/wikipedia/commons/thumb/a/af/Darnley_stage_3.jpg/220px-Darnley_stage_3.jpg</a:t>
            </a: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Елизавета Английская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2"/>
              </a:rPr>
              <a:t>http://upload.wikimedia.org/wikipedia/commons/thumb/1/1f/Portrait_of_Alexander_Danilovich_Menshikov1.jpg/309px-Portrait_of_Alexander_Danilovich_Menshikov1.jpg - Меншиков А.Д</a:t>
            </a: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3"/>
              </a:rPr>
              <a:t>http://lh6.ggpht.com/_TZliu7D37qY/TXCpFH8lvuI/AAAAAAAAADk/6hqJmDcIyGY/foto%5B2%5D.jpg</a:t>
            </a: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Юности честное зерцало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4"/>
              </a:rPr>
              <a:t>http://www.goldshans.ru/uploads/posts/2010-03/1269718990_97fa1311-7e60-4132-82f2-6feb032629cd.jpg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Вовка за партой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5"/>
              </a:rPr>
              <a:t>http://www.gazeta.lv/photos/6/NoName-1(1).jpg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Орешек</a:t>
            </a: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6"/>
              </a:rPr>
              <a:t>http://russian7.ru/wp-content/uploads/2012/04/p1-2-254x300.jpg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брадобритие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7"/>
              </a:rPr>
              <a:t>http://t2.gstatic.com/images?q=tbn:ANd9GcRtkfxw1fczQqNSVh_CHWO0TxNn2bhOqU8PiZS0a9Jtk7zv6yk_fg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Екатерина </a:t>
            </a:r>
            <a:r>
              <a:rPr lang="en-US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endParaRPr lang="ru-RU" sz="11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8"/>
              </a:rPr>
              <a:t>http://upload.wikimedia.org/wikipedia/commons/thumb/1/1c/Princepotemkin.jpg/280px-Princepotemkin.jpg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Потемкин Таврический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19"/>
              </a:rPr>
              <a:t>http://bibliotekar.ru/kSurikov/3.files/image001.jpg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переход армии Суворова через Альпы</a:t>
            </a: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0"/>
              </a:rPr>
              <a:t>http://www.kino1000.ru/img/screen/multiki/vovka.v.tridev.tsarstve.avi.image3.jpg - Вовка 3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1"/>
              </a:rPr>
              <a:t>http://upload.wikimedia.org/wikipedia/commons/thumb/8/87/25_rublej_1769_goda..jpg/220px-25_rublej_1769_goda..jpg</a:t>
            </a:r>
            <a:r>
              <a:rPr 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ассигнации Екатерины </a:t>
            </a:r>
            <a:r>
              <a:rPr lang="en-US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0" indent="25241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908720"/>
            <a:ext cx="2880320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Искусство века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492896"/>
            <a:ext cx="2880320" cy="14401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Личности  века</a:t>
            </a:r>
          </a:p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077072"/>
            <a:ext cx="2880320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Песни века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908720"/>
            <a:ext cx="1008112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2" action="ppaction://hlinksldjump"/>
              </a:rPr>
              <a:t>10</a:t>
            </a:r>
            <a:endParaRPr lang="ru-RU" sz="5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2492896"/>
            <a:ext cx="1008112" cy="14401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3" action="ppaction://hlinksldjump"/>
              </a:rPr>
              <a:t>10</a:t>
            </a:r>
            <a:endParaRPr lang="ru-RU" sz="5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4077072"/>
            <a:ext cx="1008112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4" action="ppaction://hlinksldjump"/>
              </a:rPr>
              <a:t>10</a:t>
            </a:r>
            <a:endParaRPr lang="ru-RU" sz="5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740352" y="4077072"/>
            <a:ext cx="1008112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5" action="ppaction://hlinksldjump"/>
              </a:rPr>
              <a:t>50</a:t>
            </a:r>
            <a:endParaRPr lang="ru-RU" sz="5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60232" y="4077072"/>
            <a:ext cx="1008112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6" action="ppaction://hlinksldjump"/>
              </a:rPr>
              <a:t>40</a:t>
            </a:r>
            <a:endParaRPr lang="ru-RU" sz="5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580112" y="4077072"/>
            <a:ext cx="1008112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7" action="ppaction://hlinksldjump"/>
              </a:rPr>
              <a:t>30</a:t>
            </a:r>
            <a:endParaRPr lang="ru-RU" sz="5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499992" y="4077072"/>
            <a:ext cx="1008112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8" action="ppaction://hlinksldjump"/>
              </a:rPr>
              <a:t>20</a:t>
            </a:r>
            <a:endParaRPr lang="ru-RU" sz="5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99992" y="2492896"/>
            <a:ext cx="1008112" cy="14401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9" action="ppaction://hlinksldjump"/>
              </a:rPr>
              <a:t>20</a:t>
            </a:r>
            <a:endParaRPr lang="ru-RU" sz="5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580112" y="2492896"/>
            <a:ext cx="1008112" cy="14401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10" action="ppaction://hlinksldjump"/>
              </a:rPr>
              <a:t>30</a:t>
            </a:r>
            <a:endParaRPr lang="ru-RU" sz="5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660232" y="2492896"/>
            <a:ext cx="1008112" cy="14401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11" action="ppaction://hlinksldjump"/>
              </a:rPr>
              <a:t>40</a:t>
            </a:r>
            <a:endParaRPr lang="ru-RU" sz="5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740352" y="2492896"/>
            <a:ext cx="1008112" cy="14401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12" action="ppaction://hlinksldjump"/>
              </a:rPr>
              <a:t>50</a:t>
            </a:r>
            <a:endParaRPr lang="ru-RU" sz="5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499992" y="908720"/>
            <a:ext cx="1008112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13" action="ppaction://hlinksldjump"/>
              </a:rPr>
              <a:t>20</a:t>
            </a:r>
            <a:endParaRPr lang="ru-RU" sz="5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580112" y="908720"/>
            <a:ext cx="1008112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14" action="ppaction://hlinksldjump"/>
              </a:rPr>
              <a:t>30</a:t>
            </a:r>
            <a:endParaRPr lang="ru-RU" sz="5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660232" y="908720"/>
            <a:ext cx="1008112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15" action="ppaction://hlinksldjump"/>
              </a:rPr>
              <a:t>40</a:t>
            </a:r>
            <a:endParaRPr lang="ru-RU" sz="5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740352" y="908720"/>
            <a:ext cx="1008112" cy="14401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hlinkClick r:id="rId16" action="ppaction://hlinksldjump"/>
              </a:rPr>
              <a:t>50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539552" y="332656"/>
            <a:ext cx="5184775" cy="5183187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lin ang="2700000" scaled="1"/>
          </a:gra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Великая балерина,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 артистка Большого театра </a:t>
            </a:r>
          </a:p>
        </p:txBody>
      </p:sp>
      <p:pic>
        <p:nvPicPr>
          <p:cNvPr id="12" name="Picture 7" descr="Плисецка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980728"/>
            <a:ext cx="3695625" cy="2699122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995936" y="5373216"/>
            <a:ext cx="4392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М. П л и с е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ц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к а я</a:t>
            </a:r>
            <a:endParaRPr lang="ru-RU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240087" y="332656"/>
            <a:ext cx="5903913" cy="5256213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66CC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dirty="0">
                <a:solidFill>
                  <a:srgbClr val="002060"/>
                </a:solidFill>
              </a:rPr>
              <a:t>Русский режиссер и актер,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фильмы которого «Урга»,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«Утомленные солнцем» и др.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были удостоены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самых престижных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отечественных и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зарубежных премий </a:t>
            </a:r>
          </a:p>
          <a:p>
            <a:endParaRPr lang="ru-RU" sz="2400" dirty="0">
              <a:solidFill>
                <a:srgbClr val="0066FF"/>
              </a:solidFill>
            </a:endParaRPr>
          </a:p>
        </p:txBody>
      </p:sp>
      <p:pic>
        <p:nvPicPr>
          <p:cNvPr id="9" name="Picture 5" descr="Михалко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268760"/>
            <a:ext cx="3312368" cy="396049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043608" y="5805264"/>
            <a:ext cx="8100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Никита Сергеевич  М и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х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а л к о в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251520" y="1340768"/>
            <a:ext cx="3529012" cy="3744913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</a:rPr>
              <a:t>Популярные артисты, снимавшиеся в фильмах «Кавказская пленница», «Самогонщики» </a:t>
            </a:r>
            <a:r>
              <a:rPr lang="ru-RU" sz="2400" dirty="0" smtClean="0">
                <a:solidFill>
                  <a:srgbClr val="002060"/>
                </a:solidFill>
              </a:rPr>
              <a:t>, «Операция Ы» и др.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5373216"/>
            <a:ext cx="8820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Георгий  В и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ц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и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н.Евгений  М о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р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г у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о в. </a:t>
            </a:r>
          </a:p>
          <a:p>
            <a:pPr algn="ctr"/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  Юрий    Н и к у л и н.    </a:t>
            </a:r>
            <a:endParaRPr lang="ru-RU" sz="3200" b="1" dirty="0"/>
          </a:p>
        </p:txBody>
      </p:sp>
      <p:pic>
        <p:nvPicPr>
          <p:cNvPr id="14338" name="Picture 2" descr="&amp;IEcy;&amp;vcy;&amp;gcy;&amp;iecy;&amp;ncy;&amp;icy;&amp;jcy; &amp;Mcy;&amp;ocy;&amp;rcy;&amp;gcy;&amp;ucy;&amp;ncy;&amp;ocy;&amp;vcy;, &amp;Gcy;&amp;iecy;&amp;ocy;&amp;rcy;&amp;gcy;&amp;icy;&amp;jcy; &amp;Vcy;&amp;icy;&amp;tscy;&amp;icy;&amp;ncy; &amp;icy; &amp;YUcy;&amp;rcy;&amp;icy;&amp;jcy; &amp;Ncy;&amp;icy;&amp;kcy;&amp;ucy;&amp;lcy;&amp;icy;&amp;ncy; &amp;vcy; &amp;fcy;&amp;icy;&amp;lcy;&amp;softcy;&amp;mcy;&amp;iecy; &quot;&amp;Kcy;&amp;acy;&amp;vcy;&amp;kcy;&amp;acy;&amp;zcy;&amp;scy;&amp;kcy;&amp;acy;&amp;yacy; &amp;pcy;&amp;lcy;&amp;iecy;&amp;ncy;&amp;ncy;&amp;icy;&amp;tscy;&amp;acy;, &amp;icy;&amp;lcy;&amp;icy; &amp;Ncy;&amp;ocy;&amp;vcy;&amp;ycy;&amp;iecy; &amp;pcy;&amp;rcy;&amp;icy;&amp;kcy;&amp;lcy;&amp;yucy;&amp;chcy;&amp;iecy;&amp;ncy;&amp;icy;&amp;yacy; &amp;SHcy;&amp;ucy;&amp;rcy;&amp;icy;&amp;kcy;&amp;acy;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76672"/>
            <a:ext cx="3672408" cy="2376264"/>
          </a:xfrm>
          <a:prstGeom prst="rect">
            <a:avLst/>
          </a:prstGeom>
          <a:noFill/>
        </p:spPr>
      </p:pic>
      <p:pic>
        <p:nvPicPr>
          <p:cNvPr id="14340" name="Picture 4" descr="http://ruskino.ru/film/604/kadr/pv_755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2924944"/>
            <a:ext cx="3456384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1115616" y="908720"/>
            <a:ext cx="3887788" cy="396081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0066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Кинорежиссер</a:t>
            </a:r>
            <a:r>
              <a:rPr lang="ru-RU" sz="2400" dirty="0">
                <a:solidFill>
                  <a:srgbClr val="002060"/>
                </a:solidFill>
              </a:rPr>
              <a:t>, автор мультсериала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«Ну, погоди!» </a:t>
            </a:r>
          </a:p>
        </p:txBody>
      </p:sp>
      <p:pic>
        <p:nvPicPr>
          <p:cNvPr id="9" name="Picture 5" descr="Котёночкин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60648"/>
            <a:ext cx="1998662" cy="2801938"/>
          </a:xfrm>
          <a:prstGeom prst="rect">
            <a:avLst/>
          </a:prstGeom>
          <a:noFill/>
        </p:spPr>
      </p:pic>
      <p:pic>
        <p:nvPicPr>
          <p:cNvPr id="10" name="Picture 6" descr="Котёночки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068960"/>
            <a:ext cx="2390775" cy="3429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0" y="5157192"/>
            <a:ext cx="63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Вячеслав Михайлович</a:t>
            </a:r>
          </a:p>
          <a:p>
            <a:pPr algn="ctr"/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К о т ё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о ч к и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683568" y="1844824"/>
            <a:ext cx="3097213" cy="38163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0066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dirty="0"/>
              <a:t> </a:t>
            </a:r>
            <a:r>
              <a:rPr lang="ru-RU" sz="2400" dirty="0">
                <a:solidFill>
                  <a:srgbClr val="002060"/>
                </a:solidFill>
              </a:rPr>
              <a:t>Создатель театра зверей в Москве, разработавший новые методы дрессировки </a:t>
            </a:r>
          </a:p>
        </p:txBody>
      </p:sp>
      <p:pic>
        <p:nvPicPr>
          <p:cNvPr id="9" name="Picture 6" descr="Дуров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0"/>
            <a:ext cx="2241550" cy="3240087"/>
          </a:xfrm>
          <a:prstGeom prst="rect">
            <a:avLst/>
          </a:prstGeom>
          <a:noFill/>
        </p:spPr>
      </p:pic>
      <p:pic>
        <p:nvPicPr>
          <p:cNvPr id="10" name="Picture 5" descr="ВЛ Дуров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5187" y="3284984"/>
            <a:ext cx="3198813" cy="298132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99592" y="6237312"/>
            <a:ext cx="5040560" cy="584775"/>
          </a:xfrm>
          <a:prstGeom prst="rect">
            <a:avLst/>
          </a:prstGeom>
          <a:solidFill>
            <a:srgbClr val="FAFBC1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Лев Дуров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67544" y="764704"/>
            <a:ext cx="4824412" cy="4608513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5050"/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Первый в мире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</a:rPr>
              <a:t>летчик-космонавт  </a:t>
            </a:r>
          </a:p>
        </p:txBody>
      </p:sp>
      <p:pic>
        <p:nvPicPr>
          <p:cNvPr id="9" name="Picture 5" descr="Гагарин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1196975"/>
            <a:ext cx="3462338" cy="30924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555776" y="5589240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Юрий  Г а г а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р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и н.</a:t>
            </a:r>
            <a:endParaRPr lang="ru-RU" sz="32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04664"/>
            <a:ext cx="8667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971600" y="260648"/>
            <a:ext cx="4032250" cy="4246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gradFill rotWithShape="1">
            <a:gsLst>
              <a:gs pos="0">
                <a:srgbClr val="FF66CC"/>
              </a:gs>
              <a:gs pos="100000">
                <a:srgbClr val="FFFFFF"/>
              </a:gs>
            </a:gsLst>
            <a:lin ang="2700000" scaled="1"/>
          </a:gradFill>
          <a:ln w="38100">
            <a:solidFill>
              <a:schemeClr val="hlink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</a:rPr>
              <a:t>Вождь партии большевиков и основатель Советского государства </a:t>
            </a:r>
          </a:p>
        </p:txBody>
      </p:sp>
      <p:pic>
        <p:nvPicPr>
          <p:cNvPr id="9" name="Picture 6" descr="Ленин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068960"/>
            <a:ext cx="3744913" cy="280828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55576" y="5949280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Владимир Ильич Л е </a:t>
            </a:r>
            <a:r>
              <a:rPr lang="ru-RU" sz="32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</a:t>
            </a:r>
            <a:r>
              <a:rPr lang="ru-RU" sz="32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и н.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742</Words>
  <Application>Microsoft Office PowerPoint</Application>
  <PresentationFormat>Экран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НР</cp:lastModifiedBy>
  <cp:revision>34</cp:revision>
  <dcterms:created xsi:type="dcterms:W3CDTF">2012-05-23T14:09:20Z</dcterms:created>
  <dcterms:modified xsi:type="dcterms:W3CDTF">2013-04-16T18:54:11Z</dcterms:modified>
</cp:coreProperties>
</file>