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sldIdLst>
    <p:sldId id="256" r:id="rId2"/>
    <p:sldId id="276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7" r:id="rId11"/>
    <p:sldId id="268" r:id="rId12"/>
    <p:sldId id="278" r:id="rId13"/>
    <p:sldId id="269" r:id="rId14"/>
    <p:sldId id="271" r:id="rId15"/>
    <p:sldId id="272" r:id="rId16"/>
    <p:sldId id="279" r:id="rId17"/>
    <p:sldId id="280" r:id="rId18"/>
    <p:sldId id="281" r:id="rId19"/>
    <p:sldId id="282" r:id="rId20"/>
    <p:sldId id="277" r:id="rId21"/>
    <p:sldId id="260" r:id="rId22"/>
    <p:sldId id="273" r:id="rId23"/>
    <p:sldId id="27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991" autoAdjust="0"/>
  </p:normalViewPr>
  <p:slideViewPr>
    <p:cSldViewPr>
      <p:cViewPr>
        <p:scale>
          <a:sx n="66" d="100"/>
          <a:sy n="66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117F625-E876-4635-BDA6-8EBD3518E97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429346-B3D3-4E8D-B9DA-EE29351B4EF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74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2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74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74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3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74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43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603FE-37A0-436C-B881-E34E3D8CE8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62979-24E2-4F39-B226-96E02675D9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9977AA-26BF-4137-ABF2-48B310284E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E5F26-7349-4555-BFF3-05C8DA8947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CEED4-A40B-4F0E-BFE7-684119DDC5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1CDBC-0617-428C-808F-A9260FC546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A4F9C-3125-414E-8729-A2A6AD788C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E732B-4158-4393-A453-69608D4664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93874-5B60-4BDB-B122-E7440E0A61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F93DD-1A95-49FD-98FA-D94F1000BD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7AD80-8FFA-458C-BED6-577843D552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9D75A5-7104-4140-A866-834305CE518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63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4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4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64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41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64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642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64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42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642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64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42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64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64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1042988" y="2205038"/>
            <a:ext cx="6202362" cy="43195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ИЗУЧЕНИЕ   ЛЕКСИКИ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В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НАЧАЛЬНОЙ   ШКОЛЕ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844675"/>
          </a:xfrm>
        </p:spPr>
        <p:txBody>
          <a:bodyPr/>
          <a:lstStyle/>
          <a:p>
            <a:r>
              <a:rPr lang="ru-RU" sz="4000"/>
              <a:t>Система практических упражнений с антонимами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8134350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Подбор антонимов (холодный -…..)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Составление предложений</a:t>
            </a:r>
          </a:p>
          <a:p>
            <a:pPr>
              <a:lnSpc>
                <a:spcPct val="90000"/>
              </a:lnSpc>
            </a:pPr>
            <a:r>
              <a:rPr lang="ru-RU" sz="2400"/>
              <a:t>Замена антонимов</a:t>
            </a:r>
          </a:p>
          <a:p>
            <a:pPr>
              <a:lnSpc>
                <a:spcPct val="90000"/>
              </a:lnSpc>
            </a:pPr>
            <a:r>
              <a:rPr lang="ru-RU" sz="2400"/>
              <a:t>Продолжение начатого предложения с антонимами</a:t>
            </a:r>
          </a:p>
          <a:p>
            <a:pPr>
              <a:lnSpc>
                <a:spcPct val="90000"/>
              </a:lnSpc>
            </a:pPr>
            <a:r>
              <a:rPr lang="ru-RU" sz="2400"/>
              <a:t>Подбор антонимов к многозначным словам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(свежий хлеб -…хлеб,свежий ветер - ….ветер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Составление параллельных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синонимических рядов( старый,ветхий-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                                       новый,крепкий).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870700" cy="1600200"/>
          </a:xfrm>
        </p:spPr>
        <p:txBody>
          <a:bodyPr/>
          <a:lstStyle/>
          <a:p>
            <a:r>
              <a:rPr lang="ru-RU"/>
              <a:t>Многозначность слов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696200" cy="4248150"/>
          </a:xfrm>
        </p:spPr>
        <p:txBody>
          <a:bodyPr/>
          <a:lstStyle/>
          <a:p>
            <a:r>
              <a:rPr lang="ru-RU" sz="2800"/>
              <a:t>Подобрать слова, которые имели бы по 2-3 значения.</a:t>
            </a:r>
          </a:p>
          <a:p>
            <a:r>
              <a:rPr lang="ru-RU" sz="2800"/>
              <a:t>Сравнить значения слов в сочетаниях: идут часы,идут дети,идёт строительство.</a:t>
            </a:r>
          </a:p>
          <a:p>
            <a:r>
              <a:rPr lang="ru-RU" sz="2800"/>
              <a:t>Подобрать близкие по смыслу слова.</a:t>
            </a:r>
          </a:p>
          <a:p>
            <a:r>
              <a:rPr lang="ru-RU" sz="2800"/>
              <a:t>Подобрать противоположные по смыслу слова.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696200" cy="568801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Смотрит зайка косой,   </a:t>
            </a:r>
          </a:p>
          <a:p>
            <a:pPr>
              <a:buFontTx/>
              <a:buNone/>
            </a:pPr>
            <a:r>
              <a:rPr lang="ru-RU" sz="2800"/>
              <a:t>Как девчонка с косой</a:t>
            </a:r>
          </a:p>
          <a:p>
            <a:pPr>
              <a:buFontTx/>
              <a:buNone/>
            </a:pPr>
            <a:r>
              <a:rPr lang="ru-RU" sz="2800"/>
              <a:t>За речною косой</a:t>
            </a:r>
          </a:p>
          <a:p>
            <a:pPr>
              <a:buFontTx/>
              <a:buNone/>
            </a:pPr>
            <a:r>
              <a:rPr lang="ru-RU" sz="2800"/>
              <a:t>Травы косит косой.</a:t>
            </a:r>
          </a:p>
          <a:p>
            <a:pPr>
              <a:buFontTx/>
              <a:buNone/>
            </a:pPr>
            <a:r>
              <a:rPr lang="ru-RU" sz="2800"/>
              <a:t>                              М.Митрейкин</a:t>
            </a:r>
          </a:p>
          <a:p>
            <a:pPr>
              <a:buFontTx/>
              <a:buNone/>
            </a:pPr>
            <a:endParaRPr lang="ru-RU" sz="2800"/>
          </a:p>
          <a:p>
            <a:pPr algn="r">
              <a:buFontTx/>
              <a:buNone/>
            </a:pPr>
            <a:r>
              <a:rPr lang="ru-RU" sz="2800"/>
              <a:t>На траве лежит роса,-</a:t>
            </a:r>
          </a:p>
          <a:p>
            <a:pPr algn="r">
              <a:buFontTx/>
              <a:buNone/>
            </a:pPr>
            <a:r>
              <a:rPr lang="ru-RU" sz="2800"/>
              <a:t>Косит травушка коса.</a:t>
            </a:r>
          </a:p>
          <a:p>
            <a:pPr algn="r">
              <a:buFontTx/>
              <a:buNone/>
            </a:pPr>
            <a:r>
              <a:rPr lang="ru-RU" sz="2800"/>
              <a:t>У меня один вопрос:</a:t>
            </a:r>
          </a:p>
          <a:p>
            <a:pPr algn="r">
              <a:buFontTx/>
              <a:buNone/>
            </a:pPr>
            <a:r>
              <a:rPr lang="ru-RU" sz="2800"/>
              <a:t>Сколько есть на свете кос?</a:t>
            </a:r>
          </a:p>
          <a:p>
            <a:pPr algn="r">
              <a:buFontTx/>
              <a:buNone/>
            </a:pPr>
            <a:r>
              <a:rPr lang="ru-RU" sz="2800"/>
              <a:t>                                В.Гольдберг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755650" y="836613"/>
            <a:ext cx="7272338" cy="1871662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АКТИВИЗАЦИЯ            СЛОВАРЯ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684213" y="3573463"/>
            <a:ext cx="1800225" cy="18002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Составление</a:t>
            </a:r>
          </a:p>
          <a:p>
            <a:pPr algn="ctr"/>
            <a:r>
              <a:rPr lang="ru-RU"/>
              <a:t>словосочетаний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2700338" y="3573463"/>
            <a:ext cx="1800225" cy="1871662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Составление</a:t>
            </a:r>
          </a:p>
          <a:p>
            <a:pPr algn="ctr"/>
            <a:r>
              <a:rPr lang="ru-RU"/>
              <a:t>предложений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716463" y="3644900"/>
            <a:ext cx="1800225" cy="172878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Близкий к</a:t>
            </a:r>
          </a:p>
          <a:p>
            <a:pPr algn="ctr"/>
            <a:r>
              <a:rPr lang="ru-RU"/>
              <a:t>тексту</a:t>
            </a:r>
          </a:p>
          <a:p>
            <a:pPr algn="ctr"/>
            <a:r>
              <a:rPr lang="ru-RU"/>
              <a:t>пересказ</a:t>
            </a: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6732588" y="3644900"/>
            <a:ext cx="1511300" cy="172878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Рассказы</a:t>
            </a:r>
          </a:p>
          <a:p>
            <a:pPr algn="ctr"/>
            <a:r>
              <a:rPr lang="ru-RU"/>
              <a:t>по </a:t>
            </a:r>
          </a:p>
          <a:p>
            <a:pPr algn="ctr"/>
            <a:r>
              <a:rPr lang="ru-RU"/>
              <a:t>наблюдениям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1331913" y="2636838"/>
            <a:ext cx="503237" cy="792162"/>
          </a:xfrm>
          <a:prstGeom prst="upArrow">
            <a:avLst>
              <a:gd name="adj1" fmla="val 50000"/>
              <a:gd name="adj2" fmla="val 39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3348038" y="2781300"/>
            <a:ext cx="503237" cy="647700"/>
          </a:xfrm>
          <a:prstGeom prst="upArrow">
            <a:avLst>
              <a:gd name="adj1" fmla="val 50000"/>
              <a:gd name="adj2" fmla="val 321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5364163" y="2708275"/>
            <a:ext cx="503237" cy="792163"/>
          </a:xfrm>
          <a:prstGeom prst="upArrow">
            <a:avLst>
              <a:gd name="adj1" fmla="val 50000"/>
              <a:gd name="adj2" fmla="val 39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7235825" y="2781300"/>
            <a:ext cx="504825" cy="719138"/>
          </a:xfrm>
          <a:prstGeom prst="upArrow">
            <a:avLst>
              <a:gd name="adj1" fmla="val 50000"/>
              <a:gd name="adj2" fmla="val 356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 animBg="1"/>
      <p:bldP spid="29704" grpId="0" animBg="1"/>
      <p:bldP spid="29705" grpId="0" animBg="1"/>
      <p:bldP spid="29706" grpId="0" animBg="1"/>
      <p:bldP spid="29708" grpId="0" animBg="1"/>
      <p:bldP spid="29709" grpId="0" animBg="1"/>
      <p:bldP spid="29712" grpId="0" animBg="1"/>
      <p:bldP spid="297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52400"/>
            <a:ext cx="7016750" cy="1331913"/>
          </a:xfrm>
        </p:spPr>
        <p:txBody>
          <a:bodyPr/>
          <a:lstStyle/>
          <a:p>
            <a:r>
              <a:rPr lang="ru-RU" sz="4000"/>
              <a:t>Этапы активизации словаря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842250" cy="42497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1.Толкование слова</a:t>
            </a:r>
          </a:p>
          <a:p>
            <a:pPr>
              <a:lnSpc>
                <a:spcPct val="90000"/>
              </a:lnSpc>
            </a:pPr>
            <a:r>
              <a:rPr lang="ru-RU" sz="2800"/>
              <a:t>контекст</a:t>
            </a:r>
          </a:p>
          <a:p>
            <a:pPr>
              <a:lnSpc>
                <a:spcPct val="90000"/>
              </a:lnSpc>
            </a:pPr>
            <a:r>
              <a:rPr lang="ru-RU" sz="2800"/>
              <a:t>подбор синонимов или антонимов</a:t>
            </a:r>
          </a:p>
          <a:p>
            <a:pPr>
              <a:lnSpc>
                <a:spcPct val="90000"/>
              </a:lnSpc>
            </a:pPr>
            <a:r>
              <a:rPr lang="ru-RU" sz="2800"/>
              <a:t>описательный оборот</a:t>
            </a:r>
          </a:p>
          <a:p>
            <a:pPr>
              <a:lnSpc>
                <a:spcPct val="90000"/>
              </a:lnSpc>
            </a:pPr>
            <a:r>
              <a:rPr lang="ru-RU" sz="2800"/>
              <a:t>оборот, включающий в себя известное слово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2.Чтение и запись слова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3.Работа над образцами употребления слова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4.Работа над семантическими связями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       слова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Этимологическая работа со словом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Творческое списывание</a:t>
            </a:r>
          </a:p>
          <a:p>
            <a:r>
              <a:rPr lang="ru-RU"/>
              <a:t>Письменные ответы на вопросы</a:t>
            </a:r>
          </a:p>
          <a:p>
            <a:r>
              <a:rPr lang="ru-RU"/>
              <a:t>Игра «Верно ли?»</a:t>
            </a:r>
          </a:p>
          <a:p>
            <a:r>
              <a:rPr lang="ru-RU"/>
              <a:t>Этимологические кроссворды</a:t>
            </a:r>
          </a:p>
          <a:p>
            <a:r>
              <a:rPr lang="ru-RU"/>
              <a:t>Словарные диктанты с опорой на этимологию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Объяснительный диктант с лексическим заданием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1925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Как называется точная выдержка из произведения?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Как называется почин, первый шаг в каком-то деле?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Как называется инструмент для вычерчивания окружности?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</a:t>
            </a:r>
            <a:r>
              <a:rPr lang="ru-RU" sz="2800" u="sng"/>
              <a:t>Цитата (цитос), инициатива (иницум), циркуль (циркус).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Узнай слово по полной этимологической справке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696200" cy="3744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Это слово произошло от ….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…общеславянского КОР – «рог»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… общеславянского ДОР, что значит «расчищенное место»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…восточнославянского КОРЗАТЬ – «рубить ветки, счищать кору»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2052638"/>
          </a:xfrm>
        </p:spPr>
        <p:txBody>
          <a:bodyPr/>
          <a:lstStyle/>
          <a:p>
            <a:r>
              <a:rPr lang="ru-RU" sz="4000"/>
              <a:t>Узнайте слово только по началу этимологической справки к нему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696200" cy="320992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… лат. </a:t>
            </a:r>
            <a:r>
              <a:rPr lang="en-US"/>
              <a:t>salfo </a:t>
            </a:r>
            <a:r>
              <a:rPr lang="ru-RU"/>
              <a:t>(сальфо)</a:t>
            </a:r>
          </a:p>
          <a:p>
            <a:pPr>
              <a:buFontTx/>
              <a:buNone/>
            </a:pPr>
            <a:r>
              <a:rPr lang="ru-RU"/>
              <a:t>…лат.</a:t>
            </a:r>
            <a:r>
              <a:rPr lang="en-US"/>
              <a:t> vermis</a:t>
            </a:r>
            <a:r>
              <a:rPr lang="ru-RU"/>
              <a:t> (вермис)</a:t>
            </a:r>
          </a:p>
          <a:p>
            <a:pPr>
              <a:buFontTx/>
              <a:buNone/>
            </a:pPr>
            <a:r>
              <a:rPr lang="ru-RU"/>
              <a:t>…лат</a:t>
            </a:r>
            <a:r>
              <a:rPr lang="en-US"/>
              <a:t> herba</a:t>
            </a:r>
            <a:r>
              <a:rPr lang="ru-RU"/>
              <a:t> (герба)</a:t>
            </a:r>
          </a:p>
          <a:p>
            <a:pPr>
              <a:buFontTx/>
              <a:buNone/>
            </a:pPr>
            <a:r>
              <a:rPr lang="ru-RU"/>
              <a:t>…лат</a:t>
            </a:r>
            <a:r>
              <a:rPr lang="en-US"/>
              <a:t> patria</a:t>
            </a:r>
            <a:r>
              <a:rPr lang="ru-RU"/>
              <a:t> (патриа)</a:t>
            </a:r>
          </a:p>
          <a:p>
            <a:pPr>
              <a:buFontTx/>
              <a:buNone/>
            </a:pPr>
            <a:r>
              <a:rPr lang="ru-RU"/>
              <a:t>…лат</a:t>
            </a:r>
            <a:r>
              <a:rPr lang="en-US"/>
              <a:t> vita</a:t>
            </a:r>
            <a:r>
              <a:rPr lang="ru-RU"/>
              <a:t> (вита)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Самодиктант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Вспомни и запиши как можно больше слов….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…имеющих в своём составе исторический корень –кол- (от коло) со значением круг.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Колесо, коляска, колесница, колея, кольцо, кольчуга, около, околица, околыш, околоток, колобок…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696200" cy="59055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«Родной язык – это язык слов: больших и маленьких, простых и сложных, понятных и непонятных. Сама природа слова, его связь с окружающим миром требует вдумчивого и осмысленного подхода к работе над лексикой русского языка. Через родное слово, отражается вся история духовной жизни народа»</a:t>
            </a:r>
          </a:p>
          <a:p>
            <a:pPr algn="r">
              <a:buFontTx/>
              <a:buNone/>
            </a:pPr>
            <a:r>
              <a:rPr lang="ru-RU"/>
              <a:t>К.Д.Ушинский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696200" cy="4433887"/>
          </a:xfrm>
        </p:spPr>
        <p:txBody>
          <a:bodyPr/>
          <a:lstStyle/>
          <a:p>
            <a:pPr>
              <a:buFontTx/>
              <a:buNone/>
            </a:pPr>
            <a:r>
              <a:rPr lang="ru-RU" sz="4400"/>
              <a:t>«Словарь – это вселенная в </a:t>
            </a:r>
          </a:p>
          <a:p>
            <a:pPr>
              <a:buFontTx/>
              <a:buNone/>
            </a:pPr>
            <a:endParaRPr lang="ru-RU" sz="4400"/>
          </a:p>
          <a:p>
            <a:pPr>
              <a:buFontTx/>
              <a:buNone/>
            </a:pPr>
            <a:r>
              <a:rPr lang="ru-RU" sz="4400"/>
              <a:t>алфавитном порядке»</a:t>
            </a:r>
          </a:p>
          <a:p>
            <a:pPr>
              <a:buFontTx/>
              <a:buNone/>
            </a:pPr>
            <a:endParaRPr lang="ru-RU" sz="4400"/>
          </a:p>
          <a:p>
            <a:pPr algn="r">
              <a:buFontTx/>
              <a:buNone/>
            </a:pPr>
            <a:r>
              <a:rPr lang="ru-RU" sz="4400"/>
              <a:t> А.Франс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19470" name="Picture 14" descr="IMG_3020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 l="3949"/>
          <a:stretch>
            <a:fillRect/>
          </a:stretch>
        </p:blipFill>
        <p:spPr>
          <a:xfrm>
            <a:off x="3851275" y="260350"/>
            <a:ext cx="2519363" cy="3095625"/>
          </a:xfrm>
        </p:spPr>
      </p:pic>
      <p:pic>
        <p:nvPicPr>
          <p:cNvPr id="19472" name="Picture 16" descr="IMG_3022"/>
          <p:cNvPicPr>
            <a:picLocks noChangeAspect="1" noChangeArrowheads="1"/>
          </p:cNvPicPr>
          <p:nvPr/>
        </p:nvPicPr>
        <p:blipFill>
          <a:blip r:embed="rId3" cstate="print"/>
          <a:srcRect l="1711" t="2277"/>
          <a:stretch>
            <a:fillRect/>
          </a:stretch>
        </p:blipFill>
        <p:spPr bwMode="auto">
          <a:xfrm rot="-1726727">
            <a:off x="1042988" y="404813"/>
            <a:ext cx="2524125" cy="3349625"/>
          </a:xfrm>
          <a:prstGeom prst="rect">
            <a:avLst/>
          </a:prstGeom>
          <a:noFill/>
        </p:spPr>
      </p:pic>
      <p:pic>
        <p:nvPicPr>
          <p:cNvPr id="19473" name="Picture 17" descr="IMG_3023"/>
          <p:cNvPicPr>
            <a:picLocks noChangeAspect="1" noChangeArrowheads="1"/>
          </p:cNvPicPr>
          <p:nvPr/>
        </p:nvPicPr>
        <p:blipFill>
          <a:blip r:embed="rId4" cstate="print"/>
          <a:srcRect l="1872" t="2711" b="1341"/>
          <a:stretch>
            <a:fillRect/>
          </a:stretch>
        </p:blipFill>
        <p:spPr bwMode="auto">
          <a:xfrm rot="1350318">
            <a:off x="6434138" y="1366838"/>
            <a:ext cx="2293937" cy="2736850"/>
          </a:xfrm>
          <a:prstGeom prst="rect">
            <a:avLst/>
          </a:prstGeom>
          <a:noFill/>
        </p:spPr>
      </p:pic>
      <p:pic>
        <p:nvPicPr>
          <p:cNvPr id="19474" name="Picture 18" descr="IMG_3024"/>
          <p:cNvPicPr>
            <a:picLocks noChangeAspect="1" noChangeArrowheads="1"/>
          </p:cNvPicPr>
          <p:nvPr/>
        </p:nvPicPr>
        <p:blipFill>
          <a:blip r:embed="rId5" cstate="print"/>
          <a:srcRect l="6235" r="3134"/>
          <a:stretch>
            <a:fillRect/>
          </a:stretch>
        </p:blipFill>
        <p:spPr bwMode="auto">
          <a:xfrm rot="2169785">
            <a:off x="5580063" y="3633788"/>
            <a:ext cx="2344737" cy="3070225"/>
          </a:xfrm>
          <a:prstGeom prst="rect">
            <a:avLst/>
          </a:prstGeom>
          <a:noFill/>
        </p:spPr>
      </p:pic>
      <p:pic>
        <p:nvPicPr>
          <p:cNvPr id="19476" name="Picture 20" descr="IMG_3026"/>
          <p:cNvPicPr>
            <a:picLocks noChangeAspect="1" noChangeArrowheads="1"/>
          </p:cNvPicPr>
          <p:nvPr/>
        </p:nvPicPr>
        <p:blipFill>
          <a:blip r:embed="rId6" cstate="print"/>
          <a:srcRect l="7295" t="4120" r="5450" b="4332"/>
          <a:stretch>
            <a:fillRect/>
          </a:stretch>
        </p:blipFill>
        <p:spPr bwMode="auto">
          <a:xfrm rot="-1673299">
            <a:off x="1708150" y="3497263"/>
            <a:ext cx="2736850" cy="2908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539750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696200" cy="5400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Название словаря.</a:t>
            </a:r>
          </a:p>
          <a:p>
            <a:pPr>
              <a:lnSpc>
                <a:spcPct val="90000"/>
              </a:lnSpc>
            </a:pPr>
            <a:r>
              <a:rPr lang="ru-RU"/>
              <a:t>Автор, редактор словаря.</a:t>
            </a:r>
          </a:p>
          <a:p>
            <a:pPr>
              <a:lnSpc>
                <a:spcPct val="90000"/>
              </a:lnSpc>
            </a:pPr>
            <a:r>
              <a:rPr lang="ru-RU"/>
              <a:t>Издательство и год издания.</a:t>
            </a:r>
          </a:p>
          <a:p>
            <a:pPr>
              <a:lnSpc>
                <a:spcPct val="90000"/>
              </a:lnSpc>
            </a:pPr>
            <a:r>
              <a:rPr lang="ru-RU"/>
              <a:t>К какому типу относится словарь.</a:t>
            </a:r>
          </a:p>
          <a:p>
            <a:pPr>
              <a:lnSpc>
                <a:spcPct val="90000"/>
              </a:lnSpc>
            </a:pPr>
            <a:r>
              <a:rPr lang="ru-RU"/>
              <a:t>Каково назначение словаря.</a:t>
            </a:r>
          </a:p>
          <a:p>
            <a:pPr>
              <a:lnSpc>
                <a:spcPct val="90000"/>
              </a:lnSpc>
            </a:pPr>
            <a:r>
              <a:rPr lang="ru-RU"/>
              <a:t>Расположение слов в словаре.</a:t>
            </a:r>
          </a:p>
          <a:p>
            <a:pPr>
              <a:lnSpc>
                <a:spcPct val="90000"/>
              </a:lnSpc>
            </a:pPr>
            <a:r>
              <a:rPr lang="ru-RU"/>
              <a:t>Структура словаря.</a:t>
            </a:r>
          </a:p>
          <a:p>
            <a:pPr>
              <a:lnSpc>
                <a:spcPct val="90000"/>
              </a:lnSpc>
            </a:pPr>
            <a:r>
              <a:rPr lang="ru-RU"/>
              <a:t>Объём словника.</a:t>
            </a:r>
          </a:p>
          <a:p>
            <a:pPr>
              <a:lnSpc>
                <a:spcPct val="90000"/>
              </a:lnSpc>
            </a:pPr>
            <a:r>
              <a:rPr lang="ru-RU"/>
              <a:t>Как знакомиться с неизвестным или новым словарём.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696200" cy="561657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«Дитя, которое не привыкло вникать в смысл слова, темно понимает или совсем не понимает его настоящего значения и не получило навыка распоряжаться им свободно в устной и письменной речи, всегда будет страдать от этого недостатка при изучении другого предмета»</a:t>
            </a:r>
          </a:p>
          <a:p>
            <a:pPr>
              <a:buFontTx/>
              <a:buNone/>
            </a:pPr>
            <a:r>
              <a:rPr lang="ru-RU"/>
              <a:t>                                 К.Д.Ушинский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696200" cy="493712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</a:t>
            </a:r>
            <a:r>
              <a:rPr lang="ru-RU" u="sng"/>
              <a:t>Лексика </a:t>
            </a:r>
            <a:r>
              <a:rPr lang="ru-RU"/>
              <a:t>– это совокупность слов, словарный состав того или иного языка.</a:t>
            </a:r>
          </a:p>
          <a:p>
            <a:pPr>
              <a:buFontTx/>
              <a:buNone/>
            </a:pPr>
            <a:r>
              <a:rPr lang="ru-RU"/>
              <a:t>  Раздел науки, который изучает словарный состав, называется </a:t>
            </a:r>
            <a:r>
              <a:rPr lang="ru-RU" u="sng"/>
              <a:t>лексикологией.</a:t>
            </a:r>
          </a:p>
          <a:p>
            <a:pPr>
              <a:buFontTx/>
              <a:buNone/>
            </a:pPr>
            <a:r>
              <a:rPr lang="ru-RU"/>
              <a:t> Лексикология имеет свой </a:t>
            </a:r>
            <a:r>
              <a:rPr lang="ru-RU" b="1"/>
              <a:t>объект </a:t>
            </a:r>
            <a:r>
              <a:rPr lang="ru-RU"/>
              <a:t>изучения – </a:t>
            </a:r>
            <a:r>
              <a:rPr lang="ru-RU" b="1"/>
              <a:t>слово,</a:t>
            </a:r>
            <a:r>
              <a:rPr lang="ru-RU"/>
              <a:t>  и свою систему понятий.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696200" cy="5081587"/>
          </a:xfrm>
        </p:spPr>
        <p:txBody>
          <a:bodyPr/>
          <a:lstStyle/>
          <a:p>
            <a:pPr>
              <a:buFontTx/>
              <a:buNone/>
            </a:pPr>
            <a:r>
              <a:rPr lang="ru-RU" b="1"/>
              <a:t>В лексикологии слова изучаются с точки зрения:</a:t>
            </a:r>
          </a:p>
          <a:p>
            <a:r>
              <a:rPr lang="ru-RU" sz="2800"/>
              <a:t>их смыслового значения;</a:t>
            </a:r>
          </a:p>
          <a:p>
            <a:r>
              <a:rPr lang="ru-RU" sz="2800"/>
              <a:t>места в общей системе лексики;</a:t>
            </a:r>
          </a:p>
          <a:p>
            <a:r>
              <a:rPr lang="ru-RU" sz="2800"/>
              <a:t>происхождения;</a:t>
            </a:r>
          </a:p>
          <a:p>
            <a:r>
              <a:rPr lang="ru-RU" sz="2800"/>
              <a:t>употребляемости;</a:t>
            </a:r>
          </a:p>
          <a:p>
            <a:r>
              <a:rPr lang="ru-RU" sz="2800"/>
              <a:t>сферы применения в процессе общения;</a:t>
            </a:r>
          </a:p>
          <a:p>
            <a:r>
              <a:rPr lang="ru-RU" sz="2800"/>
              <a:t>их экспрессивно-стилистического характера.</a:t>
            </a:r>
          </a:p>
          <a:p>
            <a:endParaRPr lang="ru-RU" sz="280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9" name="AutoShape 25"/>
          <p:cNvSpPr>
            <a:spLocks noChangeArrowheads="1"/>
          </p:cNvSpPr>
          <p:nvPr/>
        </p:nvSpPr>
        <p:spPr bwMode="auto">
          <a:xfrm>
            <a:off x="2771775" y="476250"/>
            <a:ext cx="4679950" cy="187325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latin typeface="Arial" charset="0"/>
              </a:rPr>
              <a:t>Методика развития речи </a:t>
            </a:r>
          </a:p>
          <a:p>
            <a:pPr algn="ctr"/>
            <a:r>
              <a:rPr lang="ru-RU" sz="2400">
                <a:latin typeface="Arial" charset="0"/>
              </a:rPr>
              <a:t>на лексическом уровне</a:t>
            </a:r>
          </a:p>
        </p:txBody>
      </p:sp>
      <p:sp>
        <p:nvSpPr>
          <p:cNvPr id="11290" name="AutoShape 26"/>
          <p:cNvSpPr>
            <a:spLocks noChangeArrowheads="1"/>
          </p:cNvSpPr>
          <p:nvPr/>
        </p:nvSpPr>
        <p:spPr bwMode="auto">
          <a:xfrm>
            <a:off x="1258888" y="3284538"/>
            <a:ext cx="2232025" cy="1295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</a:rPr>
              <a:t>Обогащение </a:t>
            </a:r>
          </a:p>
          <a:p>
            <a:pPr algn="ctr"/>
            <a:r>
              <a:rPr lang="ru-RU" sz="2000">
                <a:latin typeface="Arial" charset="0"/>
              </a:rPr>
              <a:t>словаря</a:t>
            </a:r>
          </a:p>
        </p:txBody>
      </p:sp>
      <p:sp>
        <p:nvSpPr>
          <p:cNvPr id="11292" name="AutoShape 28"/>
          <p:cNvSpPr>
            <a:spLocks noChangeArrowheads="1"/>
          </p:cNvSpPr>
          <p:nvPr/>
        </p:nvSpPr>
        <p:spPr bwMode="auto">
          <a:xfrm>
            <a:off x="6443663" y="3284538"/>
            <a:ext cx="2160587" cy="122396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</a:rPr>
              <a:t>Уточнение </a:t>
            </a:r>
          </a:p>
          <a:p>
            <a:pPr algn="ctr"/>
            <a:r>
              <a:rPr lang="ru-RU" sz="2000">
                <a:latin typeface="Arial" charset="0"/>
              </a:rPr>
              <a:t>словаря</a:t>
            </a:r>
          </a:p>
        </p:txBody>
      </p: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2124075" y="5373688"/>
            <a:ext cx="230505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</a:rPr>
              <a:t>Активизация </a:t>
            </a:r>
          </a:p>
          <a:p>
            <a:pPr algn="ctr"/>
            <a:r>
              <a:rPr lang="ru-RU" sz="2000">
                <a:latin typeface="Arial" charset="0"/>
              </a:rPr>
              <a:t>словаря</a:t>
            </a:r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6011863" y="5157788"/>
            <a:ext cx="2232025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</a:rPr>
              <a:t>Устранение </a:t>
            </a:r>
          </a:p>
          <a:p>
            <a:pPr algn="ctr"/>
            <a:r>
              <a:rPr lang="ru-RU" sz="2000">
                <a:latin typeface="Arial" charset="0"/>
              </a:rPr>
              <a:t>нелитературных</a:t>
            </a:r>
          </a:p>
          <a:p>
            <a:pPr algn="ctr"/>
            <a:r>
              <a:rPr lang="ru-RU" sz="2000">
                <a:latin typeface="Arial" charset="0"/>
              </a:rPr>
              <a:t>слов</a:t>
            </a: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 flipH="1">
            <a:off x="2555875" y="2420938"/>
            <a:ext cx="2232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4787900" y="2420938"/>
            <a:ext cx="15128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H="1">
            <a:off x="3348038" y="2349500"/>
            <a:ext cx="1439862" cy="295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>
            <a:off x="4787900" y="2420938"/>
            <a:ext cx="15843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3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3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9" grpId="0" animBg="1"/>
      <p:bldP spid="11290" grpId="0" animBg="1"/>
      <p:bldP spid="11292" grpId="0" animBg="1"/>
      <p:bldP spid="11293" grpId="0" animBg="1"/>
      <p:bldP spid="11294" grpId="0" animBg="1"/>
      <p:bldP spid="11296" grpId="0" animBg="1"/>
      <p:bldP spid="11298" grpId="0" animBg="1"/>
      <p:bldP spid="11300" grpId="0" animBg="1"/>
      <p:bldP spid="113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Приёмы работы над значением нового слова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Словообразовательный анализ</a:t>
            </a:r>
          </a:p>
          <a:p>
            <a:r>
              <a:rPr lang="ru-RU"/>
              <a:t>Сопоставление слов</a:t>
            </a:r>
          </a:p>
          <a:p>
            <a:r>
              <a:rPr lang="ru-RU"/>
              <a:t>Объяснение значения через контекст</a:t>
            </a:r>
          </a:p>
          <a:p>
            <a:r>
              <a:rPr lang="ru-RU"/>
              <a:t>Включение нового слова в контекст</a:t>
            </a:r>
          </a:p>
          <a:p>
            <a:r>
              <a:rPr lang="ru-RU"/>
              <a:t>Выяснение значения нового слова</a:t>
            </a:r>
          </a:p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696200" cy="4968875"/>
          </a:xfrm>
        </p:spPr>
        <p:txBody>
          <a:bodyPr/>
          <a:lstStyle/>
          <a:p>
            <a:r>
              <a:rPr lang="ru-RU"/>
              <a:t>Показ предмета, картинки, макета</a:t>
            </a:r>
          </a:p>
          <a:p>
            <a:r>
              <a:rPr lang="ru-RU"/>
              <a:t>Способ подбора синонимов</a:t>
            </a:r>
          </a:p>
          <a:p>
            <a:r>
              <a:rPr lang="ru-RU"/>
              <a:t>Приём подбора анатомической пары</a:t>
            </a:r>
          </a:p>
          <a:p>
            <a:r>
              <a:rPr lang="ru-RU"/>
              <a:t>Развёрнутое описание</a:t>
            </a:r>
          </a:p>
          <a:p>
            <a:r>
              <a:rPr lang="ru-RU"/>
              <a:t>Способ логического определения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3"/>
            <a:ext cx="7696200" cy="6119812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3492500" y="2997200"/>
            <a:ext cx="2232025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Синонимы</a:t>
            </a:r>
          </a:p>
          <a:p>
            <a:pPr algn="ctr"/>
            <a:r>
              <a:rPr lang="ru-RU" b="1"/>
              <a:t>различаются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5435600" y="4437063"/>
            <a:ext cx="2305050" cy="1512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Стилистической</a:t>
            </a:r>
          </a:p>
          <a:p>
            <a:pPr algn="ctr"/>
            <a:r>
              <a:rPr lang="ru-RU"/>
              <a:t>принадлежностью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5795963" y="1989138"/>
            <a:ext cx="2305050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Эмоционально-</a:t>
            </a:r>
          </a:p>
          <a:p>
            <a:pPr algn="ctr"/>
            <a:r>
              <a:rPr lang="ru-RU"/>
              <a:t>экспрессивной</a:t>
            </a:r>
          </a:p>
          <a:p>
            <a:pPr algn="ctr"/>
            <a:r>
              <a:rPr lang="ru-RU"/>
              <a:t>окраской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124075" y="4724400"/>
            <a:ext cx="2303463" cy="1512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Степенью</a:t>
            </a:r>
          </a:p>
          <a:p>
            <a:pPr algn="ctr"/>
            <a:r>
              <a:rPr lang="ru-RU"/>
              <a:t>употребительности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900113" y="2565400"/>
            <a:ext cx="2087562" cy="1441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Сочетаемостью</a:t>
            </a:r>
          </a:p>
          <a:p>
            <a:pPr algn="ctr"/>
            <a:r>
              <a:rPr lang="ru-RU"/>
              <a:t>с другими </a:t>
            </a:r>
          </a:p>
          <a:p>
            <a:pPr algn="ctr"/>
            <a:r>
              <a:rPr lang="ru-RU"/>
              <a:t>словами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3059113" y="908050"/>
            <a:ext cx="2233612" cy="1512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Оттенками </a:t>
            </a:r>
          </a:p>
          <a:p>
            <a:pPr algn="ctr"/>
            <a:r>
              <a:rPr lang="ru-RU"/>
              <a:t>лексического </a:t>
            </a:r>
          </a:p>
          <a:p>
            <a:pPr algn="ctr"/>
            <a:r>
              <a:rPr lang="ru-RU"/>
              <a:t>значения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 flipV="1">
            <a:off x="2843213" y="3573463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 flipV="1">
            <a:off x="4284663" y="242093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508625" y="32845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5435600" y="42926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419475" y="4365625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Система практических упражнений с синонимами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696200" cy="3887788"/>
          </a:xfrm>
        </p:spPr>
        <p:txBody>
          <a:bodyPr/>
          <a:lstStyle/>
          <a:p>
            <a:r>
              <a:rPr lang="ru-RU"/>
              <a:t>Обнаружение в тексте, объяснение значений и различий</a:t>
            </a:r>
          </a:p>
          <a:p>
            <a:r>
              <a:rPr lang="ru-RU"/>
              <a:t>Подбор синонимов</a:t>
            </a:r>
          </a:p>
          <a:p>
            <a:r>
              <a:rPr lang="ru-RU"/>
              <a:t>Активизация синонимов</a:t>
            </a:r>
          </a:p>
          <a:p>
            <a:r>
              <a:rPr lang="ru-RU"/>
              <a:t>Исправление речевых ошибок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442</TotalTime>
  <Words>679</Words>
  <Application>Microsoft Office PowerPoint</Application>
  <PresentationFormat>Экран (4:3)</PresentationFormat>
  <Paragraphs>152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Comic Sans MS</vt:lpstr>
      <vt:lpstr>Пастель</vt:lpstr>
      <vt:lpstr>Слайд 1</vt:lpstr>
      <vt:lpstr>Слайд 2</vt:lpstr>
      <vt:lpstr>Слайд 3</vt:lpstr>
      <vt:lpstr>Слайд 4</vt:lpstr>
      <vt:lpstr>Слайд 5</vt:lpstr>
      <vt:lpstr>Приёмы работы над значением нового слова</vt:lpstr>
      <vt:lpstr>Слайд 7</vt:lpstr>
      <vt:lpstr>Слайд 8</vt:lpstr>
      <vt:lpstr>Система практических упражнений с синонимами</vt:lpstr>
      <vt:lpstr>Система практических упражнений с антонимами</vt:lpstr>
      <vt:lpstr>Многозначность слов</vt:lpstr>
      <vt:lpstr>Слайд 12</vt:lpstr>
      <vt:lpstr>Слайд 13</vt:lpstr>
      <vt:lpstr>Этапы активизации словаря</vt:lpstr>
      <vt:lpstr>Этимологическая работа со словом</vt:lpstr>
      <vt:lpstr>Объяснительный диктант с лексическим заданием</vt:lpstr>
      <vt:lpstr>Узнай слово по полной этимологической справке</vt:lpstr>
      <vt:lpstr>Узнайте слово только по началу этимологической справки к нему</vt:lpstr>
      <vt:lpstr>Самодиктант</vt:lpstr>
      <vt:lpstr>Слайд 20</vt:lpstr>
      <vt:lpstr> </vt:lpstr>
      <vt:lpstr>Слайд 22</vt:lpstr>
      <vt:lpstr>Слайд 23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Изучение лексики в начальной школе.</dc:title>
  <dc:creator>User</dc:creator>
  <cp:lastModifiedBy>PC</cp:lastModifiedBy>
  <cp:revision>25</cp:revision>
  <dcterms:created xsi:type="dcterms:W3CDTF">2008-12-19T19:35:16Z</dcterms:created>
  <dcterms:modified xsi:type="dcterms:W3CDTF">2014-04-27T14:08:28Z</dcterms:modified>
</cp:coreProperties>
</file>