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9" r:id="rId3"/>
    <p:sldId id="257" r:id="rId4"/>
    <p:sldId id="260" r:id="rId5"/>
    <p:sldId id="270" r:id="rId6"/>
    <p:sldId id="271" r:id="rId7"/>
    <p:sldId id="272" r:id="rId8"/>
    <p:sldId id="274" r:id="rId9"/>
    <p:sldId id="273" r:id="rId10"/>
    <p:sldId id="262" r:id="rId11"/>
    <p:sldId id="264" r:id="rId12"/>
    <p:sldId id="265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A06C1"/>
    <a:srgbClr val="FF66CC"/>
    <a:srgbClr val="55C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E1741-4C67-4D60-B440-9CA7FC5CFD7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A1296-93AA-4AB2-83F8-17E446952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E1741-4C67-4D60-B440-9CA7FC5CFD7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A1296-93AA-4AB2-83F8-17E446952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E1741-4C67-4D60-B440-9CA7FC5CFD7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A1296-93AA-4AB2-83F8-17E446952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E1741-4C67-4D60-B440-9CA7FC5CFD7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A1296-93AA-4AB2-83F8-17E446952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E1741-4C67-4D60-B440-9CA7FC5CFD7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A1296-93AA-4AB2-83F8-17E446952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E1741-4C67-4D60-B440-9CA7FC5CFD7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A1296-93AA-4AB2-83F8-17E446952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E1741-4C67-4D60-B440-9CA7FC5CFD7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A1296-93AA-4AB2-83F8-17E446952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E1741-4C67-4D60-B440-9CA7FC5CFD7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A1296-93AA-4AB2-83F8-17E446952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E1741-4C67-4D60-B440-9CA7FC5CFD7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A1296-93AA-4AB2-83F8-17E446952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E1741-4C67-4D60-B440-9CA7FC5CFD7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A1296-93AA-4AB2-83F8-17E446952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E1741-4C67-4D60-B440-9CA7FC5CFD7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A1296-93AA-4AB2-83F8-17E4469524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FE1741-4C67-4D60-B440-9CA7FC5CFD79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E4A1296-93AA-4AB2-83F8-17E446952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243607655_af228e810131.jpg"/>
          <p:cNvPicPr>
            <a:picLocks noChangeAspect="1"/>
          </p:cNvPicPr>
          <p:nvPr/>
        </p:nvPicPr>
        <p:blipFill>
          <a:blip r:embed="rId2">
            <a:lum bright="59000" contrast="-63000"/>
          </a:blip>
          <a:srcRect/>
          <a:stretch>
            <a:fillRect/>
          </a:stretch>
        </p:blipFill>
        <p:spPr>
          <a:xfrm>
            <a:off x="394429" y="500041"/>
            <a:ext cx="8286808" cy="5919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Заголовок 3"/>
          <p:cNvSpPr txBox="1">
            <a:spLocks noGrp="1"/>
          </p:cNvSpPr>
          <p:nvPr>
            <p:ph type="ctrTitle"/>
          </p:nvPr>
        </p:nvSpPr>
        <p:spPr>
          <a:xfrm>
            <a:off x="428596" y="252980"/>
            <a:ext cx="8286808" cy="5509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t-RU" sz="2400" b="1" dirty="0" smtClean="0">
                <a:ln w="1143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tt-RU" sz="2400" b="1" dirty="0" smtClean="0">
                <a:ln w="1143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tt-RU" sz="6000" b="1" i="1" dirty="0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Шәфкат</a:t>
            </a:r>
            <a:r>
              <a:rPr lang="ru-RU" sz="6000" b="1" i="1" dirty="0" err="1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ьлелек</a:t>
            </a:r>
            <a:r>
              <a:rPr lang="ru-RU" sz="6000" b="1" i="1" dirty="0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6000" b="1" i="1" dirty="0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err="1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бизи</a:t>
            </a:r>
            <a:r>
              <a:rPr lang="ru-RU" sz="6000" b="1" i="1" dirty="0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i="1" dirty="0" err="1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кешене</a:t>
            </a:r>
            <a:r>
              <a:rPr lang="ru-RU" sz="6000" b="1" i="1" dirty="0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b="1" dirty="0" smtClean="0">
                <a:ln w="1143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ru-RU" sz="4800" b="1" dirty="0" smtClean="0">
                <a:ln w="1143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</a:br>
            <a:r>
              <a:rPr lang="ru-RU" sz="4800" b="1" dirty="0" smtClean="0">
                <a:ln w="1143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ru-RU" sz="4800" b="1" dirty="0" smtClean="0">
                <a:ln w="1143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</a:br>
            <a:r>
              <a:rPr lang="ru-RU" sz="4000" i="1" dirty="0">
                <a:ln w="11430">
                  <a:solidFill>
                    <a:srgbClr val="0070C0"/>
                  </a:solidFill>
                </a:ln>
                <a:solidFill>
                  <a:srgbClr val="55CE02"/>
                </a:soli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i="1" dirty="0" smtClean="0">
                <a:ln w="11430">
                  <a:solidFill>
                    <a:srgbClr val="0070C0"/>
                  </a:solidFill>
                </a:ln>
                <a:solidFill>
                  <a:srgbClr val="55CE02"/>
                </a:solidFill>
                <a:effectLst/>
                <a:latin typeface="Times New Roman" pitchFamily="18" charset="0"/>
                <a:cs typeface="Times New Roman" pitchFamily="18" charset="0"/>
              </a:rPr>
              <a:t>оманова Лилия </a:t>
            </a:r>
            <a:r>
              <a:rPr lang="ru-RU" sz="4000" i="1" dirty="0" err="1" smtClean="0">
                <a:ln w="11430">
                  <a:solidFill>
                    <a:srgbClr val="0070C0"/>
                  </a:solidFill>
                </a:ln>
                <a:solidFill>
                  <a:srgbClr val="55CE02"/>
                </a:solidFill>
                <a:effectLst/>
                <a:latin typeface="Times New Roman" pitchFamily="18" charset="0"/>
                <a:cs typeface="Times New Roman" pitchFamily="18" charset="0"/>
              </a:rPr>
              <a:t>Ильшатовна</a:t>
            </a:r>
            <a:r>
              <a:rPr lang="ru-RU" sz="4000" i="1" dirty="0" smtClean="0">
                <a:ln w="11430">
                  <a:solidFill>
                    <a:srgbClr val="0070C0"/>
                  </a:solidFill>
                </a:ln>
                <a:solidFill>
                  <a:srgbClr val="55CE02"/>
                </a:solidFill>
                <a:effectLst/>
                <a:latin typeface="Times New Roman" pitchFamily="18" charset="0"/>
                <a:cs typeface="Times New Roman" pitchFamily="18" charset="0"/>
              </a:rPr>
              <a:t>, Татарстан </a:t>
            </a:r>
            <a:r>
              <a:rPr lang="ru-RU" sz="4000" i="1" dirty="0" err="1" smtClean="0">
                <a:ln w="11430">
                  <a:solidFill>
                    <a:srgbClr val="0070C0"/>
                  </a:solidFill>
                </a:ln>
                <a:solidFill>
                  <a:srgbClr val="55CE02"/>
                </a:solidFill>
                <a:effectLst/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sz="4000" i="1" dirty="0" smtClean="0">
                <a:ln w="11430">
                  <a:solidFill>
                    <a:srgbClr val="0070C0"/>
                  </a:solidFill>
                </a:ln>
                <a:solidFill>
                  <a:srgbClr val="55CE02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 err="1" smtClean="0">
                <a:ln w="11430">
                  <a:solidFill>
                    <a:srgbClr val="0070C0"/>
                  </a:solidFill>
                </a:ln>
                <a:solidFill>
                  <a:srgbClr val="55CE02"/>
                </a:solidFill>
                <a:effectLst/>
                <a:latin typeface="Times New Roman" pitchFamily="18" charset="0"/>
                <a:cs typeface="Times New Roman" pitchFamily="18" charset="0"/>
              </a:rPr>
              <a:t>Балтач</a:t>
            </a:r>
            <a:r>
              <a:rPr lang="ru-RU" sz="4000" i="1" dirty="0" smtClean="0">
                <a:ln w="11430">
                  <a:solidFill>
                    <a:srgbClr val="0070C0"/>
                  </a:solidFill>
                </a:ln>
                <a:solidFill>
                  <a:srgbClr val="55CE02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районы, 96 </a:t>
            </a:r>
            <a:r>
              <a:rPr lang="ru-RU" sz="4000" i="1" dirty="0" err="1" smtClean="0">
                <a:ln w="11430">
                  <a:solidFill>
                    <a:srgbClr val="0070C0"/>
                  </a:solidFill>
                </a:ln>
                <a:solidFill>
                  <a:srgbClr val="55CE02"/>
                </a:solidFill>
                <a:effectLst/>
                <a:latin typeface="Times New Roman" pitchFamily="18" charset="0"/>
                <a:cs typeface="Times New Roman" pitchFamily="18" charset="0"/>
              </a:rPr>
              <a:t>нчы</a:t>
            </a:r>
            <a:r>
              <a:rPr lang="ru-RU" sz="4000" i="1" dirty="0" smtClean="0">
                <a:ln w="11430">
                  <a:solidFill>
                    <a:srgbClr val="0070C0"/>
                  </a:solidFill>
                </a:ln>
                <a:solidFill>
                  <a:srgbClr val="55CE02"/>
                </a:solidFill>
                <a:effectLst/>
                <a:latin typeface="Times New Roman" pitchFamily="18" charset="0"/>
                <a:cs typeface="Times New Roman" pitchFamily="18" charset="0"/>
              </a:rPr>
              <a:t> лицей, педагог-</a:t>
            </a:r>
            <a:r>
              <a:rPr lang="ru-RU" sz="4000" i="1" dirty="0" err="1" smtClean="0">
                <a:ln w="11430">
                  <a:solidFill>
                    <a:srgbClr val="0070C0"/>
                  </a:solidFill>
                </a:ln>
                <a:solidFill>
                  <a:srgbClr val="55CE02"/>
                </a:solidFill>
                <a:effectLst/>
                <a:latin typeface="Times New Roman" pitchFamily="18" charset="0"/>
                <a:cs typeface="Times New Roman" pitchFamily="18" charset="0"/>
              </a:rPr>
              <a:t>оештыручы</a:t>
            </a:r>
            <a:r>
              <a:rPr lang="ru-RU" sz="4000" i="1" dirty="0" smtClean="0">
                <a:ln w="11430">
                  <a:solidFill>
                    <a:srgbClr val="0070C0"/>
                  </a:solidFill>
                </a:ln>
                <a:solidFill>
                  <a:srgbClr val="55CE02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dirty="0" smtClean="0">
              <a:ln w="11430">
                <a:solidFill>
                  <a:srgbClr val="0070C0"/>
                </a:solidFill>
              </a:ln>
              <a:solidFill>
                <a:srgbClr val="55CE0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43607655_af228e810131.jpg"/>
          <p:cNvPicPr>
            <a:picLocks noChangeAspect="1"/>
          </p:cNvPicPr>
          <p:nvPr/>
        </p:nvPicPr>
        <p:blipFill>
          <a:blip r:embed="rId2">
            <a:lum bright="59000" contrast="-63000"/>
          </a:blip>
          <a:srcRect/>
          <a:stretch>
            <a:fillRect/>
          </a:stretch>
        </p:blipFill>
        <p:spPr>
          <a:xfrm>
            <a:off x="428596" y="500041"/>
            <a:ext cx="8286808" cy="5919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6" name="Picture 2" descr="\\Main\фото гимназии\12.04.2007\IMG_00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500042"/>
            <a:ext cx="6858048" cy="51433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857224" y="5857892"/>
            <a:ext cx="73581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Матурлык – бер көнлек, игелек – мәңгелек.</a:t>
            </a:r>
            <a:endParaRPr lang="ru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43607655_af228e810131.jpg"/>
          <p:cNvPicPr>
            <a:picLocks noChangeAspect="1"/>
          </p:cNvPicPr>
          <p:nvPr/>
        </p:nvPicPr>
        <p:blipFill>
          <a:blip r:embed="rId2">
            <a:lum bright="59000" contrast="-63000"/>
          </a:blip>
          <a:srcRect/>
          <a:stretch>
            <a:fillRect/>
          </a:stretch>
        </p:blipFill>
        <p:spPr>
          <a:xfrm>
            <a:off x="428596" y="500041"/>
            <a:ext cx="8286808" cy="5919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074" name="Picture 2" descr="\\Main\фото гимназии\12.04.2007\IMG_01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14" y="571480"/>
            <a:ext cx="6771465" cy="50784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57158" y="5857892"/>
            <a:ext cx="8358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Миһербанлык – йөрәктән, миһербансызлык – беләктән.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43607655_af228e810131.jpg"/>
          <p:cNvPicPr>
            <a:picLocks noChangeAspect="1"/>
          </p:cNvPicPr>
          <p:nvPr/>
        </p:nvPicPr>
        <p:blipFill>
          <a:blip r:embed="rId2">
            <a:lum bright="59000" contrast="-63000"/>
          </a:blip>
          <a:srcRect/>
          <a:stretch>
            <a:fillRect/>
          </a:stretch>
        </p:blipFill>
        <p:spPr>
          <a:xfrm>
            <a:off x="428596" y="500041"/>
            <a:ext cx="8286808" cy="5919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098" name="Picture 2" descr="\\Main\фото гимназии\14.04.2007\IMG_02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43042" y="785794"/>
            <a:ext cx="5929354" cy="4446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071538" y="5572140"/>
            <a:ext cx="7429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Олыларны хөрмәт ит, кечкенәләрне шәфкать ит.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43607655_af228e810131.jpg"/>
          <p:cNvPicPr>
            <a:picLocks noChangeAspect="1"/>
          </p:cNvPicPr>
          <p:nvPr/>
        </p:nvPicPr>
        <p:blipFill>
          <a:blip r:embed="rId2">
            <a:lum bright="59000" contrast="-63000"/>
          </a:blip>
          <a:srcRect/>
          <a:stretch>
            <a:fillRect/>
          </a:stretch>
        </p:blipFill>
        <p:spPr>
          <a:xfrm>
            <a:off x="428596" y="500041"/>
            <a:ext cx="8286808" cy="5919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0" name="Picture 2" descr="\\Main\фото гимназии\12.04.2007\IMG_010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285728"/>
            <a:ext cx="7248445" cy="5436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71472" y="5929330"/>
            <a:ext cx="8215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Кеше булу  кыен түгел, кешелеклеле булу кыен.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43607655_af228e810131.jpg"/>
          <p:cNvPicPr>
            <a:picLocks noChangeAspect="1"/>
          </p:cNvPicPr>
          <p:nvPr/>
        </p:nvPicPr>
        <p:blipFill>
          <a:blip r:embed="rId2">
            <a:lum bright="59000" contrast="-63000"/>
          </a:blip>
          <a:srcRect/>
          <a:stretch>
            <a:fillRect/>
          </a:stretch>
        </p:blipFill>
        <p:spPr>
          <a:xfrm>
            <a:off x="441799" y="332656"/>
            <a:ext cx="8286808" cy="5919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007" y="443711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tt-RU" sz="49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Сэламлэу</a:t>
            </a:r>
            <a:r>
              <a:rPr lang="tt-RU" sz="49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tt-RU" sz="49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t-RU" sz="44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44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t-RU" sz="44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Яхшылыкны җирдә ятмый, диләр. </a:t>
            </a:r>
            <a:r>
              <a:rPr lang="tt-RU" sz="4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4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t-RU" sz="4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Гел </a:t>
            </a:r>
            <a:r>
              <a:rPr lang="tt-RU" sz="44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яхшылык кына эшлә </a:t>
            </a:r>
            <a:r>
              <a:rPr lang="tt-RU" sz="4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син… </a:t>
            </a:r>
            <a:br>
              <a:rPr lang="tt-RU" sz="4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t-RU" sz="4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Туган </a:t>
            </a:r>
            <a:r>
              <a:rPr lang="tt-RU" sz="44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көннең һәрбер таңында. </a:t>
            </a:r>
            <a:r>
              <a:rPr lang="tt-RU" sz="4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4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t-RU" sz="4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Йөрәгеңә </a:t>
            </a:r>
            <a:r>
              <a:rPr lang="tt-RU" sz="44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җыйган яхшылыклар </a:t>
            </a:r>
            <a:r>
              <a:rPr lang="tt-RU" sz="4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4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t-RU" sz="4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Изгелекләр </a:t>
            </a:r>
            <a:r>
              <a:rPr lang="tt-RU" sz="44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булып кайтсыннар</a:t>
            </a:r>
            <a:r>
              <a:rPr lang="tt-RU" sz="4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t-RU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1243607655_af228e810131.jpg"/>
          <p:cNvPicPr>
            <a:picLocks noChangeAspect="1"/>
          </p:cNvPicPr>
          <p:nvPr/>
        </p:nvPicPr>
        <p:blipFill>
          <a:blip r:embed="rId2">
            <a:lum bright="59000" contrast="-63000"/>
          </a:blip>
          <a:srcRect/>
          <a:stretch>
            <a:fillRect/>
          </a:stretch>
        </p:blipFill>
        <p:spPr>
          <a:xfrm>
            <a:off x="428596" y="500041"/>
            <a:ext cx="8286808" cy="5919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grpSp>
        <p:nvGrpSpPr>
          <p:cNvPr id="12294" name="Group 6"/>
          <p:cNvGrpSpPr>
            <a:grpSpLocks/>
          </p:cNvGrpSpPr>
          <p:nvPr/>
        </p:nvGrpSpPr>
        <p:grpSpPr bwMode="auto">
          <a:xfrm rot="5400000">
            <a:off x="3734730" y="1066866"/>
            <a:ext cx="2360203" cy="3369147"/>
            <a:chOff x="5625" y="12197"/>
            <a:chExt cx="2177" cy="2278"/>
          </a:xfrm>
        </p:grpSpPr>
        <p:cxnSp>
          <p:nvCxnSpPr>
            <p:cNvPr id="12295" name="AutoShape 7"/>
            <p:cNvCxnSpPr>
              <a:cxnSpLocks noChangeShapeType="1"/>
            </p:cNvCxnSpPr>
            <p:nvPr/>
          </p:nvCxnSpPr>
          <p:spPr bwMode="auto">
            <a:xfrm rot="16200000">
              <a:off x="5407" y="12415"/>
              <a:ext cx="1228" cy="7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8"/>
            <p:cNvCxnSpPr>
              <a:cxnSpLocks noChangeShapeType="1"/>
            </p:cNvCxnSpPr>
            <p:nvPr/>
          </p:nvCxnSpPr>
          <p:spPr bwMode="auto">
            <a:xfrm rot="16200000">
              <a:off x="5899" y="12116"/>
              <a:ext cx="1036" cy="15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297" name="AutoShape 9"/>
            <p:cNvCxnSpPr>
              <a:cxnSpLocks noChangeShapeType="1"/>
            </p:cNvCxnSpPr>
            <p:nvPr/>
          </p:nvCxnSpPr>
          <p:spPr bwMode="auto">
            <a:xfrm rot="16200000">
              <a:off x="6731" y="12354"/>
              <a:ext cx="0" cy="21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298" name="AutoShape 10"/>
            <p:cNvCxnSpPr>
              <a:cxnSpLocks noChangeShapeType="1"/>
            </p:cNvCxnSpPr>
            <p:nvPr/>
          </p:nvCxnSpPr>
          <p:spPr bwMode="auto">
            <a:xfrm rot="16200000" flipH="1">
              <a:off x="5926" y="13112"/>
              <a:ext cx="982" cy="15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299" name="AutoShape 11"/>
            <p:cNvCxnSpPr>
              <a:cxnSpLocks noChangeShapeType="1"/>
            </p:cNvCxnSpPr>
            <p:nvPr/>
          </p:nvCxnSpPr>
          <p:spPr bwMode="auto">
            <a:xfrm rot="16200000" flipH="1">
              <a:off x="5506" y="13544"/>
              <a:ext cx="1050" cy="8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5" name="Прямоугольник 14"/>
          <p:cNvSpPr/>
          <p:nvPr/>
        </p:nvSpPr>
        <p:spPr>
          <a:xfrm>
            <a:off x="2475190" y="900803"/>
            <a:ext cx="4284122" cy="68909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 algn="ctr">
              <a:lnSpc>
                <a:spcPct val="115000"/>
              </a:lnSpc>
            </a:pPr>
            <a:r>
              <a:rPr lang="tt-RU" sz="3600" b="1" i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Шәфкатьлелек</a:t>
            </a:r>
            <a:endParaRPr lang="ru-RU" sz="2800" b="1" i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2511299"/>
            <a:ext cx="3422860" cy="556434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57200" lvl="0" algn="just">
              <a:lnSpc>
                <a:spcPct val="115000"/>
              </a:lnSpc>
            </a:pPr>
            <a:r>
              <a:rPr lang="tt-RU" sz="2800" b="1" cap="all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игелеклелек</a:t>
            </a:r>
            <a:endParaRPr lang="ru-RU" sz="2000" b="1" cap="all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27283" y="2446791"/>
            <a:ext cx="3275320" cy="556434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57200" lvl="0" algn="just">
              <a:lnSpc>
                <a:spcPct val="115000"/>
              </a:lnSpc>
            </a:pPr>
            <a:r>
              <a:rPr lang="tt-RU" sz="2800" b="1" cap="all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рәхимлелек</a:t>
            </a:r>
            <a:endParaRPr lang="ru-RU" sz="2000" b="1" cap="all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3713" y="3289177"/>
            <a:ext cx="3813346" cy="556434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57200" lvl="0" algn="just">
              <a:lnSpc>
                <a:spcPct val="115000"/>
              </a:lnSpc>
            </a:pPr>
            <a:r>
              <a:rPr lang="tt-RU" sz="2800" b="1" cap="all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миһербанлык</a:t>
            </a:r>
            <a:endParaRPr lang="ru-RU" sz="2000" b="1" cap="all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86050" y="3898412"/>
            <a:ext cx="3571900" cy="105195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57200" lvl="0" algn="ctr">
              <a:lnSpc>
                <a:spcPct val="115000"/>
              </a:lnSpc>
            </a:pPr>
            <a:r>
              <a:rPr lang="tt-RU" sz="2800" b="1" cap="all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киң күңеллелек</a:t>
            </a:r>
            <a:endParaRPr lang="ru-RU" sz="2000" b="1" cap="all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3296479"/>
            <a:ext cx="4054002" cy="556434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57200" lvl="0" algn="just">
              <a:lnSpc>
                <a:spcPct val="115000"/>
              </a:lnSpc>
            </a:pPr>
            <a:r>
              <a:rPr lang="tt-RU" sz="2800" b="1" cap="all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/>
                <a:ea typeface="Calibri"/>
                <a:cs typeface="Times New Roman"/>
              </a:rPr>
              <a:t>мәрхәмәтлелек</a:t>
            </a:r>
            <a:endParaRPr lang="ru-RU" sz="2000" b="1" cap="all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43607655_af228e810131.jpg"/>
          <p:cNvPicPr>
            <a:picLocks noChangeAspect="1"/>
          </p:cNvPicPr>
          <p:nvPr/>
        </p:nvPicPr>
        <p:blipFill>
          <a:blip r:embed="rId2">
            <a:lum bright="59000" contrast="-63000"/>
          </a:blip>
          <a:srcRect/>
          <a:stretch>
            <a:fillRect/>
          </a:stretch>
        </p:blipFill>
        <p:spPr>
          <a:xfrm>
            <a:off x="428596" y="500041"/>
            <a:ext cx="8286808" cy="5919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453155" y="785794"/>
            <a:ext cx="8286808" cy="50167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lvl="0" indent="-514350" algn="just">
              <a:buAutoNum type="arabicPeriod"/>
            </a:pPr>
            <a:r>
              <a:rPr lang="tt-RU" sz="3200" b="1" i="1" cap="all" dirty="0" smtClean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Үзегезнең </a:t>
            </a:r>
            <a:r>
              <a:rPr lang="tt-RU" sz="3200" b="1" i="1" cap="all" dirty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якыннарыгыз, </a:t>
            </a:r>
            <a:r>
              <a:rPr lang="tt-RU" sz="3200" b="1" i="1" cap="all" dirty="0" smtClean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туган-нарыгыз</a:t>
            </a:r>
            <a:r>
              <a:rPr lang="tt-RU" sz="3200" b="1" i="1" cap="all" dirty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танышларыгыз </a:t>
            </a:r>
            <a:r>
              <a:rPr lang="tt-RU" sz="3200" b="1" i="1" cap="all" dirty="0" smtClean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ара-сында кемнәрне </a:t>
            </a:r>
            <a:r>
              <a:rPr lang="tt-RU" sz="3200" b="1" i="1" cap="all" dirty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шәфкатьле дип атар идегез? Ни өчен</a:t>
            </a:r>
            <a:r>
              <a:rPr lang="tt-RU" sz="3200" b="1" i="1" cap="all" dirty="0" smtClean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</a:t>
            </a:r>
          </a:p>
          <a:p>
            <a:pPr lvl="0" algn="just"/>
            <a:endParaRPr lang="ru-RU" sz="3200" b="1" i="1" cap="all" dirty="0">
              <a:ln w="0"/>
              <a:solidFill>
                <a:srgbClr val="FF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lvl="0" algn="just"/>
            <a:r>
              <a:rPr lang="tt-RU" sz="3200" b="1" i="1" cap="all" dirty="0" smtClean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2. Үзегез </a:t>
            </a:r>
            <a:r>
              <a:rPr lang="tt-RU" sz="3200" b="1" i="1" cap="all" dirty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укыган әсәрләр, халык </a:t>
            </a:r>
            <a:r>
              <a:rPr lang="tt-RU" sz="3200" b="1" i="1" cap="all" dirty="0" smtClean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lvl="0" algn="just"/>
            <a:r>
              <a:rPr lang="tt-RU" sz="3200" b="1" i="1" cap="all" dirty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tt-RU" sz="3200" b="1" i="1" cap="all" dirty="0" smtClean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авыз иҗатыннан </a:t>
            </a:r>
            <a:r>
              <a:rPr lang="tt-RU" sz="3200" b="1" i="1" cap="all" dirty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караган </a:t>
            </a:r>
            <a:r>
              <a:rPr lang="tt-RU" sz="3200" b="1" i="1" cap="all" dirty="0" smtClean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кино-</a:t>
            </a:r>
          </a:p>
          <a:p>
            <a:pPr lvl="0" algn="just"/>
            <a:r>
              <a:rPr lang="tt-RU" sz="3200" b="1" i="1" cap="all" dirty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tt-RU" sz="3200" b="1" i="1" cap="all" dirty="0" smtClean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фильмнардан </a:t>
            </a:r>
            <a:r>
              <a:rPr lang="tt-RU" sz="3200" b="1" i="1" cap="all" dirty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нинди шәфкатьле </a:t>
            </a:r>
            <a:endParaRPr lang="tt-RU" sz="3200" b="1" i="1" cap="all" dirty="0" smtClean="0">
              <a:ln w="0"/>
              <a:solidFill>
                <a:srgbClr val="FF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lvl="0" algn="just"/>
            <a:r>
              <a:rPr lang="tt-RU" sz="3200" b="1" i="1" cap="all" dirty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tt-RU" sz="3200" b="1" i="1" cap="all" dirty="0" smtClean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кешеләр </a:t>
            </a:r>
            <a:r>
              <a:rPr lang="tt-RU" sz="3200" b="1" i="1" cap="all" dirty="0">
                <a:ln w="0"/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хәтердә калдырдыгыз?</a:t>
            </a:r>
            <a:endParaRPr lang="ru-RU" sz="3200" b="1" i="1" cap="all" dirty="0">
              <a:ln w="0"/>
              <a:solidFill>
                <a:srgbClr val="FF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43607655_af228e810131.jpg"/>
          <p:cNvPicPr>
            <a:picLocks noChangeAspect="1"/>
          </p:cNvPicPr>
          <p:nvPr/>
        </p:nvPicPr>
        <p:blipFill>
          <a:blip r:embed="rId2">
            <a:lum bright="59000" contrast="-63000"/>
          </a:blip>
          <a:srcRect/>
          <a:stretch>
            <a:fillRect/>
          </a:stretch>
        </p:blipFill>
        <p:spPr>
          <a:xfrm>
            <a:off x="428596" y="500041"/>
            <a:ext cx="8286808" cy="5919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642910" y="1058958"/>
            <a:ext cx="8143932" cy="480131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t-RU" sz="3600" b="1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Матурлык </a:t>
            </a:r>
            <a:r>
              <a:rPr lang="tt-RU" sz="3600" b="1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бер көнлек, </a:t>
            </a:r>
            <a:r>
              <a:rPr lang="tt-RU" sz="3600" b="1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игелек мәңгелек.</a:t>
            </a:r>
          </a:p>
          <a:p>
            <a:pPr algn="just"/>
            <a:r>
              <a:rPr lang="tt-RU" sz="3600" b="1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 Миһербанлык </a:t>
            </a:r>
            <a:r>
              <a:rPr lang="tt-RU" sz="3600" b="1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йөрәктән, </a:t>
            </a:r>
            <a:r>
              <a:rPr lang="tt-RU" sz="3600" b="1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миһер-бансызлык – </a:t>
            </a:r>
            <a:r>
              <a:rPr lang="tt-RU" sz="3600" b="1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беләктән.</a:t>
            </a:r>
            <a:endParaRPr lang="ru-RU" sz="3600" b="1" dirty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600" b="1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Олыларны </a:t>
            </a:r>
            <a:r>
              <a:rPr lang="tt-RU" sz="3600" b="1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хөрмәт ит, кечкенәләрне </a:t>
            </a:r>
            <a:r>
              <a:rPr lang="tt-RU" sz="3600" b="1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шәфкать </a:t>
            </a:r>
            <a:r>
              <a:rPr lang="tt-RU" sz="3600" b="1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ит.</a:t>
            </a:r>
            <a:endParaRPr lang="ru-RU" sz="3600" b="1" dirty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600" b="1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Кеше </a:t>
            </a:r>
            <a:r>
              <a:rPr lang="tt-RU" sz="3600" b="1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булу  кыен түгел, </a:t>
            </a:r>
            <a:r>
              <a:rPr lang="tt-RU" sz="3600" b="1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кешелек-леле </a:t>
            </a:r>
            <a:r>
              <a:rPr lang="tt-RU" sz="3600" b="1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булу кыен.</a:t>
            </a:r>
            <a:endParaRPr lang="ru-RU" sz="3600" b="1" dirty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1243607655_af228e810131.jpg"/>
          <p:cNvPicPr>
            <a:picLocks noChangeAspect="1"/>
          </p:cNvPicPr>
          <p:nvPr/>
        </p:nvPicPr>
        <p:blipFill>
          <a:blip r:embed="rId2">
            <a:lum bright="59000" contrast="-63000"/>
          </a:blip>
          <a:srcRect/>
          <a:stretch>
            <a:fillRect/>
          </a:stretch>
        </p:blipFill>
        <p:spPr>
          <a:xfrm>
            <a:off x="364845" y="494709"/>
            <a:ext cx="8286808" cy="5919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6627" name="Picture 3" descr="C:\Program Files\Microsoft Office\Media\CntCD1\ClipArt7\j030151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9833" y="3048325"/>
            <a:ext cx="4214842" cy="351236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452609" y="500041"/>
            <a:ext cx="3732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шәфкать</a:t>
            </a:r>
            <a:r>
              <a:rPr lang="tt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59202" y="3301327"/>
            <a:ext cx="1600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боек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73319" y="3323682"/>
            <a:ext cx="1591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усал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4946" y="1902327"/>
            <a:ext cx="4103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t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мәрхәмәтсез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95936" y="1213201"/>
            <a:ext cx="1795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ятим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53997" y="2092484"/>
            <a:ext cx="2009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саран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2609" y="4683354"/>
            <a:ext cx="2048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t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көләч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97979" y="538041"/>
            <a:ext cx="3121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t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рәхимсез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86459" y="4437112"/>
            <a:ext cx="27655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tt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ң </a:t>
            </a:r>
          </a:p>
          <a:p>
            <a:pPr algn="ctr"/>
            <a:r>
              <a:rPr lang="tt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күңелле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5 0.02359 L 0.22378 0.579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2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72063E-6 L 0.2125 0.14686 " pathEditMode="relative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1536E-6 C -0.00313 -0.01295 -0.00521 -0.02498 -0.01598 -0.02822 C -0.02101 -0.03284 -0.02657 -0.03492 -0.03195 -0.03909 C -0.0448 -0.04903 -0.0474 -0.05574 -0.06389 -0.05851 C -0.09723 -0.05782 -0.13056 -0.05759 -0.16389 -0.05666 C -0.17379 -0.05643 -0.204 -0.05389 -0.21459 -0.04602 C -0.22188 -0.0407 -0.22657 -0.03261 -0.23334 -0.0266 C -0.23768 -0.01781 -0.23907 -0.01434 -0.24532 -0.00879 C -0.24671 -0.00208 -0.24688 0.00231 -0.2507 0.00717 C -0.25018 0.01202 -0.24931 0.01665 -0.24931 0.02151 C -0.24931 0.02891 -0.24931 0.02844 -0.25191 0.02844 " pathEditMode="relative" ptsTypes="ffffffffff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43607655_af228e810131.jpg"/>
          <p:cNvPicPr>
            <a:picLocks noChangeAspect="1"/>
          </p:cNvPicPr>
          <p:nvPr/>
        </p:nvPicPr>
        <p:blipFill>
          <a:blip r:embed="rId2">
            <a:lum bright="59000" contrast="-63000"/>
          </a:blip>
          <a:srcRect/>
          <a:stretch>
            <a:fillRect/>
          </a:stretch>
        </p:blipFill>
        <p:spPr>
          <a:xfrm>
            <a:off x="428596" y="500041"/>
            <a:ext cx="8286808" cy="5919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285720" y="500042"/>
            <a:ext cx="8858280" cy="57554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t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“Син үзеңне беләсеңме</a:t>
            </a:r>
            <a:r>
              <a:rPr lang="tt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?”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tt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1. Син </a:t>
            </a:r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нинди кеше?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а) эчкерсез      ә) кеше белән җиңел аралашам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2. Син усалмы?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а) юк          ә) белмим     б)   усал да була алам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3. Сыйныфташың синнән ярдәм сорый. Ашыгыч эшең булса, аңа булышырсыңмы?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а) бернигә карамый булышам  ә) ике эшкә дә өлгерергә тырышам              </a:t>
            </a:r>
            <a:r>
              <a:rPr lang="tt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б)“вакытым </a:t>
            </a:r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юк” – дип әйтәм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4. Дустыңның туган көне, ә сине бик яхшы концертка чакырдылар. Нишләр идең?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а) концертка барам  ә) туган көнгә    б) дустым белән киңәшәм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5. Дустың синең киемеңнне киеп торырга сораса, нишләр идең?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а) “гафу ит,үзем киям”, - дияр идем  ә) бирәм билгеле  б) “ үзең сатып ал” – дим.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6. Сыйныфташың белән ачулаштың, ди. Кабат дуслашырга теләвеңне беренче булып үзең әйтерсеңме?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а) әйе   ә)  кайчан, ничек  б)  юк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7. Ачулашудан качасыңмы?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а) әйе, юл куя беләм  ә) дәшми калу әйбәтрәк дип уйлыйм   б) юк, кешесенә карап эш итәм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8. Сиңа караганда дустыңны күбрәк яраталар, хөрмәт итәләр ди. Моңа ничек </a:t>
            </a:r>
            <a:r>
              <a:rPr lang="tt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карыйсың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а) бераз көнләшәм  ә ) көнләшмим  б) аңа охшарга тырышам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9. Сине ничек кабул итәләр?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а) минем белән күңелле дип уйлыйм  ә)  бик яратып бетермиләр дип уйлыйм  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t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б) кәефемә карап кабул итәләр дип уйлыйм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43607655_af228e810131.jpg"/>
          <p:cNvPicPr>
            <a:picLocks noChangeAspect="1"/>
          </p:cNvPicPr>
          <p:nvPr/>
        </p:nvPicPr>
        <p:blipFill>
          <a:blip r:embed="rId2">
            <a:lum bright="59000" contrast="-63000"/>
          </a:blip>
          <a:srcRect/>
          <a:stretch>
            <a:fillRect/>
          </a:stretch>
        </p:blipFill>
        <p:spPr>
          <a:xfrm>
            <a:off x="428596" y="500041"/>
            <a:ext cx="8286808" cy="5919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428596" y="500041"/>
            <a:ext cx="8286808" cy="61555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t-RU" sz="3200" b="1" i="1" u="sng" dirty="0">
                <a:ln w="11430"/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3-8 балл </a:t>
            </a:r>
            <a:r>
              <a:rPr lang="tt-RU" sz="3200" b="1" i="1" dirty="0">
                <a:ln w="11430"/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– сез игелекле кеше, дусларыгыз күп, хайваннар </a:t>
            </a:r>
            <a:r>
              <a:rPr lang="tt-RU" sz="3200" b="1" i="1" dirty="0" smtClean="0">
                <a:ln w="11430"/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яратасыз.</a:t>
            </a:r>
          </a:p>
          <a:p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200" b="1" i="1" u="sng" dirty="0">
                <a:ln w="11430"/>
                <a:solidFill>
                  <a:srgbClr val="CA06C1"/>
                </a:solidFill>
                <a:latin typeface="Times New Roman" pitchFamily="18" charset="0"/>
                <a:cs typeface="Times New Roman" pitchFamily="18" charset="0"/>
              </a:rPr>
              <a:t>9-13 балл </a:t>
            </a:r>
            <a:r>
              <a:rPr lang="tt-RU" sz="3200" b="1" i="1" dirty="0">
                <a:ln w="11430"/>
                <a:solidFill>
                  <a:srgbClr val="CA06C1"/>
                </a:solidFill>
                <a:latin typeface="Times New Roman" pitchFamily="18" charset="0"/>
                <a:cs typeface="Times New Roman" pitchFamily="18" charset="0"/>
              </a:rPr>
              <a:t>– сез уйлап эш итәсез, кайчан кырыс, кайчак ягымлы буласыз, үзегезгә начарлык килмәсә, сез теләсә кемгә булышырга </a:t>
            </a:r>
            <a:r>
              <a:rPr lang="tt-RU" sz="3200" b="1" i="1" dirty="0" smtClean="0">
                <a:ln w="11430"/>
                <a:solidFill>
                  <a:srgbClr val="CA06C1"/>
                </a:solidFill>
                <a:latin typeface="Times New Roman" pitchFamily="18" charset="0"/>
                <a:cs typeface="Times New Roman" pitchFamily="18" charset="0"/>
              </a:rPr>
              <a:t>әзер.</a:t>
            </a:r>
          </a:p>
          <a:p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200" b="1" i="1" u="sng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14-18 балл </a:t>
            </a:r>
            <a:r>
              <a:rPr lang="tt-RU" sz="3200" b="1" i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сезгә ягымлырак, игелеклерәк булырга киңәш ителә, бөтен нәрсә дә сез теләгәнчә була алмый, үзегезгә дә кемгәдер ярдәм итәргә туры </a:t>
            </a:r>
            <a:r>
              <a:rPr lang="tt-RU" sz="3200" b="1" i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киләчәк.</a:t>
            </a:r>
            <a:endParaRPr lang="ru-RU" sz="3200" b="1" i="1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43607655_af228e810131.jpg"/>
          <p:cNvPicPr>
            <a:picLocks noChangeAspect="1"/>
          </p:cNvPicPr>
          <p:nvPr/>
        </p:nvPicPr>
        <p:blipFill>
          <a:blip r:embed="rId2">
            <a:lum bright="59000" contrast="-63000"/>
          </a:blip>
          <a:srcRect/>
          <a:stretch>
            <a:fillRect/>
          </a:stretch>
        </p:blipFill>
        <p:spPr>
          <a:xfrm>
            <a:off x="428596" y="500041"/>
            <a:ext cx="8286808" cy="5919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785786" y="1844824"/>
            <a:ext cx="7786742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t-RU" sz="5400" b="1" i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 нинди шәфкат</a:t>
            </a:r>
            <a:r>
              <a:rPr lang="ru-RU" sz="5400" b="1" i="1" spc="50" dirty="0" err="1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5400" b="1" i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лелек эшләргә әзер?</a:t>
            </a:r>
            <a:endParaRPr lang="ru-RU" sz="5400" b="1" i="1" spc="5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191</TotalTime>
  <Words>453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 Шәфкатьлелек   бизи  кешене      Романова Лилия Ильшатовна, Татарстан Республикасы, Балтач районы, 96 нчы лицей, педагог-оештыручы.</vt:lpstr>
      <vt:lpstr>Сэламлэу.  Яхшылыкны җирдә ятмый, диләр.  Гел яхшылык кына эшлә син…  Туган көннең һәрбер таңында.  Йөрәгеңә җыйган яхшылыклар  Изгелекләр булып кайтсыннар.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гимназия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гимназия</dc:creator>
  <cp:lastModifiedBy>Я</cp:lastModifiedBy>
  <cp:revision>23</cp:revision>
  <dcterms:created xsi:type="dcterms:W3CDTF">2002-01-11T23:55:46Z</dcterms:created>
  <dcterms:modified xsi:type="dcterms:W3CDTF">2012-11-13T17:07:29Z</dcterms:modified>
</cp:coreProperties>
</file>