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3929090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Применение проектной технологии в начальных классах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143512"/>
            <a:ext cx="4286280" cy="1071570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 smtClean="0">
                <a:solidFill>
                  <a:schemeClr val="tx1"/>
                </a:solidFill>
              </a:rPr>
              <a:t>Боргоякова</a:t>
            </a:r>
            <a:r>
              <a:rPr lang="ru-RU" sz="2000" dirty="0" smtClean="0">
                <a:solidFill>
                  <a:schemeClr val="tx1"/>
                </a:solidFill>
              </a:rPr>
              <a:t> Людмила Николаевна, учитель начальных классов МБОУ </a:t>
            </a:r>
            <a:r>
              <a:rPr lang="ru-RU" sz="2000" dirty="0" err="1" smtClean="0">
                <a:solidFill>
                  <a:schemeClr val="tx1"/>
                </a:solidFill>
              </a:rPr>
              <a:t>Нижне-Тейская</a:t>
            </a:r>
            <a:r>
              <a:rPr lang="ru-RU" sz="2000" dirty="0" smtClean="0">
                <a:solidFill>
                  <a:schemeClr val="tx1"/>
                </a:solidFill>
              </a:rPr>
              <a:t> СОШ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428628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мотив→проблема → цель → задачи → методы и способы → план → действия →</a:t>
            </a:r>
            <a:br>
              <a:rPr lang="ru-RU" sz="3100" dirty="0" smtClean="0"/>
            </a:br>
            <a:r>
              <a:rPr lang="ru-RU" sz="3100" dirty="0" smtClean="0"/>
              <a:t>результат → рефлексия   и предполагает несколько этапов:</a:t>
            </a:r>
            <a:br>
              <a:rPr lang="ru-RU" sz="3100" dirty="0" smtClean="0"/>
            </a:br>
            <a:r>
              <a:rPr lang="ru-RU" sz="3100" dirty="0" smtClean="0"/>
              <a:t> 1. – погружение в проект;</a:t>
            </a:r>
            <a:br>
              <a:rPr lang="ru-RU" sz="3100" dirty="0" smtClean="0"/>
            </a:br>
            <a:r>
              <a:rPr lang="ru-RU" sz="3100" dirty="0" smtClean="0"/>
              <a:t>2. – организация деятельности;</a:t>
            </a:r>
            <a:br>
              <a:rPr lang="ru-RU" sz="3100" dirty="0" smtClean="0"/>
            </a:br>
            <a:r>
              <a:rPr lang="ru-RU" sz="3100" dirty="0" smtClean="0"/>
              <a:t>3. – осуществление деятельности;</a:t>
            </a:r>
            <a:br>
              <a:rPr lang="ru-RU" sz="3100" dirty="0" smtClean="0"/>
            </a:br>
            <a:r>
              <a:rPr lang="ru-RU" sz="3100" dirty="0" smtClean="0"/>
              <a:t>4</a:t>
            </a:r>
            <a:r>
              <a:rPr lang="ru-RU" sz="3100" dirty="0" smtClean="0"/>
              <a:t>. - </a:t>
            </a:r>
            <a:r>
              <a:rPr lang="ru-RU" sz="3100" dirty="0" smtClean="0"/>
              <a:t>презентация результатов.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7"/>
            <a:ext cx="7772400" cy="1143007"/>
          </a:xfrm>
        </p:spPr>
        <p:txBody>
          <a:bodyPr/>
          <a:lstStyle/>
          <a:p>
            <a:pPr algn="ctr"/>
            <a:r>
              <a:rPr lang="ru-RU" dirty="0" smtClean="0"/>
              <a:t>        </a:t>
            </a:r>
            <a:r>
              <a:rPr lang="ru-RU" sz="2800" b="1" dirty="0" smtClean="0">
                <a:solidFill>
                  <a:schemeClr val="tx1"/>
                </a:solidFill>
              </a:rPr>
              <a:t> Организация проектной деятельности укладывается в структуру деятельности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2000240"/>
          <a:ext cx="8286808" cy="4727221"/>
        </p:xfrm>
        <a:graphic>
          <a:graphicData uri="http://schemas.openxmlformats.org/drawingml/2006/table">
            <a:tbl>
              <a:tblPr/>
              <a:tblGrid>
                <a:gridCol w="3186561"/>
                <a:gridCol w="5100247"/>
              </a:tblGrid>
              <a:tr h="457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Ученик</a:t>
                      </a: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Учитель</a:t>
                      </a: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Определяет цель деятельности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Помогает определить цель деятельности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j-lt"/>
                          <a:ea typeface="Times New Roman"/>
                          <a:cs typeface="Calibri" pitchFamily="34" charset="0"/>
                        </a:rPr>
                        <a:t>Открывает новые знания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Рекомендует источники получения информации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j-lt"/>
                          <a:ea typeface="Times New Roman"/>
                          <a:cs typeface="Calibri" pitchFamily="34" charset="0"/>
                        </a:rPr>
                        <a:t>Экспериментирует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Раскрывает возможные формы работы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Выбирает пути решения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Способствует прогнозированию результатов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j-lt"/>
                          <a:ea typeface="Times New Roman"/>
                          <a:cs typeface="Calibri" pitchFamily="34" charset="0"/>
                        </a:rPr>
                        <a:t>Активен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Создаёт условия для активности школьника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j-lt"/>
                          <a:ea typeface="Times New Roman"/>
                          <a:cs typeface="Calibri" pitchFamily="34" charset="0"/>
                        </a:rPr>
                        <a:t>Субъект обучения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Партнёр ученика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j-lt"/>
                          <a:ea typeface="Times New Roman"/>
                          <a:cs typeface="Calibri" pitchFamily="34" charset="0"/>
                        </a:rPr>
                        <a:t>Несёт ответственность за свою деятельность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j-lt"/>
                          <a:ea typeface="Times New Roman"/>
                          <a:cs typeface="Calibri" pitchFamily="34" charset="0"/>
                        </a:rPr>
                        <a:t>Помогает оценить полученный результат, выявить недостатки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3165" marR="631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0100" y="214290"/>
            <a:ext cx="7215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Структура деятельности учителя и ученика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 использовании метода проектов.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Типологии проектов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071678"/>
            <a:ext cx="7500990" cy="421484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71612"/>
          <a:ext cx="8643998" cy="4933805"/>
        </p:xfrm>
        <a:graphic>
          <a:graphicData uri="http://schemas.openxmlformats.org/drawingml/2006/table">
            <a:tbl>
              <a:tblPr/>
              <a:tblGrid>
                <a:gridCol w="2347044"/>
                <a:gridCol w="2296426"/>
                <a:gridCol w="2022664"/>
                <a:gridCol w="1977864"/>
              </a:tblGrid>
              <a:tr h="785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 количеству участников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продолжитель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ности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 типу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По количеству предметов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1) личностные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1) краткосрочные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1) творческий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1)монопроект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2) парные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2)средней продолжительности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2)Исследователь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ский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2)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межпредметный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проект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групповые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sz="18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долговременный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3) 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ролево-игровой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3)</a:t>
                      </a:r>
                      <a:r>
                        <a:rPr lang="ru-RU" dirty="0" err="1" smtClean="0">
                          <a:latin typeface="+mn-lt"/>
                        </a:rPr>
                        <a:t>надпредметный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6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4)практико-ориентированный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5)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нформационный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проекты основываются на уровне контактов, то они могут быть: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err="1" smtClean="0"/>
              <a:t>внутриклассные</a:t>
            </a:r>
            <a:r>
              <a:rPr lang="ru-RU" dirty="0" smtClean="0"/>
              <a:t> – проекты, проводимые в одном классе;</a:t>
            </a:r>
          </a:p>
          <a:p>
            <a:pPr lvl="0"/>
            <a:r>
              <a:rPr lang="ru-RU" dirty="0" err="1" smtClean="0"/>
              <a:t>внутришкольные</a:t>
            </a:r>
            <a:r>
              <a:rPr lang="ru-RU" dirty="0" smtClean="0"/>
              <a:t> – проекты, организуемые внутри одной школы, на уроках по одному предмету, или междисциплинарные;</a:t>
            </a:r>
          </a:p>
          <a:p>
            <a:pPr lvl="0"/>
            <a:r>
              <a:rPr lang="ru-RU" dirty="0" smtClean="0"/>
              <a:t>региональные – проекты, организуемые между школами, классами внутри региона, внутри одной страны;</a:t>
            </a:r>
          </a:p>
          <a:p>
            <a:pPr lvl="0"/>
            <a:r>
              <a:rPr lang="ru-RU" dirty="0" smtClean="0"/>
              <a:t>международные – в них реализуется диалог культур.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Самое крупное животное Хакасии:</a:t>
            </a:r>
            <a:br>
              <a:rPr lang="ru-RU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929322" y="3071810"/>
            <a:ext cx="2286016" cy="10715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7200" dirty="0" smtClean="0"/>
              <a:t>1728 </a:t>
            </a:r>
            <a:endParaRPr lang="ru-RU" sz="7200" dirty="0"/>
          </a:p>
        </p:txBody>
      </p:sp>
      <p:pic>
        <p:nvPicPr>
          <p:cNvPr id="4" name="Рисунок 3" descr="C:\Users\учитель\Downloads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9290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4786314" y="1000108"/>
            <a:ext cx="3643338" cy="1928826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C:\Users\учитель\Downloads\grizzly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00504"/>
            <a:ext cx="385765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72066" y="4546600"/>
            <a:ext cx="3214710" cy="18113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196</Words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Применение проектной технологии в начальных классах</vt:lpstr>
      <vt:lpstr>мотив→проблема → цель → задачи → методы и способы → план → действия → результат → рефлексия   и предполагает несколько этапов:  1. – погружение в проект; 2. – организация деятельности; 3. – осуществление деятельности; 4. - презентация результатов. </vt:lpstr>
      <vt:lpstr>Слайд 3</vt:lpstr>
      <vt:lpstr>Типологии проектов</vt:lpstr>
      <vt:lpstr>Если проекты основываются на уровне контактов, то они могут быть:</vt:lpstr>
      <vt:lpstr>Самое крупное животное Хакасии: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проектной технологии на уроках математики в начальных классах</dc:title>
  <dc:creator>учитель</dc:creator>
  <cp:lastModifiedBy>учитель</cp:lastModifiedBy>
  <cp:revision>10</cp:revision>
  <dcterms:created xsi:type="dcterms:W3CDTF">2015-02-25T07:08:35Z</dcterms:created>
  <dcterms:modified xsi:type="dcterms:W3CDTF">2015-02-25T08:28:41Z</dcterms:modified>
</cp:coreProperties>
</file>