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5861-EA21-4978-A122-674ABCEC9417}" type="datetimeFigureOut">
              <a:rPr lang="ru-RU" smtClean="0"/>
              <a:t>24.08.2011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6075C4-8B8B-4462-B73B-7950AB10C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5861-EA21-4978-A122-674ABCEC9417}" type="datetimeFigureOut">
              <a:rPr lang="ru-RU" smtClean="0"/>
              <a:t>24.08.2011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75C4-8B8B-4462-B73B-7950AB10C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5861-EA21-4978-A122-674ABCEC9417}" type="datetimeFigureOut">
              <a:rPr lang="ru-RU" smtClean="0"/>
              <a:t>24.08.2011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75C4-8B8B-4462-B73B-7950AB10C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5861-EA21-4978-A122-674ABCEC9417}" type="datetimeFigureOut">
              <a:rPr lang="ru-RU" smtClean="0"/>
              <a:t>24.08.2011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6075C4-8B8B-4462-B73B-7950AB10C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5861-EA21-4978-A122-674ABCEC9417}" type="datetimeFigureOut">
              <a:rPr lang="ru-RU" smtClean="0"/>
              <a:t>24.08.2011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75C4-8B8B-4462-B73B-7950AB10C0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5861-EA21-4978-A122-674ABCEC9417}" type="datetimeFigureOut">
              <a:rPr lang="ru-RU" smtClean="0"/>
              <a:t>24.08.2011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75C4-8B8B-4462-B73B-7950AB10C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5861-EA21-4978-A122-674ABCEC9417}" type="datetimeFigureOut">
              <a:rPr lang="ru-RU" smtClean="0"/>
              <a:t>24.08.2011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6075C4-8B8B-4462-B73B-7950AB10C01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5861-EA21-4978-A122-674ABCEC9417}" type="datetimeFigureOut">
              <a:rPr lang="ru-RU" smtClean="0"/>
              <a:t>24.08.2011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75C4-8B8B-4462-B73B-7950AB10C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5861-EA21-4978-A122-674ABCEC9417}" type="datetimeFigureOut">
              <a:rPr lang="ru-RU" smtClean="0"/>
              <a:t>24.08.2011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75C4-8B8B-4462-B73B-7950AB10C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5861-EA21-4978-A122-674ABCEC9417}" type="datetimeFigureOut">
              <a:rPr lang="ru-RU" smtClean="0"/>
              <a:t>24.08.2011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75C4-8B8B-4462-B73B-7950AB10C0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5861-EA21-4978-A122-674ABCEC9417}" type="datetimeFigureOut">
              <a:rPr lang="ru-RU" smtClean="0"/>
              <a:t>24.08.2011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75C4-8B8B-4462-B73B-7950AB10C01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6A5861-EA21-4978-A122-674ABCEC9417}" type="datetimeFigureOut">
              <a:rPr lang="ru-RU" smtClean="0"/>
              <a:t>24.08.2011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6075C4-8B8B-4462-B73B-7950AB10C01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00042"/>
            <a:ext cx="8458200" cy="5214974"/>
          </a:xfrm>
        </p:spPr>
        <p:txBody>
          <a:bodyPr>
            <a:noAutofit/>
          </a:bodyPr>
          <a:lstStyle/>
          <a:p>
            <a:pPr algn="ctr"/>
            <a:r>
              <a:rPr lang="ru-RU" sz="5800" dirty="0" smtClean="0"/>
              <a:t>Диагностика, коррекция, прогнозирование предметной обученности.</a:t>
            </a:r>
            <a:endParaRPr lang="ru-RU" sz="5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7223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Цель  системы – способствовать своевременному выявлению как типичных (у целого класса), так и однотипных (у группы учащихся) и индивидуальных (у каждого ученика) «пробелов» в усвоении определенной орфографической темы; их ликвидации посредством целенаправленных фронтальных, групповых и индивидуальных коррекционных упражнений; прогнозированию дальнейшей деятельности учителя по развитию орфографической зоркости учащихся и повышению уровня предметной обученности.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86439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52"/>
            <a:ext cx="8686800" cy="6500858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Барсук.</a:t>
            </a:r>
          </a:p>
          <a:p>
            <a:r>
              <a:rPr lang="ru-RU" dirty="0" smtClean="0"/>
              <a:t>Барсука увидеть трудно, потому что он любит поспать. Летом спит весь день, а зимой - день и ночь.</a:t>
            </a:r>
          </a:p>
          <a:p>
            <a:r>
              <a:rPr lang="ru-RU" dirty="0" smtClean="0"/>
              <a:t>Барсук - довольно большой зверь: длина тела до 90 см, хвоста до 24 см; масса до 24 кг. Ноги короткие и сильные, с острыми когтями, хвост короткий, голова маленькая, а шея длинная. Шерсть грубая, с длинной редкой остью и ко­роткой мягкой подпушью.</a:t>
            </a:r>
          </a:p>
          <a:p>
            <a:r>
              <a:rPr lang="ru-RU" dirty="0" smtClean="0"/>
              <a:t>Барсук обитает главным образом в смешанных лесах, а также в холмистой, пересеченной оврагами местности, в горах и в пустынях. Он отлично приспо­соблен к рытью длинных нор, в которых проводит значительную часть жизни. Из поколения в поколение барсуки придерживаются излюбленных мест, неко­торые барсучьи городки возникли несколько тысяч лет назад. Старые барсучьи городки являются многоярусными сооружениями с несколькими (от 2 до 50) входными отверстиями и длинными (от 5 до 10 м) норами, ведущими в две-три сухие, выстланные подстилкой камеры. Барсук - аккуратный и чистоплотный зверь. Вокруг его норы всегда чисто. В норе барсук проводит и зиму, он впа­дает в зимнюю спячку, как медведь. Осенью он начинает готовиться к зиме. Он отъедается и сильно жиреет.</a:t>
            </a:r>
          </a:p>
          <a:p>
            <a:r>
              <a:rPr lang="ru-RU" dirty="0" smtClean="0"/>
              <a:t>Барсук всеяден. Он ест все что попадётся: жуков, слизней, ящериц, лягу­шек, мышей, а также лесные ягоды и плоды.</a:t>
            </a:r>
          </a:p>
          <a:p>
            <a:r>
              <a:rPr lang="ru-RU" dirty="0" smtClean="0"/>
              <a:t>Барсуки - звери полезные: они уничтожают множество вредных насеко­мых и грызунов, ядовитых змей, слизней.</a:t>
            </a:r>
          </a:p>
          <a:p>
            <a:r>
              <a:rPr lang="ru-RU" dirty="0" smtClean="0"/>
              <a:t>Мех барсука не имеет большой ценности, хотя по-своему красив и облада­ет целебными свойствами (барсучьей шкуркой растирались при ревматических болях). А вот барсучий жир издавна известен целебными свойствами, в про­шлом его применяли при лечении туберкулеза.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5798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Выполни задания:</a:t>
            </a:r>
            <a:endParaRPr lang="ru-RU" dirty="0" smtClean="0"/>
          </a:p>
          <a:p>
            <a:r>
              <a:rPr lang="ru-RU" dirty="0" smtClean="0"/>
              <a:t>1. Используя информацию из текста, ответь на вопросы:</a:t>
            </a:r>
          </a:p>
          <a:p>
            <a:r>
              <a:rPr lang="ru-RU" dirty="0" smtClean="0"/>
              <a:t>а)	Где обитают барсуки?</a:t>
            </a:r>
          </a:p>
          <a:p>
            <a:r>
              <a:rPr lang="ru-RU" dirty="0" smtClean="0"/>
              <a:t>б)	Чем барсук похож на медведя?</a:t>
            </a:r>
          </a:p>
          <a:p>
            <a:r>
              <a:rPr lang="ru-RU" dirty="0" smtClean="0"/>
              <a:t>в)	Почему барсука трудно увидеть в лесу?      </a:t>
            </a:r>
          </a:p>
          <a:p>
            <a:r>
              <a:rPr lang="ru-RU" dirty="0" smtClean="0"/>
              <a:t>г)	Какую пользу приносит барсук человеку? </a:t>
            </a:r>
          </a:p>
          <a:p>
            <a:r>
              <a:rPr lang="ru-RU" dirty="0" err="1" smtClean="0"/>
              <a:t>д</a:t>
            </a:r>
            <a:r>
              <a:rPr lang="ru-RU" dirty="0" smtClean="0"/>
              <a:t>)	Продолжи предложение: </a:t>
            </a:r>
            <a:r>
              <a:rPr lang="ru-RU" i="1" dirty="0" smtClean="0"/>
              <a:t>Из поколения в поколение...</a:t>
            </a:r>
            <a:endParaRPr lang="ru-RU" dirty="0" smtClean="0"/>
          </a:p>
          <a:p>
            <a:r>
              <a:rPr lang="ru-RU" dirty="0" smtClean="0"/>
              <a:t>2. Подбери боле точное название для текста.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5798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3.</a:t>
            </a:r>
            <a:r>
              <a:rPr lang="ru-RU" i="1" dirty="0" smtClean="0"/>
              <a:t>	</a:t>
            </a:r>
            <a:r>
              <a:rPr lang="ru-RU" dirty="0" smtClean="0"/>
              <a:t>Из первого предложения третьего абзаца выпиши два слова, в которых все согласные звуки твердые. Определи часть речи выписанных слов.</a:t>
            </a:r>
          </a:p>
          <a:p>
            <a:r>
              <a:rPr lang="ru-RU" dirty="0" smtClean="0"/>
              <a:t>4.	Из третьего абзаца выпиши два слова с удвоенными согласными. Разбери их по составу.</a:t>
            </a:r>
          </a:p>
          <a:p>
            <a:r>
              <a:rPr lang="ru-RU" dirty="0" smtClean="0"/>
              <a:t>5.	Спиши, вставляя пропущенные буквы. Напиши проверочные слова: </a:t>
            </a:r>
            <a:r>
              <a:rPr lang="ru-RU" i="1" dirty="0" err="1" smtClean="0"/>
              <a:t>лё</a:t>
            </a:r>
            <a:r>
              <a:rPr lang="ru-RU" i="1" dirty="0" smtClean="0"/>
              <a:t>(г, к,)ость, </a:t>
            </a:r>
            <a:r>
              <a:rPr lang="ru-RU" i="1" dirty="0" err="1" smtClean="0"/>
              <a:t>вет</a:t>
            </a:r>
            <a:r>
              <a:rPr lang="ru-RU" i="1" dirty="0" smtClean="0"/>
              <a:t>(в, </a:t>
            </a:r>
            <a:r>
              <a:rPr lang="ru-RU" i="1" dirty="0" err="1" smtClean="0"/>
              <a:t>ф</a:t>
            </a:r>
            <a:r>
              <a:rPr lang="ru-RU" i="1" dirty="0" smtClean="0"/>
              <a:t>)</a:t>
            </a:r>
            <a:r>
              <a:rPr lang="ru-RU" i="1" dirty="0" err="1" smtClean="0"/>
              <a:t>ь</a:t>
            </a:r>
            <a:r>
              <a:rPr lang="ru-RU" i="1" dirty="0" smtClean="0"/>
              <a:t>, </a:t>
            </a:r>
            <a:r>
              <a:rPr lang="ru-RU" i="1" dirty="0" err="1" smtClean="0"/>
              <a:t>прору</a:t>
            </a:r>
            <a:r>
              <a:rPr lang="ru-RU" i="1" dirty="0" smtClean="0"/>
              <a:t>(б, </a:t>
            </a:r>
            <a:r>
              <a:rPr lang="ru-RU" i="1" dirty="0" err="1" smtClean="0"/>
              <a:t>п</a:t>
            </a:r>
            <a:r>
              <a:rPr lang="ru-RU" i="1" dirty="0" smtClean="0"/>
              <a:t>)</a:t>
            </a:r>
            <a:r>
              <a:rPr lang="ru-RU" i="1" dirty="0" err="1" smtClean="0"/>
              <a:t>ь</a:t>
            </a:r>
            <a:r>
              <a:rPr lang="ru-RU" i="1" dirty="0" smtClean="0"/>
              <a:t>.</a:t>
            </a:r>
            <a:r>
              <a:rPr lang="ru-RU" dirty="0" smtClean="0"/>
              <a:t>- 	</a:t>
            </a:r>
          </a:p>
          <a:p>
            <a:r>
              <a:rPr lang="ru-RU" dirty="0" smtClean="0"/>
              <a:t>6. Подбери и запиши подходящие по смыслу слова. </a:t>
            </a:r>
            <a:r>
              <a:rPr lang="ru-RU" i="1" dirty="0" smtClean="0"/>
              <a:t>Барсук (какой?)___________, ___________,___________,___________.	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7. Найди значение выражения: 26 • 6 : 3 + (203 - 78) • 2 + 300 : 10 =</a:t>
            </a:r>
          </a:p>
          <a:p>
            <a:r>
              <a:rPr lang="ru-RU" dirty="0" smtClean="0"/>
              <a:t>8.	9 800 мм =	см</a:t>
            </a:r>
          </a:p>
          <a:p>
            <a:r>
              <a:rPr lang="ru-RU" dirty="0" smtClean="0"/>
              <a:t>      78 т =	</a:t>
            </a:r>
            <a:r>
              <a:rPr lang="ru-RU" dirty="0" err="1" smtClean="0"/>
              <a:t>ц</a:t>
            </a:r>
            <a:endParaRPr lang="ru-RU" dirty="0" smtClean="0"/>
          </a:p>
          <a:p>
            <a:r>
              <a:rPr lang="ru-RU" dirty="0" smtClean="0"/>
              <a:t>      3 ч =	сек</a:t>
            </a:r>
          </a:p>
          <a:p>
            <a:r>
              <a:rPr lang="ru-RU" dirty="0" smtClean="0"/>
              <a:t>9. Барсук выкопал себе жилище из трёх ходов. Какова общая длина всех ходов норки, если первый ход был протяжённостью 1 м 76 см, второй - на 68см длиннее первого, а третий - на 2 м 31 см длиннее суммы двух первых ходов?</a:t>
            </a:r>
          </a:p>
          <a:p>
            <a:r>
              <a:rPr lang="ru-RU" dirty="0" smtClean="0"/>
              <a:t>Первый </a:t>
            </a:r>
            <a:r>
              <a:rPr lang="ru-RU" dirty="0" err="1" smtClean="0"/>
              <a:t>ход:______________</a:t>
            </a:r>
            <a:r>
              <a:rPr lang="ru-RU" dirty="0" smtClean="0"/>
              <a:t>   Третий ход: ______________   </a:t>
            </a:r>
          </a:p>
          <a:p>
            <a:r>
              <a:rPr lang="ru-RU" dirty="0" smtClean="0"/>
              <a:t>Второй ход: ______________   Общая длина: ____________</a:t>
            </a:r>
          </a:p>
          <a:p>
            <a:r>
              <a:rPr lang="ru-RU" dirty="0" smtClean="0"/>
              <a:t>10. Гиппопотам весит 3 т 480 кг. Сравни вес барсука и гиппопотама. (Информацию о весе барсука найди в тексте.)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929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/>
              <a:t>Спасибо </a:t>
            </a:r>
          </a:p>
          <a:p>
            <a:pPr algn="ctr">
              <a:buNone/>
            </a:pPr>
            <a:r>
              <a:rPr lang="ru-RU" sz="8000" dirty="0" smtClean="0"/>
              <a:t>за </a:t>
            </a:r>
          </a:p>
          <a:p>
            <a:pPr algn="ctr">
              <a:buNone/>
            </a:pPr>
            <a:r>
              <a:rPr lang="ru-RU" sz="8000" dirty="0" smtClean="0"/>
              <a:t>внимание!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Положительные характеристики тестирования: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быстрота поверки выполненной работы;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оценка достаточно большого количества учащихся;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возможность проверки теоретического материала;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проверка большого объема материала малыми порциями;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объективность оценки результатов выполненной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ГЛАГОЛ-это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предмет</a:t>
            </a:r>
          </a:p>
          <a:p>
            <a:endParaRPr lang="ru-RU" dirty="0" smtClean="0"/>
          </a:p>
          <a:p>
            <a:r>
              <a:rPr lang="ru-RU" dirty="0" smtClean="0"/>
              <a:t>- действие предмета</a:t>
            </a:r>
          </a:p>
          <a:p>
            <a:endParaRPr lang="ru-RU" dirty="0" smtClean="0"/>
          </a:p>
          <a:p>
            <a:r>
              <a:rPr lang="ru-RU" dirty="0" smtClean="0"/>
              <a:t>- признак предмета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Требования, предъявляемые к тестам: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адекватность целям проверки;</a:t>
            </a:r>
          </a:p>
          <a:p>
            <a:endParaRPr lang="ru-RU" dirty="0" smtClean="0"/>
          </a:p>
          <a:p>
            <a:r>
              <a:rPr lang="ru-RU" dirty="0" smtClean="0"/>
              <a:t>- определённость;</a:t>
            </a:r>
          </a:p>
          <a:p>
            <a:endParaRPr lang="ru-RU" dirty="0" smtClean="0"/>
          </a:p>
          <a:p>
            <a:r>
              <a:rPr lang="ru-RU" dirty="0" smtClean="0"/>
              <a:t>- простота;</a:t>
            </a:r>
          </a:p>
          <a:p>
            <a:endParaRPr lang="ru-RU" dirty="0" smtClean="0"/>
          </a:p>
          <a:p>
            <a:r>
              <a:rPr lang="ru-RU" dirty="0" smtClean="0"/>
              <a:t>- однозначность.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Природные зоны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286412"/>
          </a:xfrm>
        </p:spPr>
        <p:txBody>
          <a:bodyPr>
            <a:normAutofit fontScale="47500" lnSpcReduction="20000"/>
          </a:bodyPr>
          <a:lstStyle/>
          <a:p>
            <a:r>
              <a:rPr lang="ru-RU" sz="4000" i="1" dirty="0" smtClean="0"/>
              <a:t>1</a:t>
            </a:r>
            <a:r>
              <a:rPr lang="ru-RU" sz="4000" i="1" dirty="0" smtClean="0"/>
              <a:t>. Северное сияние – явление, характерное для природной зоны:</a:t>
            </a:r>
            <a:endParaRPr lang="ru-RU" sz="4000" dirty="0" smtClean="0"/>
          </a:p>
          <a:p>
            <a:r>
              <a:rPr lang="ru-RU" sz="4000" dirty="0" smtClean="0"/>
              <a:t>а) пустынь; 		в) лесов;</a:t>
            </a:r>
          </a:p>
          <a:p>
            <a:r>
              <a:rPr lang="ru-RU" sz="4000" dirty="0" smtClean="0"/>
              <a:t>б) степей; 		               г) арктических пустынь.</a:t>
            </a:r>
          </a:p>
          <a:p>
            <a:r>
              <a:rPr lang="ru-RU" sz="4000" i="1" dirty="0" smtClean="0"/>
              <a:t>2. Густой хвойный лес называют:</a:t>
            </a:r>
            <a:endParaRPr lang="ru-RU" sz="4000" dirty="0" smtClean="0"/>
          </a:p>
          <a:p>
            <a:r>
              <a:rPr lang="ru-RU" sz="4000" dirty="0" smtClean="0"/>
              <a:t>а) смешанным; 	в) тайгой;</a:t>
            </a:r>
          </a:p>
          <a:p>
            <a:r>
              <a:rPr lang="ru-RU" sz="4000" dirty="0" smtClean="0"/>
              <a:t>б) степью;		г) тундрой.</a:t>
            </a:r>
          </a:p>
          <a:p>
            <a:r>
              <a:rPr lang="ru-RU" sz="4000" i="1" dirty="0" smtClean="0"/>
              <a:t>3. Места с довольно пышной растительностью в пустыне – это:</a:t>
            </a:r>
            <a:endParaRPr lang="ru-RU" sz="4000" dirty="0" smtClean="0"/>
          </a:p>
          <a:p>
            <a:r>
              <a:rPr lang="ru-RU" sz="4000" dirty="0" smtClean="0"/>
              <a:t>а) оазисы;</a:t>
            </a:r>
          </a:p>
          <a:p>
            <a:r>
              <a:rPr lang="ru-RU" sz="4000" dirty="0" smtClean="0"/>
              <a:t>б) миражи.</a:t>
            </a:r>
          </a:p>
          <a:p>
            <a:r>
              <a:rPr lang="ru-RU" sz="4000" i="1" dirty="0" smtClean="0"/>
              <a:t>4. «</a:t>
            </a:r>
            <a:r>
              <a:rPr lang="ru-RU" sz="4000" i="1" dirty="0" err="1" smtClean="0"/>
              <a:t>Многоэтажность</a:t>
            </a:r>
            <a:r>
              <a:rPr lang="ru-RU" sz="4000" i="1" dirty="0" smtClean="0"/>
              <a:t>» растений можно встретить в … лесу:</a:t>
            </a:r>
            <a:endParaRPr lang="ru-RU" sz="4000" dirty="0" smtClean="0"/>
          </a:p>
          <a:p>
            <a:r>
              <a:rPr lang="ru-RU" sz="4000" dirty="0" smtClean="0"/>
              <a:t>а) широколиственном;	б) тайге;	в) смешанном.</a:t>
            </a:r>
          </a:p>
          <a:p>
            <a:r>
              <a:rPr lang="ru-RU" sz="4000" i="1" dirty="0" smtClean="0"/>
              <a:t>5. Корни растений глубоко проникают в почву в зоне:</a:t>
            </a:r>
            <a:endParaRPr lang="ru-RU" sz="4000" dirty="0" smtClean="0"/>
          </a:p>
          <a:p>
            <a:r>
              <a:rPr lang="ru-RU" sz="4000" dirty="0" smtClean="0"/>
              <a:t>а) степей;		в) пустынь;</a:t>
            </a:r>
          </a:p>
          <a:p>
            <a:r>
              <a:rPr lang="ru-RU" sz="4000" dirty="0" smtClean="0"/>
              <a:t>б) тундры;		г) лесов.</a:t>
            </a:r>
          </a:p>
          <a:p>
            <a:r>
              <a:rPr lang="ru-RU" sz="4000" i="1" dirty="0" smtClean="0"/>
              <a:t>6. Огромное количество грызунов в зоне:</a:t>
            </a:r>
            <a:endParaRPr lang="ru-RU" sz="4000" dirty="0" smtClean="0"/>
          </a:p>
          <a:p>
            <a:r>
              <a:rPr lang="ru-RU" sz="4000" dirty="0" smtClean="0"/>
              <a:t>а) степей;		в) лесов;</a:t>
            </a:r>
          </a:p>
          <a:p>
            <a:r>
              <a:rPr lang="ru-RU" sz="4000" dirty="0" smtClean="0"/>
              <a:t>б) Арктики;		г) пустынь.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Добыча полезных ископаемых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429288"/>
          </a:xfrm>
        </p:spPr>
        <p:txBody>
          <a:bodyPr>
            <a:normAutofit fontScale="47500" lnSpcReduction="20000"/>
          </a:bodyPr>
          <a:lstStyle/>
          <a:p>
            <a:r>
              <a:rPr lang="ru-RU" sz="4000" i="1" dirty="0" smtClean="0"/>
              <a:t>1. Разведкой полезных ископаемых занимаются:</a:t>
            </a:r>
            <a:endParaRPr lang="ru-RU" sz="4000" dirty="0" smtClean="0"/>
          </a:p>
          <a:p>
            <a:r>
              <a:rPr lang="ru-RU" sz="4000" dirty="0" smtClean="0"/>
              <a:t>а) географы; 		в) биологи;</a:t>
            </a:r>
          </a:p>
          <a:p>
            <a:r>
              <a:rPr lang="ru-RU" sz="4000" dirty="0" smtClean="0"/>
              <a:t>б) геологи;		               г) туристы.</a:t>
            </a:r>
          </a:p>
          <a:p>
            <a:r>
              <a:rPr lang="ru-RU" sz="4000" i="1" dirty="0" smtClean="0"/>
              <a:t>2. Открытым способом в карьерах добывают:</a:t>
            </a:r>
            <a:endParaRPr lang="ru-RU" sz="4000" dirty="0" smtClean="0"/>
          </a:p>
          <a:p>
            <a:r>
              <a:rPr lang="ru-RU" sz="4000" dirty="0" smtClean="0"/>
              <a:t>а) нефть;			в) глину;</a:t>
            </a:r>
          </a:p>
          <a:p>
            <a:r>
              <a:rPr lang="ru-RU" sz="4000" dirty="0" smtClean="0"/>
              <a:t>б) природный газ; </a:t>
            </a:r>
          </a:p>
          <a:p>
            <a:r>
              <a:rPr lang="ru-RU" sz="4000" i="1" dirty="0" smtClean="0"/>
              <a:t>3. Для добычи нефти строят:</a:t>
            </a:r>
            <a:endParaRPr lang="ru-RU" sz="4000" dirty="0" smtClean="0"/>
          </a:p>
          <a:p>
            <a:r>
              <a:rPr lang="ru-RU" sz="4000" dirty="0" smtClean="0"/>
              <a:t>а) шахты;</a:t>
            </a:r>
          </a:p>
          <a:p>
            <a:r>
              <a:rPr lang="ru-RU" sz="4000" dirty="0" smtClean="0"/>
              <a:t>б) скважины.</a:t>
            </a:r>
          </a:p>
          <a:p>
            <a:r>
              <a:rPr lang="ru-RU" sz="4000" i="1" dirty="0" smtClean="0"/>
              <a:t>4. В шахтах глубоко под землей добывают:</a:t>
            </a:r>
            <a:endParaRPr lang="ru-RU" sz="4000" dirty="0" smtClean="0"/>
          </a:p>
          <a:p>
            <a:r>
              <a:rPr lang="ru-RU" sz="4000" dirty="0" smtClean="0"/>
              <a:t>а) известняк;		в) глину;</a:t>
            </a:r>
          </a:p>
          <a:p>
            <a:r>
              <a:rPr lang="ru-RU" sz="4000" dirty="0" smtClean="0"/>
              <a:t>б) каменный</a:t>
            </a:r>
            <a:r>
              <a:rPr lang="ru-RU" sz="4000" u="sng" dirty="0" smtClean="0"/>
              <a:t> </a:t>
            </a:r>
            <a:r>
              <a:rPr lang="ru-RU" sz="4000" dirty="0" smtClean="0"/>
              <a:t>уголь; 	              г) торф.</a:t>
            </a:r>
          </a:p>
          <a:p>
            <a:r>
              <a:rPr lang="ru-RU" sz="4000" i="1" dirty="0" smtClean="0"/>
              <a:t>5. На болотах следует искать:</a:t>
            </a:r>
            <a:endParaRPr lang="ru-RU" sz="4000" dirty="0" smtClean="0"/>
          </a:p>
          <a:p>
            <a:r>
              <a:rPr lang="ru-RU" sz="4000" dirty="0" smtClean="0"/>
              <a:t>а) торф;			в) песок;</a:t>
            </a:r>
          </a:p>
          <a:p>
            <a:r>
              <a:rPr lang="ru-RU" sz="4000" dirty="0" smtClean="0"/>
              <a:t>б) глину;		              г) гранит.</a:t>
            </a:r>
          </a:p>
          <a:p>
            <a:r>
              <a:rPr lang="ru-RU" sz="4000" i="1" dirty="0" smtClean="0"/>
              <a:t>6. На озере Баскунчак добывают:</a:t>
            </a:r>
            <a:endParaRPr lang="ru-RU" sz="4000" dirty="0" smtClean="0"/>
          </a:p>
          <a:p>
            <a:r>
              <a:rPr lang="ru-RU" sz="4000" dirty="0" smtClean="0"/>
              <a:t>а) нефть;			в) торф;</a:t>
            </a:r>
          </a:p>
          <a:p>
            <a:r>
              <a:rPr lang="ru-RU" sz="4000" dirty="0" smtClean="0"/>
              <a:t>б) поваренную</a:t>
            </a:r>
            <a:r>
              <a:rPr lang="ru-RU" sz="4000" u="sng" dirty="0" smtClean="0"/>
              <a:t> </a:t>
            </a:r>
            <a:r>
              <a:rPr lang="ru-RU" sz="4000" dirty="0" smtClean="0"/>
              <a:t>соль;	              г) известняк.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Чем различаются минералы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60986"/>
          </a:xfrm>
        </p:spPr>
        <p:txBody>
          <a:bodyPr>
            <a:noAutofit/>
          </a:bodyPr>
          <a:lstStyle/>
          <a:p>
            <a:r>
              <a:rPr lang="ru-RU" sz="1400" i="1" dirty="0" smtClean="0"/>
              <a:t>1. Горные породы состоят:</a:t>
            </a:r>
          </a:p>
          <a:p>
            <a:r>
              <a:rPr lang="ru-RU" sz="1400" i="1" dirty="0" smtClean="0"/>
              <a:t>а) из минералов;	</a:t>
            </a:r>
          </a:p>
          <a:p>
            <a:r>
              <a:rPr lang="ru-RU" sz="1400" i="1" dirty="0" smtClean="0"/>
              <a:t>б) зерен.</a:t>
            </a:r>
          </a:p>
          <a:p>
            <a:r>
              <a:rPr lang="ru-RU" sz="1400" i="1" dirty="0" smtClean="0"/>
              <a:t>2. Грифель карандаша сделан:</a:t>
            </a:r>
          </a:p>
          <a:p>
            <a:r>
              <a:rPr lang="ru-RU" sz="1400" i="1" dirty="0" smtClean="0"/>
              <a:t>а) из слюды; 		в) кварца;</a:t>
            </a:r>
          </a:p>
          <a:p>
            <a:r>
              <a:rPr lang="ru-RU" sz="1400" i="1" dirty="0" smtClean="0"/>
              <a:t>б) графита;		г) гипса.</a:t>
            </a:r>
          </a:p>
          <a:p>
            <a:r>
              <a:rPr lang="ru-RU" sz="1400" i="1" dirty="0" smtClean="0"/>
              <a:t>3. Самый твердый минерал:</a:t>
            </a:r>
          </a:p>
          <a:p>
            <a:r>
              <a:rPr lang="ru-RU" sz="1400" i="1" dirty="0" smtClean="0"/>
              <a:t>а) топаз; 		в) золото;</a:t>
            </a:r>
          </a:p>
          <a:p>
            <a:r>
              <a:rPr lang="ru-RU" sz="1400" i="1" dirty="0" smtClean="0"/>
              <a:t>б) алмаз;			г) корунд.</a:t>
            </a:r>
          </a:p>
          <a:p>
            <a:r>
              <a:rPr lang="ru-RU" sz="1400" i="1" dirty="0" smtClean="0"/>
              <a:t>4. Песок – это разновидность минерала:</a:t>
            </a:r>
          </a:p>
          <a:p>
            <a:r>
              <a:rPr lang="ru-RU" sz="1400" i="1" dirty="0" smtClean="0"/>
              <a:t>а) кварца;		в) гипса;</a:t>
            </a:r>
          </a:p>
          <a:p>
            <a:r>
              <a:rPr lang="ru-RU" sz="1400" i="1" dirty="0" smtClean="0"/>
              <a:t>б) слюды;		г) апатита.</a:t>
            </a:r>
          </a:p>
          <a:p>
            <a:r>
              <a:rPr lang="ru-RU" sz="1400" i="1" dirty="0" smtClean="0"/>
              <a:t>5. Самый мягкий минерал – это:</a:t>
            </a:r>
          </a:p>
          <a:p>
            <a:r>
              <a:rPr lang="ru-RU" sz="1400" i="1" dirty="0" smtClean="0"/>
              <a:t>а) гипс;			в) тальк;</a:t>
            </a:r>
          </a:p>
          <a:p>
            <a:r>
              <a:rPr lang="ru-RU" sz="1400" i="1" dirty="0" smtClean="0"/>
              <a:t>б) флюорит;		г) топаз.</a:t>
            </a:r>
          </a:p>
          <a:p>
            <a:r>
              <a:rPr lang="ru-RU" sz="1400" i="1" dirty="0" smtClean="0"/>
              <a:t>6.  Мягкий минерал, который используют  </a:t>
            </a:r>
          </a:p>
          <a:p>
            <a:r>
              <a:rPr lang="ru-RU" sz="1400" i="1" dirty="0" smtClean="0"/>
              <a:t>    будущие скульпторы:</a:t>
            </a:r>
          </a:p>
          <a:p>
            <a:r>
              <a:rPr lang="ru-RU" sz="1400" i="1" dirty="0" smtClean="0"/>
              <a:t>а) глина;			в) гипс;</a:t>
            </a:r>
          </a:p>
          <a:p>
            <a:r>
              <a:rPr lang="ru-RU" sz="1400" i="1" dirty="0" smtClean="0"/>
              <a:t>б) алмаз;			г) тальк.</a:t>
            </a:r>
          </a:p>
          <a:p>
            <a:r>
              <a:rPr lang="ru-RU" sz="1400" dirty="0" smtClean="0"/>
              <a:t> 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Ошибки допускаются </a:t>
            </a:r>
            <a:br>
              <a:rPr lang="ru-RU" sz="2800" dirty="0" smtClean="0"/>
            </a:br>
            <a:r>
              <a:rPr lang="ru-RU" sz="2800" dirty="0" smtClean="0"/>
              <a:t>по следующим причинам: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/>
          </a:bodyPr>
          <a:lstStyle/>
          <a:p>
            <a:r>
              <a:rPr lang="ru-RU" dirty="0" smtClean="0"/>
              <a:t>1) учащийся не знает правила;</a:t>
            </a:r>
          </a:p>
          <a:p>
            <a:r>
              <a:rPr lang="ru-RU" dirty="0" smtClean="0"/>
              <a:t>2) правило знает, но не умеет его применять при письме;</a:t>
            </a:r>
          </a:p>
          <a:p>
            <a:r>
              <a:rPr lang="ru-RU" dirty="0" smtClean="0"/>
              <a:t>3) допускает ошибки, потому что не понимает смысла того, что пишет;</a:t>
            </a:r>
          </a:p>
          <a:p>
            <a:r>
              <a:rPr lang="ru-RU" dirty="0" smtClean="0"/>
              <a:t>4) смешивает правила;</a:t>
            </a:r>
          </a:p>
          <a:p>
            <a:r>
              <a:rPr lang="ru-RU" dirty="0" smtClean="0"/>
              <a:t>5) неправильно слышит или произносит отдельные звуки речи, не умеет контролировать себя.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Например: ученик допустил ошибку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i="1" u="sng" dirty="0" smtClean="0"/>
              <a:t>на </a:t>
            </a:r>
            <a:r>
              <a:rPr lang="ru-RU" i="1" u="sng" dirty="0" smtClean="0"/>
              <a:t>ветки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Причины могут быть следующие: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28802"/>
            <a:ext cx="8686800" cy="4714908"/>
          </a:xfrm>
        </p:spPr>
        <p:txBody>
          <a:bodyPr/>
          <a:lstStyle/>
          <a:p>
            <a:r>
              <a:rPr lang="ru-RU" dirty="0" smtClean="0"/>
              <a:t>1) не умеет образовывать начальную форму слова;</a:t>
            </a:r>
          </a:p>
          <a:p>
            <a:r>
              <a:rPr lang="ru-RU" dirty="0" smtClean="0"/>
              <a:t>2) ошибочная постановка вопроса;</a:t>
            </a:r>
          </a:p>
          <a:p>
            <a:r>
              <a:rPr lang="ru-RU" dirty="0" smtClean="0"/>
              <a:t>3) неправильно определил падеж;</a:t>
            </a:r>
          </a:p>
          <a:p>
            <a:r>
              <a:rPr lang="ru-RU" dirty="0" smtClean="0"/>
              <a:t>4) не знает склонения имен существительных;</a:t>
            </a:r>
          </a:p>
          <a:p>
            <a:r>
              <a:rPr lang="ru-RU" dirty="0" smtClean="0"/>
              <a:t>5) не знает падежных форм.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626</Words>
  <Application>Microsoft Office PowerPoint</Application>
  <PresentationFormat>Экран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Положительные характеристики тестирования:</vt:lpstr>
      <vt:lpstr>ГЛАГОЛ-это</vt:lpstr>
      <vt:lpstr>Требования, предъявляемые к тестам:</vt:lpstr>
      <vt:lpstr>Природные зоны</vt:lpstr>
      <vt:lpstr>Добыча полезных ископаемых</vt:lpstr>
      <vt:lpstr>Чем различаются минералы</vt:lpstr>
      <vt:lpstr>Ошибки допускаются  по следующим причинам:</vt:lpstr>
      <vt:lpstr>Например: ученик допустил ошибку –  на ветки.  Причины могут быть следующие: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2011-08-24T18:12:26Z</dcterms:created>
  <dcterms:modified xsi:type="dcterms:W3CDTF">2011-08-24T18:40:50Z</dcterms:modified>
</cp:coreProperties>
</file>