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9" r:id="rId4"/>
    <p:sldId id="257" r:id="rId5"/>
    <p:sldId id="258" r:id="rId6"/>
    <p:sldId id="259" r:id="rId7"/>
    <p:sldId id="260" r:id="rId8"/>
    <p:sldId id="261" r:id="rId9"/>
    <p:sldId id="280" r:id="rId10"/>
    <p:sldId id="262" r:id="rId11"/>
    <p:sldId id="281" r:id="rId12"/>
    <p:sldId id="263" r:id="rId13"/>
    <p:sldId id="264" r:id="rId14"/>
    <p:sldId id="265" r:id="rId15"/>
    <p:sldId id="266" r:id="rId16"/>
    <p:sldId id="267" r:id="rId17"/>
    <p:sldId id="268" r:id="rId18"/>
    <p:sldId id="282" r:id="rId19"/>
    <p:sldId id="269" r:id="rId20"/>
    <p:sldId id="270" r:id="rId21"/>
    <p:sldId id="271" r:id="rId22"/>
    <p:sldId id="272" r:id="rId23"/>
    <p:sldId id="273" r:id="rId24"/>
    <p:sldId id="274" r:id="rId25"/>
    <p:sldId id="275" r:id="rId26"/>
    <p:sldId id="283" r:id="rId27"/>
    <p:sldId id="276" r:id="rId28"/>
    <p:sldId id="27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0963"/>
    <a:srgbClr val="680B04"/>
    <a:srgbClr val="06664F"/>
    <a:srgbClr val="5D0F3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5" autoAdjust="0"/>
    <p:restoredTop sz="94660"/>
  </p:normalViewPr>
  <p:slideViewPr>
    <p:cSldViewPr>
      <p:cViewPr varScale="1">
        <p:scale>
          <a:sx n="86" d="100"/>
          <a:sy n="86" d="100"/>
        </p:scale>
        <p:origin x="-11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16.05.2014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16.05.2014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16.05.2014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16.05.2014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16.05.2014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16.05.2014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16.05.2014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16.05.2014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16.05.2014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548680"/>
            <a:ext cx="7406640" cy="504056"/>
          </a:xfrm>
        </p:spPr>
        <p:txBody>
          <a:bodyPr>
            <a:normAutofit fontScale="90000"/>
          </a:bodyPr>
          <a:lstStyle/>
          <a:p>
            <a:pPr algn="ctr"/>
            <a:r>
              <a:rPr lang="ru-RU" sz="1600" dirty="0" smtClean="0">
                <a:solidFill>
                  <a:schemeClr val="tx1"/>
                </a:solidFill>
                <a:latin typeface="Times New Roman" pitchFamily="18" charset="0"/>
                <a:cs typeface="Times New Roman" pitchFamily="18" charset="0"/>
              </a:rPr>
              <a:t>ГОСУДАРСТВЕННОЕ БЮДЖЕТНОЕ ОБРАЗОВАТЕЛЬНОЕ УЧРЕЖДЕНИЕ ГОРОДА МОСКВЫ СРЕДНЯЯ ОБЩЕОБРАЗОВАТЕЛЬНАЯ ШКОЛА № 1034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ДОШКОЛЬНОЕ ОТДЕЛЕНИЕ № 1</a:t>
            </a:r>
            <a:endParaRPr lang="ru-RU" sz="16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32560" y="1124744"/>
            <a:ext cx="7406640" cy="5400600"/>
          </a:xfrm>
        </p:spPr>
        <p:txBody>
          <a:bodyPr>
            <a:normAutofit fontScale="92500" lnSpcReduction="10000"/>
          </a:bodyPr>
          <a:lstStyle/>
          <a:p>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pPr algn="ctr"/>
            <a:r>
              <a:rPr lang="ru-RU" sz="2100" dirty="0" smtClean="0">
                <a:solidFill>
                  <a:schemeClr val="tx1"/>
                </a:solidFill>
                <a:latin typeface="Times New Roman" pitchFamily="18" charset="0"/>
                <a:cs typeface="Times New Roman" pitchFamily="18" charset="0"/>
              </a:rPr>
              <a:t>Презентация на тему:</a:t>
            </a:r>
            <a:endParaRPr lang="ru-RU" sz="2100" dirty="0" smtClean="0">
              <a:solidFill>
                <a:schemeClr val="tx1"/>
              </a:solidFill>
              <a:latin typeface="Times New Roman" pitchFamily="18" charset="0"/>
              <a:cs typeface="Times New Roman" pitchFamily="18" charset="0"/>
            </a:endParaRPr>
          </a:p>
          <a:p>
            <a:pPr algn="ctr"/>
            <a:r>
              <a:rPr lang="ru-RU" sz="2100" dirty="0" smtClean="0">
                <a:solidFill>
                  <a:schemeClr val="tx1"/>
                </a:solidFill>
                <a:latin typeface="Times New Roman" pitchFamily="18" charset="0"/>
                <a:cs typeface="Times New Roman" pitchFamily="18" charset="0"/>
              </a:rPr>
              <a:t> </a:t>
            </a:r>
            <a:r>
              <a:rPr lang="ru-RU" sz="2100" dirty="0" smtClean="0">
                <a:solidFill>
                  <a:schemeClr val="tx1"/>
                </a:solidFill>
                <a:latin typeface="Times New Roman" pitchFamily="18" charset="0"/>
                <a:cs typeface="Times New Roman" pitchFamily="18" charset="0"/>
              </a:rPr>
              <a:t>«Характеристика, руководство, сопровождение сюжетно-ролевых игр»</a:t>
            </a:r>
          </a:p>
          <a:p>
            <a:pPr algn="ctr"/>
            <a:endParaRPr lang="ru-RU" sz="2100" dirty="0" smtClean="0">
              <a:solidFill>
                <a:schemeClr val="tx1"/>
              </a:solidFill>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p>
          <a:p>
            <a:r>
              <a:rPr lang="ru-RU" sz="14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Выполнила</a:t>
            </a:r>
            <a:r>
              <a:rPr lang="ru-RU" sz="1600" dirty="0" smtClean="0">
                <a:solidFill>
                  <a:schemeClr val="tx1"/>
                </a:solidFill>
                <a:latin typeface="Times New Roman" pitchFamily="18" charset="0"/>
                <a:cs typeface="Times New Roman" pitchFamily="18" charset="0"/>
              </a:rPr>
              <a:t>: воспитатель </a:t>
            </a:r>
          </a:p>
          <a:p>
            <a:r>
              <a:rPr lang="ru-RU" sz="16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1 младшей группы</a:t>
            </a:r>
          </a:p>
          <a:p>
            <a:r>
              <a:rPr lang="ru-RU" sz="1600" dirty="0" smtClean="0">
                <a:solidFill>
                  <a:schemeClr val="tx1"/>
                </a:solidFill>
                <a:latin typeface="Times New Roman" pitchFamily="18" charset="0"/>
                <a:cs typeface="Times New Roman" pitchFamily="18" charset="0"/>
              </a:rPr>
              <a:t>					Тимошенко Ю.А.</a:t>
            </a:r>
            <a:endParaRPr lang="ru-RU" sz="1600" dirty="0" smtClean="0">
              <a:solidFill>
                <a:schemeClr val="tx1"/>
              </a:solidFill>
              <a:latin typeface="Times New Roman" pitchFamily="18" charset="0"/>
              <a:cs typeface="Times New Roman" pitchFamily="18" charset="0"/>
            </a:endParaRPr>
          </a:p>
          <a:p>
            <a:endParaRPr lang="ru-RU" sz="1600" dirty="0" smtClean="0">
              <a:solidFill>
                <a:schemeClr val="tx1"/>
              </a:solidFill>
              <a:latin typeface="Times New Roman" pitchFamily="18" charset="0"/>
              <a:cs typeface="Times New Roman" pitchFamily="18" charset="0"/>
            </a:endParaRPr>
          </a:p>
          <a:p>
            <a:pPr algn="ctr"/>
            <a:endParaRPr lang="ru-RU" sz="1600" dirty="0" smtClean="0">
              <a:solidFill>
                <a:schemeClr val="tx1"/>
              </a:solidFill>
              <a:latin typeface="Times New Roman" pitchFamily="18" charset="0"/>
              <a:cs typeface="Times New Roman" pitchFamily="18" charset="0"/>
            </a:endParaRPr>
          </a:p>
          <a:p>
            <a:pPr algn="ctr"/>
            <a:endParaRPr lang="ru-RU" sz="1600" dirty="0" smtClean="0">
              <a:solidFill>
                <a:schemeClr val="tx1"/>
              </a:solidFill>
              <a:latin typeface="Times New Roman" pitchFamily="18" charset="0"/>
              <a:cs typeface="Times New Roman" pitchFamily="18" charset="0"/>
            </a:endParaRPr>
          </a:p>
          <a:p>
            <a:pPr algn="ctr"/>
            <a:endParaRPr lang="ru-RU" sz="1600" dirty="0" smtClean="0">
              <a:solidFill>
                <a:schemeClr val="tx1"/>
              </a:solidFill>
              <a:latin typeface="Times New Roman" pitchFamily="18" charset="0"/>
              <a:cs typeface="Times New Roman" pitchFamily="18" charset="0"/>
            </a:endParaRPr>
          </a:p>
          <a:p>
            <a:pPr algn="ctr"/>
            <a:r>
              <a:rPr lang="ru-RU" sz="1600" dirty="0" smtClean="0">
                <a:solidFill>
                  <a:schemeClr val="tx1"/>
                </a:solidFill>
                <a:latin typeface="Times New Roman" pitchFamily="18" charset="0"/>
                <a:cs typeface="Times New Roman" pitchFamily="18" charset="0"/>
              </a:rPr>
              <a:t>Москва </a:t>
            </a:r>
            <a:r>
              <a:rPr lang="ru-RU" sz="1600" dirty="0" smtClean="0">
                <a:solidFill>
                  <a:schemeClr val="tx1"/>
                </a:solidFill>
                <a:latin typeface="Times New Roman" pitchFamily="18" charset="0"/>
                <a:cs typeface="Times New Roman" pitchFamily="18" charset="0"/>
              </a:rPr>
              <a:t>2013-2014 </a:t>
            </a:r>
            <a:r>
              <a:rPr lang="ru-RU" sz="1600" dirty="0" smtClean="0">
                <a:solidFill>
                  <a:schemeClr val="tx1"/>
                </a:solidFill>
                <a:latin typeface="Times New Roman" pitchFamily="18" charset="0"/>
                <a:cs typeface="Times New Roman" pitchFamily="18" charset="0"/>
              </a:rPr>
              <a:t>учебный год</a:t>
            </a:r>
            <a:endParaRPr lang="ru-RU" sz="1600" dirty="0">
              <a:solidFill>
                <a:schemeClr val="tx1"/>
              </a:solidFill>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506290"/>
          </a:xfrm>
        </p:spPr>
        <p:txBody>
          <a:bodyPr>
            <a:noAutofit/>
          </a:bodyPr>
          <a:lstStyle/>
          <a:p>
            <a:pPr algn="ctr"/>
            <a:r>
              <a:rPr lang="ru-RU" sz="2000" dirty="0" smtClean="0">
                <a:solidFill>
                  <a:srgbClr val="7030A0"/>
                </a:solidFill>
              </a:rPr>
              <a:t>В дошкольном возрасте ведущей деятельностью является сюжетно-ролевая игра, а общение становится ее частью и условием. Игра социальна по своему содержанию, по своей природе, по своему происхождению, т.е. возникает из условий жизни ребенка в обществе.</a:t>
            </a:r>
            <a:br>
              <a:rPr lang="ru-RU" sz="2000" dirty="0" smtClean="0">
                <a:solidFill>
                  <a:srgbClr val="7030A0"/>
                </a:solidFill>
              </a:rPr>
            </a:br>
            <a:r>
              <a:rPr lang="ru-RU" sz="2000" dirty="0" smtClean="0">
                <a:solidFill>
                  <a:srgbClr val="7030A0"/>
                </a:solidFill>
              </a:rPr>
              <a:t>Сюжетно-ролевыми</a:t>
            </a:r>
            <a:r>
              <a:rPr lang="ru-RU" sz="2000" i="1" dirty="0" smtClean="0">
                <a:solidFill>
                  <a:srgbClr val="7030A0"/>
                </a:solidFill>
              </a:rPr>
              <a:t> </a:t>
            </a:r>
            <a:r>
              <a:rPr lang="ru-RU" sz="2000" dirty="0" smtClean="0">
                <a:solidFill>
                  <a:srgbClr val="7030A0"/>
                </a:solidFill>
              </a:rPr>
              <a:t>называют игры</a:t>
            </a:r>
            <a:r>
              <a:rPr lang="ru-RU" sz="2000" i="1" dirty="0" smtClean="0">
                <a:solidFill>
                  <a:srgbClr val="7030A0"/>
                </a:solidFill>
              </a:rPr>
              <a:t>,</a:t>
            </a:r>
            <a:r>
              <a:rPr lang="ru-RU" sz="2000" dirty="0" smtClean="0">
                <a:solidFill>
                  <a:srgbClr val="7030A0"/>
                </a:solidFill>
              </a:rPr>
              <a:t> которые создаются самими детьми, активность в игре детей направлена на выполнение замысла, развитие сюжета. </a:t>
            </a:r>
            <a:br>
              <a:rPr lang="ru-RU" sz="2000" dirty="0" smtClean="0">
                <a:solidFill>
                  <a:srgbClr val="7030A0"/>
                </a:solidFill>
              </a:rPr>
            </a:br>
            <a:endParaRPr lang="ru-RU" sz="2000" dirty="0">
              <a:solidFill>
                <a:srgbClr val="7030A0"/>
              </a:solidFill>
            </a:endParaRPr>
          </a:p>
        </p:txBody>
      </p:sp>
      <p:pic>
        <p:nvPicPr>
          <p:cNvPr id="4" name="Picture 2" descr="C:\Users\Пользователь\Pictures\2111.jpg"/>
          <p:cNvPicPr>
            <a:picLocks noGrp="1" noChangeAspect="1" noChangeArrowheads="1"/>
          </p:cNvPicPr>
          <p:nvPr>
            <p:ph idx="1"/>
          </p:nvPr>
        </p:nvPicPr>
        <p:blipFill>
          <a:blip r:embed="rId2" cstate="print"/>
          <a:srcRect/>
          <a:stretch>
            <a:fillRect/>
          </a:stretch>
        </p:blipFill>
        <p:spPr bwMode="auto">
          <a:xfrm>
            <a:off x="2411760" y="2780928"/>
            <a:ext cx="5328592" cy="3744416"/>
          </a:xfrm>
          <a:prstGeom prst="rect">
            <a:avLst/>
          </a:prstGeom>
          <a:noFill/>
          <a:ln>
            <a:solidFill>
              <a:srgbClr val="00B0F0"/>
            </a:solidFill>
          </a:ln>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ru-RU" sz="3600" dirty="0" smtClean="0">
                <a:latin typeface="Times New Roman" pitchFamily="18" charset="0"/>
                <a:cs typeface="Times New Roman" pitchFamily="18" charset="0"/>
              </a:rPr>
              <a:t>Структура сюжетно-ролевой игры.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pic>
        <p:nvPicPr>
          <p:cNvPr id="6146" name="Picture 2" descr="C:\Users\Пользователь\Pictures\18.jpg"/>
          <p:cNvPicPr>
            <a:picLocks noGrp="1" noChangeAspect="1" noChangeArrowheads="1"/>
          </p:cNvPicPr>
          <p:nvPr>
            <p:ph idx="1"/>
          </p:nvPr>
        </p:nvPicPr>
        <p:blipFill>
          <a:blip r:embed="rId2" cstate="print"/>
          <a:srcRect/>
          <a:stretch>
            <a:fillRect/>
          </a:stretch>
        </p:blipFill>
        <p:spPr bwMode="auto">
          <a:xfrm>
            <a:off x="2483768" y="1196752"/>
            <a:ext cx="5478487" cy="4991510"/>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74638"/>
            <a:ext cx="7674056" cy="3226370"/>
          </a:xfrm>
        </p:spPr>
        <p:txBody>
          <a:bodyPr>
            <a:noAutofit/>
          </a:bodyPr>
          <a:lstStyle/>
          <a:p>
            <a:pPr algn="ctr"/>
            <a:r>
              <a:rPr lang="ru-RU" sz="2000" dirty="0" smtClean="0">
                <a:solidFill>
                  <a:srgbClr val="FF0000"/>
                </a:solidFill>
              </a:rPr>
              <a:t/>
            </a:r>
            <a:br>
              <a:rPr lang="ru-RU" sz="2000" dirty="0" smtClean="0">
                <a:solidFill>
                  <a:srgbClr val="FF0000"/>
                </a:solidFill>
              </a:rPr>
            </a:br>
            <a:r>
              <a:rPr lang="ru-RU" sz="2000" dirty="0" smtClean="0">
                <a:solidFill>
                  <a:srgbClr val="FF0000"/>
                </a:solidFill>
              </a:rPr>
              <a:t>Сюжет, содержание игры - это то, что составляет ее живую ткань, определяет развитие, многообразие и взаимосвязь игровых действий, взаимоотношения детей. Содержание игры делает ее привлекательной, возбуждает интерес и желание играть. </a:t>
            </a:r>
            <a:br>
              <a:rPr lang="ru-RU" sz="2000" dirty="0" smtClean="0">
                <a:solidFill>
                  <a:srgbClr val="FF0000"/>
                </a:solidFill>
              </a:rPr>
            </a:br>
            <a:r>
              <a:rPr lang="ru-RU" sz="2000" dirty="0" smtClean="0">
                <a:solidFill>
                  <a:srgbClr val="FF0000"/>
                </a:solidFill>
              </a:rPr>
              <a:t>Сюжетно-ролевая игра отличается тем, что действие ее происходит в некотором условном пространстве. Комната вдруг превращается в больницу, или в магазин, или в оживленную магистраль. А играющие дети берут на себя соответствующие роли (врача, продавца, водителя). В сюжетной игре, как правило, несколько участников, поскольку всякая роль предполагает партнера: врач и больной, продавец и покупатель и т. д.</a:t>
            </a:r>
            <a:br>
              <a:rPr lang="ru-RU" sz="2000" dirty="0" smtClean="0">
                <a:solidFill>
                  <a:srgbClr val="FF0000"/>
                </a:solidFill>
              </a:rPr>
            </a:br>
            <a:endParaRPr lang="ru-RU" sz="2000" dirty="0">
              <a:solidFill>
                <a:srgbClr val="FF0000"/>
              </a:solidFill>
            </a:endParaRPr>
          </a:p>
        </p:txBody>
      </p:sp>
      <p:pic>
        <p:nvPicPr>
          <p:cNvPr id="6146" name="Picture 2" descr="C:\Users\Пользователь\Pictures\art000065.jpg"/>
          <p:cNvPicPr>
            <a:picLocks noGrp="1" noChangeAspect="1" noChangeArrowheads="1"/>
          </p:cNvPicPr>
          <p:nvPr>
            <p:ph idx="1"/>
          </p:nvPr>
        </p:nvPicPr>
        <p:blipFill>
          <a:blip r:embed="rId2" cstate="print"/>
          <a:srcRect/>
          <a:stretch>
            <a:fillRect/>
          </a:stretch>
        </p:blipFill>
        <p:spPr bwMode="auto">
          <a:xfrm>
            <a:off x="1403648" y="3645024"/>
            <a:ext cx="3888432" cy="2839816"/>
          </a:xfrm>
          <a:prstGeom prst="rect">
            <a:avLst/>
          </a:prstGeom>
          <a:noFill/>
          <a:ln>
            <a:solidFill>
              <a:srgbClr val="00B050"/>
            </a:solidFill>
          </a:ln>
        </p:spPr>
      </p:pic>
      <p:pic>
        <p:nvPicPr>
          <p:cNvPr id="6148" name="Picture 4" descr="C:\Users\Пользователь\Pictures\images.jpg"/>
          <p:cNvPicPr>
            <a:picLocks noChangeAspect="1" noChangeArrowheads="1"/>
          </p:cNvPicPr>
          <p:nvPr/>
        </p:nvPicPr>
        <p:blipFill>
          <a:blip r:embed="rId3" cstate="print"/>
          <a:srcRect/>
          <a:stretch>
            <a:fillRect/>
          </a:stretch>
        </p:blipFill>
        <p:spPr bwMode="auto">
          <a:xfrm>
            <a:off x="5508104" y="3645024"/>
            <a:ext cx="3236343" cy="2780928"/>
          </a:xfrm>
          <a:prstGeom prst="rect">
            <a:avLst/>
          </a:prstGeom>
          <a:noFill/>
          <a:ln>
            <a:solidFill>
              <a:srgbClr val="00B0F0"/>
            </a:solidFill>
          </a:ln>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7602048" cy="2794322"/>
          </a:xfrm>
        </p:spPr>
        <p:txBody>
          <a:bodyPr>
            <a:noAutofit/>
          </a:bodyPr>
          <a:lstStyle/>
          <a:p>
            <a:pPr algn="ctr"/>
            <a:r>
              <a:rPr lang="ru-RU" sz="2000" dirty="0" smtClean="0"/>
              <a:t/>
            </a:r>
            <a:br>
              <a:rPr lang="ru-RU" sz="2000" dirty="0" smtClean="0"/>
            </a:br>
            <a:r>
              <a:rPr lang="ru-RU" sz="1800" b="1" dirty="0" smtClean="0">
                <a:solidFill>
                  <a:srgbClr val="00B050"/>
                </a:solidFill>
              </a:rPr>
              <a:t>Структура ролевой игры, согласно Д. Б. </a:t>
            </a:r>
            <a:r>
              <a:rPr lang="ru-RU" sz="1800" b="1" dirty="0" err="1" smtClean="0">
                <a:solidFill>
                  <a:srgbClr val="00B050"/>
                </a:solidFill>
              </a:rPr>
              <a:t>Эльконину</a:t>
            </a:r>
            <a:r>
              <a:rPr lang="ru-RU" sz="1800" b="1" dirty="0" smtClean="0">
                <a:solidFill>
                  <a:srgbClr val="00B050"/>
                </a:solidFill>
              </a:rPr>
              <a:t>, включает следующие компоненты. </a:t>
            </a:r>
            <a:r>
              <a:rPr lang="ru-RU" sz="1800" dirty="0" smtClean="0">
                <a:solidFill>
                  <a:srgbClr val="00B050"/>
                </a:solidFill>
              </a:rPr>
              <a:t/>
            </a:r>
            <a:br>
              <a:rPr lang="ru-RU" sz="1800" dirty="0" smtClean="0">
                <a:solidFill>
                  <a:srgbClr val="00B050"/>
                </a:solidFill>
              </a:rPr>
            </a:br>
            <a:r>
              <a:rPr lang="ru-RU" sz="1800" b="1" u="sng" dirty="0" smtClean="0">
                <a:solidFill>
                  <a:srgbClr val="00B050"/>
                </a:solidFill>
                <a:effectLst>
                  <a:outerShdw blurRad="38100" dist="38100" dir="2700000" algn="tl">
                    <a:srgbClr val="000000">
                      <a:alpha val="43137"/>
                    </a:srgbClr>
                  </a:outerShdw>
                </a:effectLst>
              </a:rPr>
              <a:t>Первый</a:t>
            </a:r>
            <a:r>
              <a:rPr lang="ru-RU" sz="1800" dirty="0" smtClean="0">
                <a:solidFill>
                  <a:srgbClr val="00B050"/>
                </a:solidFill>
              </a:rPr>
              <a:t> — это роли, которые берут на себя дети в процессе игры; </a:t>
            </a:r>
            <a:br>
              <a:rPr lang="ru-RU" sz="1800" dirty="0" smtClean="0">
                <a:solidFill>
                  <a:srgbClr val="00B050"/>
                </a:solidFill>
              </a:rPr>
            </a:br>
            <a:r>
              <a:rPr lang="ru-RU" sz="1800" b="1" u="sng" dirty="0" smtClean="0">
                <a:solidFill>
                  <a:srgbClr val="00B050"/>
                </a:solidFill>
                <a:effectLst>
                  <a:outerShdw blurRad="38100" dist="38100" dir="2700000" algn="tl">
                    <a:srgbClr val="000000">
                      <a:alpha val="43137"/>
                    </a:srgbClr>
                  </a:outerShdw>
                </a:effectLst>
              </a:rPr>
              <a:t>второй </a:t>
            </a:r>
            <a:r>
              <a:rPr lang="ru-RU" sz="1800" dirty="0" smtClean="0">
                <a:solidFill>
                  <a:srgbClr val="00B050"/>
                </a:solidFill>
              </a:rPr>
              <a:t>— игровые действия, посредством которых дети реализуют взятые на себя роли взрослых и отношения между ними; </a:t>
            </a:r>
            <a:br>
              <a:rPr lang="ru-RU" sz="1800" dirty="0" smtClean="0">
                <a:solidFill>
                  <a:srgbClr val="00B050"/>
                </a:solidFill>
              </a:rPr>
            </a:br>
            <a:r>
              <a:rPr lang="ru-RU" sz="1800" b="1" u="sng" dirty="0" smtClean="0">
                <a:solidFill>
                  <a:srgbClr val="00B050"/>
                </a:solidFill>
                <a:effectLst>
                  <a:outerShdw blurRad="38100" dist="38100" dir="2700000" algn="tl">
                    <a:srgbClr val="000000">
                      <a:alpha val="43137"/>
                    </a:srgbClr>
                  </a:outerShdw>
                </a:effectLst>
              </a:rPr>
              <a:t>третий</a:t>
            </a:r>
            <a:r>
              <a:rPr lang="ru-RU" sz="1800" dirty="0" smtClean="0">
                <a:solidFill>
                  <a:srgbClr val="00B050"/>
                </a:solidFill>
              </a:rPr>
              <a:t> — игровое употребление предметов, условное замещение реальных предметов, имеющихся в распоряжении ребенка, и, наконец, </a:t>
            </a:r>
            <a:br>
              <a:rPr lang="ru-RU" sz="1800" dirty="0" smtClean="0">
                <a:solidFill>
                  <a:srgbClr val="00B050"/>
                </a:solidFill>
              </a:rPr>
            </a:br>
            <a:r>
              <a:rPr lang="ru-RU" sz="1800" b="1" u="sng" dirty="0" smtClean="0">
                <a:solidFill>
                  <a:srgbClr val="00B050"/>
                </a:solidFill>
                <a:effectLst>
                  <a:outerShdw blurRad="38100" dist="38100" dir="2700000" algn="tl">
                    <a:srgbClr val="000000">
                      <a:alpha val="43137"/>
                    </a:srgbClr>
                  </a:outerShdw>
                </a:effectLst>
              </a:rPr>
              <a:t>четвертый</a:t>
            </a:r>
            <a:r>
              <a:rPr lang="ru-RU" sz="1800" dirty="0" smtClean="0">
                <a:solidFill>
                  <a:srgbClr val="00B050"/>
                </a:solidFill>
              </a:rPr>
              <a:t> — реальные отношения между играющимися детьми, выражающиеся в разнообразных репликах, замечаниях, посредством которых регулируется весь ход игры.</a:t>
            </a:r>
            <a:br>
              <a:rPr lang="ru-RU" sz="1800" dirty="0" smtClean="0">
                <a:solidFill>
                  <a:srgbClr val="00B050"/>
                </a:solidFill>
              </a:rPr>
            </a:br>
            <a:r>
              <a:rPr lang="ru-RU" sz="1800" dirty="0" smtClean="0">
                <a:solidFill>
                  <a:srgbClr val="00B050"/>
                </a:solidFill>
              </a:rPr>
              <a:t>При этом центральным моментом является принятая ребенком роль. </a:t>
            </a:r>
            <a:endParaRPr lang="ru-RU" sz="2000" dirty="0">
              <a:solidFill>
                <a:srgbClr val="00B050"/>
              </a:solidFill>
            </a:endParaRPr>
          </a:p>
        </p:txBody>
      </p:sp>
      <p:pic>
        <p:nvPicPr>
          <p:cNvPr id="7170" name="Picture 2" descr="C:\Users\Пользователь\Pictures\f76f1bea4d480425190dcac714b17fb6_jpg.jpg"/>
          <p:cNvPicPr>
            <a:picLocks noGrp="1" noChangeAspect="1" noChangeArrowheads="1"/>
          </p:cNvPicPr>
          <p:nvPr>
            <p:ph idx="1"/>
          </p:nvPr>
        </p:nvPicPr>
        <p:blipFill>
          <a:blip r:embed="rId2" cstate="print"/>
          <a:srcRect/>
          <a:stretch>
            <a:fillRect/>
          </a:stretch>
        </p:blipFill>
        <p:spPr bwMode="auto">
          <a:xfrm>
            <a:off x="2771800" y="3429000"/>
            <a:ext cx="4320480" cy="3240360"/>
          </a:xfrm>
          <a:prstGeom prst="rect">
            <a:avLst/>
          </a:prstGeom>
          <a:noFill/>
          <a:ln>
            <a:solidFill>
              <a:srgbClr val="FF0000"/>
            </a:solidFill>
          </a:ln>
        </p:spPr>
      </p:pic>
    </p:spTree>
  </p:cSld>
  <p:clrMapOvr>
    <a:masterClrMapping/>
  </p:clrMapOvr>
  <p:transition>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290266"/>
          </a:xfrm>
        </p:spPr>
        <p:txBody>
          <a:bodyPr>
            <a:noAutofit/>
          </a:bodyPr>
          <a:lstStyle/>
          <a:p>
            <a:r>
              <a:rPr lang="ru-RU" sz="2000" dirty="0" smtClean="0">
                <a:solidFill>
                  <a:srgbClr val="0F0963"/>
                </a:solidFill>
              </a:rPr>
              <a:t>Именно принятые роли и побуждают ребенка выполнять определенные игровые действия и развивать игровые отношения, отражающие реальное поведение изображаемых взрослых, использовать предметы-заменители, устанавливать межличностные отношения, выходящие за пределы игры. Беря на себя роль, ребенок должен подчиниться определенным правилам поведения, вытекающим из принятой роли.</a:t>
            </a:r>
            <a:br>
              <a:rPr lang="ru-RU" sz="2000" dirty="0" smtClean="0">
                <a:solidFill>
                  <a:srgbClr val="0F0963"/>
                </a:solidFill>
              </a:rPr>
            </a:br>
            <a:endParaRPr lang="ru-RU" sz="2000" dirty="0">
              <a:solidFill>
                <a:srgbClr val="0F0963"/>
              </a:solidFill>
            </a:endParaRPr>
          </a:p>
        </p:txBody>
      </p:sp>
      <p:pic>
        <p:nvPicPr>
          <p:cNvPr id="8194" name="Picture 2" descr="C:\Users\Пользователь\Pictures\24546644.jpg"/>
          <p:cNvPicPr>
            <a:picLocks noGrp="1" noChangeAspect="1" noChangeArrowheads="1"/>
          </p:cNvPicPr>
          <p:nvPr>
            <p:ph idx="1"/>
          </p:nvPr>
        </p:nvPicPr>
        <p:blipFill>
          <a:blip r:embed="rId2" cstate="print"/>
          <a:srcRect/>
          <a:stretch>
            <a:fillRect/>
          </a:stretch>
        </p:blipFill>
        <p:spPr bwMode="auto">
          <a:xfrm>
            <a:off x="2195736" y="2564904"/>
            <a:ext cx="5297529" cy="4104455"/>
          </a:xfrm>
          <a:prstGeom prst="rect">
            <a:avLst/>
          </a:prstGeom>
        </p:spPr>
        <p:style>
          <a:lnRef idx="1">
            <a:schemeClr val="accent3"/>
          </a:lnRef>
          <a:fillRef idx="3">
            <a:schemeClr val="accent3"/>
          </a:fillRef>
          <a:effectRef idx="2">
            <a:schemeClr val="accent3"/>
          </a:effectRef>
          <a:fontRef idx="minor">
            <a:schemeClr val="lt1"/>
          </a:fontRef>
        </p:style>
      </p:pic>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362274"/>
          </a:xfrm>
        </p:spPr>
        <p:txBody>
          <a:bodyPr>
            <a:noAutofit/>
          </a:bodyPr>
          <a:lstStyle/>
          <a:p>
            <a:pPr algn="ctr"/>
            <a:r>
              <a:rPr lang="ru-RU" sz="2000" dirty="0" smtClean="0"/>
              <a:t>Игра является своего рода переходным, промежуточным звеном между полной зависимостью от вещей и предметных действий к свободе от реальной, воспринимаемой ситуации. Именно в этом освобождении и состоит значение игры для психического развития детей.</a:t>
            </a:r>
            <a:r>
              <a:rPr lang="ru-RU" sz="1600" dirty="0" smtClean="0"/>
              <a:t/>
            </a:r>
            <a:br>
              <a:rPr lang="ru-RU" sz="1600" dirty="0" smtClean="0"/>
            </a:br>
            <a:endParaRPr lang="ru-RU" sz="1600" dirty="0"/>
          </a:p>
        </p:txBody>
      </p:sp>
      <p:pic>
        <p:nvPicPr>
          <p:cNvPr id="9218" name="Picture 2" descr="C:\Users\Пользователь\Pictures\pic_10.jpg"/>
          <p:cNvPicPr>
            <a:picLocks noGrp="1" noChangeAspect="1" noChangeArrowheads="1"/>
          </p:cNvPicPr>
          <p:nvPr>
            <p:ph idx="1"/>
          </p:nvPr>
        </p:nvPicPr>
        <p:blipFill>
          <a:blip r:embed="rId2" cstate="print"/>
          <a:srcRect l="10714" t="11765" r="7143" b="9804"/>
          <a:stretch>
            <a:fillRect/>
          </a:stretch>
        </p:blipFill>
        <p:spPr bwMode="auto">
          <a:xfrm>
            <a:off x="2627784" y="2276872"/>
            <a:ext cx="4896544" cy="4257865"/>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16632"/>
            <a:ext cx="7674056" cy="6741368"/>
          </a:xfrm>
        </p:spPr>
        <p:txBody>
          <a:bodyPr>
            <a:noAutofit/>
          </a:bodyPr>
          <a:lstStyle/>
          <a:p>
            <a:r>
              <a:rPr lang="ru-RU" sz="2400" u="sng" dirty="0" smtClean="0">
                <a:solidFill>
                  <a:srgbClr val="FF0000"/>
                </a:solidFill>
              </a:rPr>
              <a:t/>
            </a:r>
            <a:br>
              <a:rPr lang="ru-RU" sz="2400" u="sng" dirty="0" smtClean="0">
                <a:solidFill>
                  <a:srgbClr val="FF0000"/>
                </a:solidFill>
              </a:rPr>
            </a:br>
            <a:r>
              <a:rPr lang="ru-RU" sz="2400" u="sng" dirty="0" smtClean="0">
                <a:solidFill>
                  <a:srgbClr val="FF0000"/>
                </a:solidFill>
              </a:rPr>
              <a:t>По игровому замыслу игры можно разделить  на 3 группы:</a:t>
            </a:r>
            <a:br>
              <a:rPr lang="ru-RU" sz="2400" u="sng" dirty="0" smtClean="0">
                <a:solidFill>
                  <a:srgbClr val="FF0000"/>
                </a:solidFill>
              </a:rPr>
            </a:br>
            <a:r>
              <a:rPr lang="ru-RU" sz="2400" dirty="0" smtClean="0"/>
              <a:t>1. отражающие бытовые явления </a:t>
            </a:r>
            <a:br>
              <a:rPr lang="ru-RU" sz="2400" dirty="0" smtClean="0"/>
            </a:br>
            <a:r>
              <a:rPr lang="ru-RU" sz="2400" dirty="0" smtClean="0"/>
              <a:t>(игры в «семью», в «детский сад», </a:t>
            </a:r>
            <a:br>
              <a:rPr lang="ru-RU" sz="2400" dirty="0" smtClean="0"/>
            </a:br>
            <a:r>
              <a:rPr lang="ru-RU" sz="2400" dirty="0" smtClean="0"/>
              <a:t>в «поликлинику» и т.д.); </a:t>
            </a:r>
            <a:br>
              <a:rPr lang="ru-RU" sz="2400" dirty="0" smtClean="0"/>
            </a:br>
            <a:r>
              <a:rPr lang="ru-RU" sz="2400" dirty="0" smtClean="0"/>
              <a:t/>
            </a:r>
            <a:br>
              <a:rPr lang="ru-RU" sz="2400" dirty="0" smtClean="0"/>
            </a:br>
            <a:r>
              <a:rPr lang="ru-RU" sz="2400" dirty="0" smtClean="0"/>
              <a:t>2. отражающие созидательный труд </a:t>
            </a:r>
            <a:br>
              <a:rPr lang="ru-RU" sz="2400" dirty="0" smtClean="0"/>
            </a:br>
            <a:r>
              <a:rPr lang="ru-RU" sz="2400" dirty="0" smtClean="0"/>
              <a:t>(строительство метро, постройку </a:t>
            </a:r>
            <a:br>
              <a:rPr lang="ru-RU" sz="2400" dirty="0" smtClean="0"/>
            </a:br>
            <a:r>
              <a:rPr lang="ru-RU" sz="2400" dirty="0" smtClean="0"/>
              <a:t>домов,.); </a:t>
            </a:r>
            <a:br>
              <a:rPr lang="ru-RU" sz="2400" dirty="0" smtClean="0"/>
            </a:br>
            <a:r>
              <a:rPr lang="ru-RU" sz="2400" dirty="0" smtClean="0"/>
              <a:t/>
            </a:r>
            <a:br>
              <a:rPr lang="ru-RU" sz="2400" dirty="0" smtClean="0"/>
            </a:br>
            <a:r>
              <a:rPr lang="ru-RU" sz="2400" dirty="0" smtClean="0"/>
              <a:t>3. отражающие общественные</a:t>
            </a:r>
            <a:br>
              <a:rPr lang="ru-RU" sz="2400" dirty="0" smtClean="0"/>
            </a:br>
            <a:r>
              <a:rPr lang="ru-RU" sz="2400" dirty="0" smtClean="0"/>
              <a:t>события, традиции</a:t>
            </a:r>
            <a:br>
              <a:rPr lang="ru-RU" sz="2400" dirty="0" smtClean="0"/>
            </a:br>
            <a:r>
              <a:rPr lang="ru-RU" sz="2400" dirty="0" smtClean="0"/>
              <a:t>(праздники, встречу гостей, </a:t>
            </a:r>
            <a:br>
              <a:rPr lang="ru-RU" sz="2400" dirty="0" smtClean="0"/>
            </a:br>
            <a:r>
              <a:rPr lang="ru-RU" sz="2400" dirty="0" smtClean="0"/>
              <a:t>путешествия и т. д.). </a:t>
            </a:r>
            <a:br>
              <a:rPr lang="ru-RU" sz="2400" dirty="0" smtClean="0"/>
            </a:br>
            <a:r>
              <a:rPr lang="ru-RU" sz="2400" dirty="0" smtClean="0"/>
              <a:t/>
            </a:r>
            <a:br>
              <a:rPr lang="ru-RU" sz="2400" dirty="0" smtClean="0"/>
            </a:br>
            <a:r>
              <a:rPr lang="ru-RU" sz="2400" b="1" u="sng" dirty="0" smtClean="0">
                <a:solidFill>
                  <a:srgbClr val="7030A0"/>
                </a:solidFill>
              </a:rPr>
              <a:t>Такое деление их, конечно, условно, так как игра может включать отражение разных жизненных явлений.</a:t>
            </a:r>
            <a:r>
              <a:rPr lang="ru-RU" sz="2400" dirty="0" smtClean="0"/>
              <a:t/>
            </a:r>
            <a:br>
              <a:rPr lang="ru-RU" sz="2400" dirty="0" smtClean="0"/>
            </a:br>
            <a:endParaRPr lang="ru-RU" sz="2400" dirty="0"/>
          </a:p>
        </p:txBody>
      </p:sp>
      <p:sp>
        <p:nvSpPr>
          <p:cNvPr id="3" name="Содержимое 2"/>
          <p:cNvSpPr>
            <a:spLocks noGrp="1"/>
          </p:cNvSpPr>
          <p:nvPr>
            <p:ph idx="1"/>
          </p:nvPr>
        </p:nvSpPr>
        <p:spPr>
          <a:xfrm>
            <a:off x="1187624" y="6021288"/>
            <a:ext cx="7704856" cy="45719"/>
          </a:xfrm>
        </p:spPr>
        <p:txBody>
          <a:bodyPr>
            <a:normAutofit fontScale="25000" lnSpcReduction="20000"/>
          </a:bodyPr>
          <a:lstStyle/>
          <a:p>
            <a:endParaRPr lang="ru-RU" dirty="0"/>
          </a:p>
        </p:txBody>
      </p:sp>
      <p:pic>
        <p:nvPicPr>
          <p:cNvPr id="10243" name="Picture 3" descr="C:\Users\Пользователь\Pictures\p21_img_4547.jpg"/>
          <p:cNvPicPr>
            <a:picLocks noChangeAspect="1" noChangeArrowheads="1"/>
          </p:cNvPicPr>
          <p:nvPr/>
        </p:nvPicPr>
        <p:blipFill>
          <a:blip r:embed="rId2" cstate="print"/>
          <a:srcRect/>
          <a:stretch>
            <a:fillRect/>
          </a:stretch>
        </p:blipFill>
        <p:spPr bwMode="auto">
          <a:xfrm>
            <a:off x="6444208" y="548680"/>
            <a:ext cx="2016224" cy="1584176"/>
          </a:xfrm>
          <a:prstGeom prst="rect">
            <a:avLst/>
          </a:prstGeom>
          <a:noFill/>
          <a:ln>
            <a:solidFill>
              <a:srgbClr val="00B050"/>
            </a:solidFill>
          </a:ln>
        </p:spPr>
      </p:pic>
      <p:pic>
        <p:nvPicPr>
          <p:cNvPr id="10244" name="Picture 4" descr="C:\Users\Пользователь\Pictures\imagesCAI95P1H.jpg"/>
          <p:cNvPicPr>
            <a:picLocks noChangeAspect="1" noChangeArrowheads="1"/>
          </p:cNvPicPr>
          <p:nvPr/>
        </p:nvPicPr>
        <p:blipFill>
          <a:blip r:embed="rId3" cstate="print"/>
          <a:srcRect/>
          <a:stretch>
            <a:fillRect/>
          </a:stretch>
        </p:blipFill>
        <p:spPr bwMode="auto">
          <a:xfrm>
            <a:off x="6444208" y="2202504"/>
            <a:ext cx="2016224" cy="1874568"/>
          </a:xfrm>
          <a:prstGeom prst="rect">
            <a:avLst/>
          </a:prstGeom>
          <a:noFill/>
          <a:ln>
            <a:solidFill>
              <a:srgbClr val="00B050"/>
            </a:solidFill>
          </a:ln>
        </p:spPr>
      </p:pic>
      <p:pic>
        <p:nvPicPr>
          <p:cNvPr id="10245" name="Picture 5" descr="C:\Users\Пользователь\Pictures\imagesCAOQVIY8.jpg"/>
          <p:cNvPicPr>
            <a:picLocks noChangeAspect="1" noChangeArrowheads="1"/>
          </p:cNvPicPr>
          <p:nvPr/>
        </p:nvPicPr>
        <p:blipFill>
          <a:blip r:embed="rId4" cstate="print"/>
          <a:srcRect/>
          <a:stretch>
            <a:fillRect/>
          </a:stretch>
        </p:blipFill>
        <p:spPr bwMode="auto">
          <a:xfrm>
            <a:off x="6444208" y="4149080"/>
            <a:ext cx="2016224" cy="1502740"/>
          </a:xfrm>
          <a:prstGeom prst="rect">
            <a:avLst/>
          </a:prstGeom>
          <a:noFill/>
          <a:ln>
            <a:solidFill>
              <a:srgbClr val="00B050"/>
            </a:solidFill>
          </a:ln>
        </p:spPr>
      </p:pic>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250706"/>
          </a:xfrm>
        </p:spPr>
        <p:txBody>
          <a:bodyPr>
            <a:noAutofit/>
          </a:bodyPr>
          <a:lstStyle/>
          <a:p>
            <a:r>
              <a:rPr lang="ru-RU" sz="3200" i="1" dirty="0" smtClean="0">
                <a:solidFill>
                  <a:srgbClr val="FF0000"/>
                </a:solidFill>
                <a:effectLst>
                  <a:outerShdw blurRad="38100" dist="38100" dir="2700000" algn="tl">
                    <a:srgbClr val="000000">
                      <a:alpha val="43137"/>
                    </a:srgbClr>
                  </a:outerShdw>
                </a:effectLst>
              </a:rPr>
              <a:t>Сюжетно-ролевые игры различаются :</a:t>
            </a:r>
            <a:br>
              <a:rPr lang="ru-RU" sz="3200" i="1" dirty="0" smtClean="0">
                <a:solidFill>
                  <a:srgbClr val="FF0000"/>
                </a:solidFill>
                <a:effectLst>
                  <a:outerShdw blurRad="38100" dist="38100" dir="2700000" algn="tl">
                    <a:srgbClr val="000000">
                      <a:alpha val="43137"/>
                    </a:srgbClr>
                  </a:outerShdw>
                </a:effectLst>
              </a:rPr>
            </a:br>
            <a:r>
              <a:rPr lang="ru-RU" sz="3200" dirty="0" smtClean="0">
                <a:solidFill>
                  <a:srgbClr val="FF0000"/>
                </a:solidFill>
                <a:effectLst>
                  <a:outerShdw blurRad="38100" dist="38100" dir="2700000" algn="tl">
                    <a:srgbClr val="000000">
                      <a:alpha val="43137"/>
                    </a:srgbClr>
                  </a:outerShdw>
                </a:effectLst>
              </a:rPr>
              <a:t> </a:t>
            </a:r>
            <a:r>
              <a:rPr lang="ru-RU" sz="3200" dirty="0" smtClean="0">
                <a:solidFill>
                  <a:srgbClr val="5D0F38"/>
                </a:solidFill>
                <a:effectLst>
                  <a:outerShdw blurRad="38100" dist="38100" dir="2700000" algn="tl">
                    <a:srgbClr val="000000">
                      <a:alpha val="43137"/>
                    </a:srgbClr>
                  </a:outerShdw>
                </a:effectLst>
              </a:rPr>
              <a:t>-- </a:t>
            </a:r>
            <a:r>
              <a:rPr lang="ru-RU" sz="3200" dirty="0" smtClean="0">
                <a:solidFill>
                  <a:srgbClr val="5D0F38"/>
                </a:solidFill>
              </a:rPr>
              <a:t>по содержанию (отражение быта, труда взрослых, событий общественной жизни); </a:t>
            </a:r>
            <a:br>
              <a:rPr lang="ru-RU" sz="3200" dirty="0" smtClean="0">
                <a:solidFill>
                  <a:srgbClr val="5D0F38"/>
                </a:solidFill>
              </a:rPr>
            </a:br>
            <a:r>
              <a:rPr lang="ru-RU" sz="3200" dirty="0" smtClean="0">
                <a:solidFill>
                  <a:srgbClr val="5D0F38"/>
                </a:solidFill>
              </a:rPr>
              <a:t>-- по организации, количеству участников (индивидуальные, групповые, коллективные); </a:t>
            </a:r>
            <a:br>
              <a:rPr lang="ru-RU" sz="3200" dirty="0" smtClean="0">
                <a:solidFill>
                  <a:srgbClr val="5D0F38"/>
                </a:solidFill>
              </a:rPr>
            </a:br>
            <a:r>
              <a:rPr lang="ru-RU" sz="3200" dirty="0" smtClean="0">
                <a:solidFill>
                  <a:srgbClr val="5D0F38"/>
                </a:solidFill>
              </a:rPr>
              <a:t>-- по виду (игры, сюжет которых придумывают сами дети, </a:t>
            </a:r>
            <a:br>
              <a:rPr lang="ru-RU" sz="3200" dirty="0" smtClean="0">
                <a:solidFill>
                  <a:srgbClr val="5D0F38"/>
                </a:solidFill>
              </a:rPr>
            </a:br>
            <a:r>
              <a:rPr lang="ru-RU" sz="3200" dirty="0" smtClean="0">
                <a:solidFill>
                  <a:srgbClr val="5D0F38"/>
                </a:solidFill>
              </a:rPr>
              <a:t>-- игры-драматизации - разыгрывание сказок и рассказов; строительные). </a:t>
            </a:r>
            <a:br>
              <a:rPr lang="ru-RU" sz="3200" dirty="0" smtClean="0">
                <a:solidFill>
                  <a:srgbClr val="5D0F38"/>
                </a:solidFill>
              </a:rPr>
            </a:br>
            <a:endParaRPr lang="ru-RU" sz="3200" dirty="0">
              <a:solidFill>
                <a:srgbClr val="5D0F38"/>
              </a:solidFill>
            </a:endParaRPr>
          </a:p>
        </p:txBody>
      </p:sp>
      <p:sp>
        <p:nvSpPr>
          <p:cNvPr id="3" name="Содержимое 2"/>
          <p:cNvSpPr>
            <a:spLocks noGrp="1"/>
          </p:cNvSpPr>
          <p:nvPr>
            <p:ph idx="1"/>
          </p:nvPr>
        </p:nvSpPr>
        <p:spPr>
          <a:xfrm>
            <a:off x="8748464" y="6093296"/>
            <a:ext cx="185224" cy="155104"/>
          </a:xfrm>
        </p:spPr>
        <p:txBody>
          <a:bodyPr>
            <a:normAutofit fontScale="25000" lnSpcReduction="20000"/>
          </a:bodyPr>
          <a:lstStyle/>
          <a:p>
            <a:endParaRPr lang="ru-RU" dirty="0"/>
          </a:p>
        </p:txBody>
      </p:sp>
    </p:spTree>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r>
              <a:rPr lang="ru-RU" sz="4000" dirty="0" smtClean="0">
                <a:latin typeface="Times New Roman" pitchFamily="18" charset="0"/>
                <a:cs typeface="Times New Roman" pitchFamily="18" charset="0"/>
              </a:rPr>
              <a:t>Руководство и сопровождение сюжетно-ролевых игр.</a:t>
            </a:r>
            <a:r>
              <a:rPr lang="ru-RU" dirty="0" smtClean="0"/>
              <a:t/>
            </a:r>
            <a:br>
              <a:rPr lang="ru-RU" dirty="0" smtClean="0"/>
            </a:br>
            <a:endParaRPr lang="ru-RU" dirty="0"/>
          </a:p>
        </p:txBody>
      </p:sp>
      <p:pic>
        <p:nvPicPr>
          <p:cNvPr id="7170" name="Picture 2" descr="C:\Users\Пользователь\Pictures\19.jpg"/>
          <p:cNvPicPr>
            <a:picLocks noGrp="1" noChangeAspect="1" noChangeArrowheads="1"/>
          </p:cNvPicPr>
          <p:nvPr>
            <p:ph idx="1"/>
          </p:nvPr>
        </p:nvPicPr>
        <p:blipFill>
          <a:blip r:embed="rId2" cstate="print"/>
          <a:srcRect/>
          <a:stretch>
            <a:fillRect/>
          </a:stretch>
        </p:blipFill>
        <p:spPr bwMode="auto">
          <a:xfrm>
            <a:off x="2339752" y="1844824"/>
            <a:ext cx="5929577" cy="4447183"/>
          </a:xfrm>
          <a:prstGeom prst="rect">
            <a:avLst/>
          </a:prstGeom>
          <a:noFill/>
          <a:ln>
            <a:solidFill>
              <a:srgbClr val="FF0000"/>
            </a:solidFill>
          </a:ln>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74638"/>
            <a:ext cx="7602048" cy="3442394"/>
          </a:xfrm>
        </p:spPr>
        <p:txBody>
          <a:bodyPr>
            <a:noAutofit/>
          </a:bodyPr>
          <a:lstStyle/>
          <a:p>
            <a:pPr algn="ctr"/>
            <a:r>
              <a:rPr lang="ru-RU" sz="2000" dirty="0" smtClean="0">
                <a:solidFill>
                  <a:srgbClr val="00B050"/>
                </a:solidFill>
              </a:rPr>
              <a:t>"Необходимыми элементами, обеспечивающими интересную игровую деятельность, развитие познавательных интересов и моральных качеств</a:t>
            </a:r>
            <a:r>
              <a:rPr lang="ru-RU" sz="2000" i="1" dirty="0" smtClean="0">
                <a:solidFill>
                  <a:srgbClr val="00B050"/>
                </a:solidFill>
              </a:rPr>
              <a:t> </a:t>
            </a:r>
            <a:r>
              <a:rPr lang="ru-RU" sz="2000" dirty="0" smtClean="0">
                <a:solidFill>
                  <a:srgbClr val="00B050"/>
                </a:solidFill>
              </a:rPr>
              <a:t>ребенка, являются знание - действие - общение. Особая роль при этом принадлежит воспитателю. Именно от личности педагога, его знаний, умений, профессионального мастерства и способности творчески организовать руководство игровой деятельностью детей зависит использование ее в целях всестороннего развития личности ребенка"    - </a:t>
            </a:r>
            <a:r>
              <a:rPr lang="ru-RU" sz="2000" dirty="0" err="1" smtClean="0">
                <a:solidFill>
                  <a:srgbClr val="00B050"/>
                </a:solidFill>
              </a:rPr>
              <a:t>Русскова</a:t>
            </a:r>
            <a:r>
              <a:rPr lang="ru-RU" sz="2000" dirty="0" smtClean="0">
                <a:solidFill>
                  <a:srgbClr val="00B050"/>
                </a:solidFill>
              </a:rPr>
              <a:t> Л.В.</a:t>
            </a:r>
            <a:br>
              <a:rPr lang="ru-RU" sz="2000" dirty="0" smtClean="0">
                <a:solidFill>
                  <a:srgbClr val="00B050"/>
                </a:solidFill>
              </a:rPr>
            </a:br>
            <a:endParaRPr lang="ru-RU" sz="2000" dirty="0">
              <a:solidFill>
                <a:srgbClr val="00B050"/>
              </a:solidFill>
            </a:endParaRPr>
          </a:p>
        </p:txBody>
      </p:sp>
      <p:pic>
        <p:nvPicPr>
          <p:cNvPr id="11266" name="Picture 2" descr="C:\Users\Пользователь\Pictures\baranov4.jpg"/>
          <p:cNvPicPr>
            <a:picLocks noGrp="1" noChangeAspect="1" noChangeArrowheads="1"/>
          </p:cNvPicPr>
          <p:nvPr>
            <p:ph idx="1"/>
          </p:nvPr>
        </p:nvPicPr>
        <p:blipFill>
          <a:blip r:embed="rId2" cstate="print"/>
          <a:srcRect/>
          <a:stretch>
            <a:fillRect/>
          </a:stretch>
        </p:blipFill>
        <p:spPr bwMode="auto">
          <a:xfrm>
            <a:off x="2339752" y="3356992"/>
            <a:ext cx="5616624" cy="3312368"/>
          </a:xfrm>
          <a:prstGeom prst="rect">
            <a:avLst/>
          </a:prstGeom>
          <a:noFill/>
          <a:ln>
            <a:solidFill>
              <a:srgbClr val="FF0000"/>
            </a:solidFill>
          </a:ln>
        </p:spPr>
      </p:pic>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a:t>
            </a:r>
            <a:endParaRPr lang="ru-RU" dirty="0"/>
          </a:p>
        </p:txBody>
      </p:sp>
      <p:sp>
        <p:nvSpPr>
          <p:cNvPr id="3" name="Содержимое 2"/>
          <p:cNvSpPr>
            <a:spLocks noGrp="1"/>
          </p:cNvSpPr>
          <p:nvPr>
            <p:ph idx="1"/>
          </p:nvPr>
        </p:nvSpPr>
        <p:spPr/>
        <p:txBody>
          <a:bodyPr/>
          <a:lstStyle/>
          <a:p>
            <a:r>
              <a:rPr lang="ru-RU" sz="2800" dirty="0" smtClean="0">
                <a:latin typeface="Times New Roman" pitchFamily="18" charset="0"/>
                <a:cs typeface="Times New Roman" pitchFamily="18" charset="0"/>
              </a:rPr>
              <a:t>1.Введение</a:t>
            </a:r>
          </a:p>
          <a:p>
            <a:pPr lvl="0"/>
            <a:r>
              <a:rPr lang="ru-RU" sz="2800" dirty="0" smtClean="0">
                <a:latin typeface="Times New Roman" pitchFamily="18" charset="0"/>
                <a:cs typeface="Times New Roman" pitchFamily="18" charset="0"/>
              </a:rPr>
              <a:t>2. Характеристика сюжетно-ролевой игры.</a:t>
            </a:r>
          </a:p>
          <a:p>
            <a:pPr lvl="0"/>
            <a:r>
              <a:rPr lang="ru-RU" sz="2800" dirty="0" smtClean="0">
                <a:latin typeface="Times New Roman" pitchFamily="18" charset="0"/>
                <a:cs typeface="Times New Roman" pitchFamily="18" charset="0"/>
              </a:rPr>
              <a:t>3.Структура сюжетно-ролевой игры. </a:t>
            </a:r>
          </a:p>
          <a:p>
            <a:pPr lvl="0"/>
            <a:r>
              <a:rPr lang="ru-RU" sz="2800" dirty="0" smtClean="0">
                <a:latin typeface="Times New Roman" pitchFamily="18" charset="0"/>
                <a:cs typeface="Times New Roman" pitchFamily="18" charset="0"/>
              </a:rPr>
              <a:t>4. Руководство и сопровождение сюжетно-ролевых игр.</a:t>
            </a:r>
          </a:p>
          <a:p>
            <a:pPr lvl="0"/>
            <a:r>
              <a:rPr lang="ru-RU" sz="2800" dirty="0" smtClean="0">
                <a:latin typeface="Times New Roman" pitchFamily="18" charset="0"/>
                <a:cs typeface="Times New Roman" pitchFamily="18" charset="0"/>
              </a:rPr>
              <a:t>5. Заключение</a:t>
            </a:r>
          </a:p>
          <a:p>
            <a:endParaRPr lang="ru-RU" sz="1800"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74638"/>
            <a:ext cx="7602048" cy="3154362"/>
          </a:xfrm>
        </p:spPr>
        <p:txBody>
          <a:bodyPr>
            <a:noAutofit/>
          </a:bodyPr>
          <a:lstStyle/>
          <a:p>
            <a:pPr algn="ctr"/>
            <a:r>
              <a:rPr lang="ru-RU" sz="2400" dirty="0" smtClean="0">
                <a:solidFill>
                  <a:srgbClr val="06664F"/>
                </a:solidFill>
              </a:rPr>
              <a:t>Важность сюжетно-ролевой игры для всестороннего развития ребенка требует систематического, умелого влияния на нее. Но сюжетно-ролевая игра – самостоятельная деятельность детей, и педагог не может заранее предвидеть все приемы руководства ею, как это делается при подготовке к проведению занятий, игр с правилами.</a:t>
            </a:r>
            <a:br>
              <a:rPr lang="ru-RU" sz="2400" dirty="0" smtClean="0">
                <a:solidFill>
                  <a:srgbClr val="06664F"/>
                </a:solidFill>
              </a:rPr>
            </a:br>
            <a:endParaRPr lang="ru-RU" sz="2400" dirty="0">
              <a:solidFill>
                <a:srgbClr val="06664F"/>
              </a:solidFill>
            </a:endParaRPr>
          </a:p>
        </p:txBody>
      </p:sp>
      <p:pic>
        <p:nvPicPr>
          <p:cNvPr id="12290" name="Picture 2" descr="C:\Users\Пользователь\Pictures\16122011375.jpg"/>
          <p:cNvPicPr>
            <a:picLocks noGrp="1" noChangeAspect="1" noChangeArrowheads="1"/>
          </p:cNvPicPr>
          <p:nvPr>
            <p:ph idx="1"/>
          </p:nvPr>
        </p:nvPicPr>
        <p:blipFill>
          <a:blip r:embed="rId2" cstate="print"/>
          <a:srcRect/>
          <a:stretch>
            <a:fillRect/>
          </a:stretch>
        </p:blipFill>
        <p:spPr bwMode="auto">
          <a:xfrm>
            <a:off x="2843808" y="2996952"/>
            <a:ext cx="4608512" cy="3528392"/>
          </a:xfrm>
          <a:prstGeom prst="rect">
            <a:avLst/>
          </a:prstGeom>
          <a:noFill/>
          <a:ln>
            <a:solidFill>
              <a:srgbClr val="FF0000"/>
            </a:solidFill>
          </a:ln>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74638"/>
            <a:ext cx="7602048" cy="2938338"/>
          </a:xfrm>
        </p:spPr>
        <p:txBody>
          <a:bodyPr>
            <a:noAutofit/>
          </a:bodyPr>
          <a:lstStyle/>
          <a:p>
            <a:pPr algn="ctr"/>
            <a:r>
              <a:rPr lang="ru-RU" sz="2000" dirty="0" smtClean="0">
                <a:solidFill>
                  <a:srgbClr val="680B04"/>
                </a:solidFill>
              </a:rPr>
              <a:t>В игре, как во всякой деятельности детей, педагогу принадлежит ведущая роль. В игре взрослые многому учат детей, формируют их моральные качества. </a:t>
            </a:r>
            <a:br>
              <a:rPr lang="ru-RU" sz="2000" dirty="0" smtClean="0">
                <a:solidFill>
                  <a:srgbClr val="680B04"/>
                </a:solidFill>
              </a:rPr>
            </a:br>
            <a:r>
              <a:rPr lang="ru-RU" sz="2000" dirty="0" smtClean="0">
                <a:solidFill>
                  <a:srgbClr val="680B04"/>
                </a:solidFill>
              </a:rPr>
              <a:t>Самое сложное и важное – обдумать задачи и приемы воспитания детей в игре: как способствовать объединению детей, как научить распределять роли, доводить до конца задуманное. При этом ставятся задачи как ко всему коллективу и к отдельным детям.</a:t>
            </a:r>
            <a:br>
              <a:rPr lang="ru-RU" sz="2000" dirty="0" smtClean="0">
                <a:solidFill>
                  <a:srgbClr val="680B04"/>
                </a:solidFill>
              </a:rPr>
            </a:br>
            <a:endParaRPr lang="ru-RU" sz="2000" dirty="0">
              <a:solidFill>
                <a:srgbClr val="680B04"/>
              </a:solidFill>
            </a:endParaRPr>
          </a:p>
        </p:txBody>
      </p:sp>
      <p:pic>
        <p:nvPicPr>
          <p:cNvPr id="13314" name="Picture 2" descr="C:\Users\Пользователь\Pictures\24.jpg"/>
          <p:cNvPicPr>
            <a:picLocks noGrp="1" noChangeAspect="1" noChangeArrowheads="1"/>
          </p:cNvPicPr>
          <p:nvPr>
            <p:ph idx="1"/>
          </p:nvPr>
        </p:nvPicPr>
        <p:blipFill>
          <a:blip r:embed="rId2" cstate="print"/>
          <a:srcRect/>
          <a:stretch>
            <a:fillRect/>
          </a:stretch>
        </p:blipFill>
        <p:spPr bwMode="auto">
          <a:xfrm>
            <a:off x="2771800" y="2924944"/>
            <a:ext cx="4680520" cy="3528392"/>
          </a:xfrm>
          <a:prstGeom prst="rect">
            <a:avLst/>
          </a:prstGeom>
          <a:noFill/>
          <a:ln>
            <a:solidFill>
              <a:srgbClr val="0070C0"/>
            </a:solidFill>
          </a:ln>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3730426"/>
          </a:xfrm>
        </p:spPr>
        <p:txBody>
          <a:bodyPr>
            <a:noAutofit/>
          </a:bodyPr>
          <a:lstStyle/>
          <a:p>
            <a:pPr algn="ctr"/>
            <a:r>
              <a:rPr lang="ru-RU" sz="2000" dirty="0" smtClean="0">
                <a:solidFill>
                  <a:srgbClr val="FF0000"/>
                </a:solidFill>
              </a:rPr>
              <a:t>Первое условие успешного руководства играми – умение наблюдать детей, понимать их игровые замыслы, их переживания. Это не просто: ребенок, особенно в младшем дошкольном возрасте, не всегда может, а иногда не хочет делиться с взрослыми своими намерениями. Педагогу необходимо завоевать доверие детей, установить с ними контакт. Это легко достигается в том случае, если педагог относится к детской игре серьезно, с искренним интересом, без обидного снисхождения, к которому дети весьма чувствительны. Такому педагогу дети охотно рассказывают о своих планах, обращаются к нему за советом и помощью.</a:t>
            </a:r>
            <a:br>
              <a:rPr lang="ru-RU" sz="2000" dirty="0" smtClean="0">
                <a:solidFill>
                  <a:srgbClr val="FF0000"/>
                </a:solidFill>
              </a:rPr>
            </a:br>
            <a:endParaRPr lang="ru-RU" sz="2000" dirty="0">
              <a:solidFill>
                <a:srgbClr val="FF0000"/>
              </a:solidFill>
            </a:endParaRPr>
          </a:p>
        </p:txBody>
      </p:sp>
      <p:pic>
        <p:nvPicPr>
          <p:cNvPr id="14338" name="Picture 2" descr="C:\Users\Пользователь\Pictures\---201~1.JPG"/>
          <p:cNvPicPr>
            <a:picLocks noGrp="1" noChangeAspect="1" noChangeArrowheads="1"/>
          </p:cNvPicPr>
          <p:nvPr>
            <p:ph idx="1"/>
          </p:nvPr>
        </p:nvPicPr>
        <p:blipFill>
          <a:blip r:embed="rId2" cstate="print"/>
          <a:srcRect/>
          <a:stretch>
            <a:fillRect/>
          </a:stretch>
        </p:blipFill>
        <p:spPr bwMode="auto">
          <a:xfrm>
            <a:off x="3275856" y="3789040"/>
            <a:ext cx="3807952" cy="2884661"/>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3154362"/>
          </a:xfrm>
        </p:spPr>
        <p:txBody>
          <a:bodyPr>
            <a:noAutofit/>
          </a:bodyPr>
          <a:lstStyle/>
          <a:p>
            <a:pPr algn="ctr"/>
            <a:r>
              <a:rPr lang="ru-RU" sz="2000" dirty="0" smtClean="0">
                <a:solidFill>
                  <a:srgbClr val="00B050"/>
                </a:solidFill>
              </a:rPr>
              <a:t>Особенно сложна роль педагога в ходе развития сюжета игры. Во время подготовки к ней, когда дети еще не вошли в свои роли, когда сюжет игры только намечается, педагог с уважением относится к замыслу участников, может давать им советы, руководить их поведением, как взрослый детьми. Иное дело в ходе игры, когда неосторожным вмешательством можно разрушить созданный ребенком образ.</a:t>
            </a:r>
            <a:br>
              <a:rPr lang="ru-RU" sz="2000" dirty="0" smtClean="0">
                <a:solidFill>
                  <a:srgbClr val="00B050"/>
                </a:solidFill>
              </a:rPr>
            </a:br>
            <a:endParaRPr lang="ru-RU" sz="2000" dirty="0">
              <a:solidFill>
                <a:srgbClr val="00B050"/>
              </a:solidFill>
            </a:endParaRPr>
          </a:p>
        </p:txBody>
      </p:sp>
      <p:pic>
        <p:nvPicPr>
          <p:cNvPr id="15362" name="Picture 2" descr="C:\Users\Пользователь\Pictures\36489_original.jpg"/>
          <p:cNvPicPr>
            <a:picLocks noGrp="1" noChangeAspect="1" noChangeArrowheads="1"/>
          </p:cNvPicPr>
          <p:nvPr>
            <p:ph idx="1"/>
          </p:nvPr>
        </p:nvPicPr>
        <p:blipFill>
          <a:blip r:embed="rId2" cstate="print"/>
          <a:srcRect/>
          <a:stretch>
            <a:fillRect/>
          </a:stretch>
        </p:blipFill>
        <p:spPr bwMode="auto">
          <a:xfrm>
            <a:off x="2339752" y="2996952"/>
            <a:ext cx="5383545" cy="3672408"/>
          </a:xfrm>
          <a:prstGeom prst="rect">
            <a:avLst/>
          </a:prstGeom>
          <a:noFill/>
          <a:ln>
            <a:solidFill>
              <a:srgbClr val="7030A0"/>
            </a:solidFill>
          </a:ln>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74638"/>
            <a:ext cx="7602048" cy="4090466"/>
          </a:xfrm>
        </p:spPr>
        <p:txBody>
          <a:bodyPr>
            <a:noAutofit/>
          </a:bodyPr>
          <a:lstStyle/>
          <a:p>
            <a:pPr algn="ctr"/>
            <a:r>
              <a:rPr lang="ru-RU" sz="2400" dirty="0" smtClean="0">
                <a:solidFill>
                  <a:srgbClr val="0F0963"/>
                </a:solidFill>
              </a:rPr>
              <a:t>Руководя игрой, педагог всегда должен помнить о том, что нужно развивать инициативу, самостоятельность детей, сохранять их непосредственность, радость игры. Из приемов руководства игрой следует исключить всякого рода принуждение</a:t>
            </a:r>
            <a:r>
              <a:rPr lang="ru-RU" sz="2800" dirty="0" smtClean="0">
                <a:solidFill>
                  <a:srgbClr val="0F0963"/>
                </a:solidFill>
              </a:rPr>
              <a:t>, </a:t>
            </a:r>
            <a:r>
              <a:rPr lang="ru-RU" sz="2400" dirty="0" smtClean="0">
                <a:solidFill>
                  <a:srgbClr val="0F0963"/>
                </a:solidFill>
              </a:rPr>
              <a:t>никогда не фантазировать за ребенка, не придумывать за него игру. Нужно очень деликатно влиять на развитие интересов, на чувства детей, направлять работу их мысли и воображения. Только при таком руководстве успешно развивается игровое творчество.</a:t>
            </a:r>
            <a:r>
              <a:rPr lang="ru-RU" sz="2400" dirty="0" smtClean="0"/>
              <a:t/>
            </a:r>
            <a:br>
              <a:rPr lang="ru-RU" sz="2400" dirty="0" smtClean="0"/>
            </a:br>
            <a:endParaRPr lang="ru-RU" sz="2400" dirty="0"/>
          </a:p>
        </p:txBody>
      </p:sp>
      <p:pic>
        <p:nvPicPr>
          <p:cNvPr id="16386" name="Picture 2" descr="C:\Users\Пользователь\Pictures\19-2.jpg"/>
          <p:cNvPicPr>
            <a:picLocks noGrp="1" noChangeAspect="1" noChangeArrowheads="1"/>
          </p:cNvPicPr>
          <p:nvPr>
            <p:ph idx="1"/>
          </p:nvPr>
        </p:nvPicPr>
        <p:blipFill>
          <a:blip r:embed="rId2" cstate="print"/>
          <a:srcRect/>
          <a:stretch>
            <a:fillRect/>
          </a:stretch>
        </p:blipFill>
        <p:spPr bwMode="auto">
          <a:xfrm>
            <a:off x="3275856" y="4077072"/>
            <a:ext cx="3600400" cy="2592288"/>
          </a:xfrm>
          <a:prstGeom prst="rect">
            <a:avLst/>
          </a:prstGeom>
          <a:noFill/>
          <a:ln>
            <a:solidFill>
              <a:srgbClr val="7030A0"/>
            </a:solidFill>
          </a:ln>
        </p:spPr>
      </p:pic>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74638"/>
            <a:ext cx="7602048" cy="1066130"/>
          </a:xfrm>
        </p:spPr>
        <p:txBody>
          <a:bodyPr>
            <a:noAutofit/>
          </a:bodyPr>
          <a:lstStyle/>
          <a:p>
            <a:r>
              <a:rPr lang="ru-RU" sz="2400" dirty="0" smtClean="0"/>
              <a:t/>
            </a:r>
            <a:br>
              <a:rPr lang="ru-RU" sz="2400" dirty="0" smtClean="0"/>
            </a:br>
            <a:r>
              <a:rPr lang="ru-RU" sz="2400" dirty="0" smtClean="0"/>
              <a:t>Таким образом, педагогические мероприятия в организации сюжетно-ролевой игры детей сводятся к следующему: </a:t>
            </a:r>
            <a:br>
              <a:rPr lang="ru-RU" sz="2400" dirty="0" smtClean="0"/>
            </a:br>
            <a:r>
              <a:rPr lang="ru-RU" sz="2000" dirty="0" smtClean="0"/>
              <a:t/>
            </a:r>
            <a:br>
              <a:rPr lang="ru-RU" sz="2000" dirty="0" smtClean="0"/>
            </a:br>
            <a:endParaRPr lang="ru-RU" sz="2000" dirty="0"/>
          </a:p>
        </p:txBody>
      </p:sp>
      <p:sp>
        <p:nvSpPr>
          <p:cNvPr id="3" name="Содержимое 2"/>
          <p:cNvSpPr>
            <a:spLocks noGrp="1"/>
          </p:cNvSpPr>
          <p:nvPr>
            <p:ph idx="1"/>
          </p:nvPr>
        </p:nvSpPr>
        <p:spPr>
          <a:xfrm>
            <a:off x="1187624" y="1412776"/>
            <a:ext cx="7746064" cy="5184576"/>
          </a:xfrm>
        </p:spPr>
        <p:txBody>
          <a:bodyPr>
            <a:noAutofit/>
          </a:bodyPr>
          <a:lstStyle/>
          <a:p>
            <a:pPr>
              <a:buNone/>
            </a:pPr>
            <a:r>
              <a:rPr lang="ru-RU" sz="1600" b="1" i="1" dirty="0" smtClean="0">
                <a:solidFill>
                  <a:srgbClr val="0070C0"/>
                </a:solidFill>
              </a:rPr>
              <a:t>- Организовать место для игры, соответствующее возрасту и числу играющих на нем детей. </a:t>
            </a:r>
            <a:br>
              <a:rPr lang="ru-RU" sz="1600" b="1" i="1" dirty="0" smtClean="0">
                <a:solidFill>
                  <a:srgbClr val="0070C0"/>
                </a:solidFill>
              </a:rPr>
            </a:br>
            <a:endParaRPr lang="ru-RU" sz="1600" b="1" i="1" dirty="0" smtClean="0">
              <a:solidFill>
                <a:srgbClr val="0070C0"/>
              </a:solidFill>
            </a:endParaRPr>
          </a:p>
          <a:p>
            <a:pPr>
              <a:buNone/>
            </a:pPr>
            <a:r>
              <a:rPr lang="ru-RU" sz="1600" b="1" i="1" dirty="0" smtClean="0">
                <a:solidFill>
                  <a:srgbClr val="0070C0"/>
                </a:solidFill>
              </a:rPr>
              <a:t>- Продумать подбор игрушек, материалов, пособий и неуклонно следить за их обновлением соответственно запросам развивающегося игрового процесса и общего развития детей. </a:t>
            </a:r>
            <a:br>
              <a:rPr lang="ru-RU" sz="1600" b="1" i="1" dirty="0" smtClean="0">
                <a:solidFill>
                  <a:srgbClr val="0070C0"/>
                </a:solidFill>
              </a:rPr>
            </a:br>
            <a:r>
              <a:rPr lang="ru-RU" sz="1600" b="1" i="1" dirty="0" smtClean="0">
                <a:solidFill>
                  <a:srgbClr val="0070C0"/>
                </a:solidFill>
              </a:rPr>
              <a:t/>
            </a:r>
            <a:br>
              <a:rPr lang="ru-RU" sz="1600" b="1" i="1" dirty="0" smtClean="0">
                <a:solidFill>
                  <a:srgbClr val="0070C0"/>
                </a:solidFill>
              </a:rPr>
            </a:br>
            <a:endParaRPr lang="ru-RU" sz="1600" b="1" i="1" dirty="0" smtClean="0">
              <a:solidFill>
                <a:srgbClr val="0070C0"/>
              </a:solidFill>
            </a:endParaRPr>
          </a:p>
          <a:p>
            <a:pPr>
              <a:buNone/>
            </a:pPr>
            <a:r>
              <a:rPr lang="ru-RU" sz="1600" b="1" i="1" dirty="0" smtClean="0">
                <a:solidFill>
                  <a:srgbClr val="0070C0"/>
                </a:solidFill>
              </a:rPr>
              <a:t>- Руководя наблюдениями детей, содействовать отображению в игре положительных сторон социальной, трудовой жизни. </a:t>
            </a:r>
            <a:br>
              <a:rPr lang="ru-RU" sz="1600" b="1" i="1" dirty="0" smtClean="0">
                <a:solidFill>
                  <a:srgbClr val="0070C0"/>
                </a:solidFill>
              </a:rPr>
            </a:br>
            <a:r>
              <a:rPr lang="ru-RU" sz="1600" b="1" i="1" dirty="0" smtClean="0">
                <a:solidFill>
                  <a:srgbClr val="0070C0"/>
                </a:solidFill>
              </a:rPr>
              <a:t/>
            </a:r>
            <a:br>
              <a:rPr lang="ru-RU" sz="1600" b="1" i="1" dirty="0" smtClean="0">
                <a:solidFill>
                  <a:srgbClr val="0070C0"/>
                </a:solidFill>
              </a:rPr>
            </a:br>
            <a:endParaRPr lang="ru-RU" sz="1600" b="1" i="1" dirty="0" smtClean="0">
              <a:solidFill>
                <a:srgbClr val="0070C0"/>
              </a:solidFill>
            </a:endParaRPr>
          </a:p>
          <a:p>
            <a:pPr>
              <a:buNone/>
            </a:pPr>
            <a:r>
              <a:rPr lang="ru-RU" sz="1600" b="1" i="1" dirty="0" smtClean="0">
                <a:solidFill>
                  <a:srgbClr val="0070C0"/>
                </a:solidFill>
              </a:rPr>
              <a:t>- Следовать тому, чтобы группировка детей в игре (по возрасту, развитию речи, речевым навыкам) способствовала росту и развитию языка более слабых и отстающих детей. </a:t>
            </a:r>
            <a:br>
              <a:rPr lang="ru-RU" sz="1600" b="1" i="1" dirty="0" smtClean="0">
                <a:solidFill>
                  <a:srgbClr val="0070C0"/>
                </a:solidFill>
              </a:rPr>
            </a:br>
            <a:r>
              <a:rPr lang="ru-RU" sz="1600" b="1" i="1" dirty="0" smtClean="0">
                <a:solidFill>
                  <a:srgbClr val="0070C0"/>
                </a:solidFill>
              </a:rPr>
              <a:t/>
            </a:r>
            <a:br>
              <a:rPr lang="ru-RU" sz="1600" b="1" i="1" dirty="0" smtClean="0">
                <a:solidFill>
                  <a:srgbClr val="0070C0"/>
                </a:solidFill>
              </a:rPr>
            </a:br>
            <a:endParaRPr lang="ru-RU" sz="1600" b="1" i="1" dirty="0" smtClean="0">
              <a:solidFill>
                <a:srgbClr val="0070C0"/>
              </a:solidFill>
            </a:endParaRPr>
          </a:p>
          <a:p>
            <a:pPr>
              <a:buNone/>
            </a:pPr>
            <a:r>
              <a:rPr lang="ru-RU" sz="1600" b="1" i="1" dirty="0" smtClean="0">
                <a:solidFill>
                  <a:srgbClr val="0070C0"/>
                </a:solidFill>
              </a:rPr>
              <a:t>- Проявлять интерес к играм детей беседами, обусловленными их содержанием, руководить игрой и в процессе такого руководства упражнять язык детей. </a:t>
            </a:r>
            <a:br>
              <a:rPr lang="ru-RU" sz="1600" b="1" i="1" dirty="0" smtClean="0">
                <a:solidFill>
                  <a:srgbClr val="0070C0"/>
                </a:solidFill>
              </a:rPr>
            </a:br>
            <a:endParaRPr lang="ru-RU" sz="1600" b="1" i="1" dirty="0">
              <a:solidFill>
                <a:srgbClr val="0070C0"/>
              </a:solidFill>
            </a:endParaRPr>
          </a:p>
        </p:txBody>
      </p:sp>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lgn="ctr"/>
            <a:r>
              <a:rPr lang="ru-RU" sz="3600" dirty="0" smtClean="0">
                <a:latin typeface="Times New Roman" pitchFamily="18" charset="0"/>
                <a:cs typeface="Times New Roman" pitchFamily="18" charset="0"/>
              </a:rPr>
              <a:t>Заключение</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pic>
        <p:nvPicPr>
          <p:cNvPr id="8194" name="Picture 2" descr="C:\Users\Пользователь\Pictures\20.gif"/>
          <p:cNvPicPr>
            <a:picLocks noGrp="1" noChangeAspect="1" noChangeArrowheads="1"/>
          </p:cNvPicPr>
          <p:nvPr>
            <p:ph idx="1"/>
          </p:nvPr>
        </p:nvPicPr>
        <p:blipFill>
          <a:blip r:embed="rId2" cstate="print"/>
          <a:srcRect/>
          <a:stretch>
            <a:fillRect/>
          </a:stretch>
        </p:blipFill>
        <p:spPr bwMode="auto">
          <a:xfrm>
            <a:off x="2347405" y="1447800"/>
            <a:ext cx="5674739" cy="4800600"/>
          </a:xfrm>
          <a:prstGeom prst="rect">
            <a:avLst/>
          </a:prstGeom>
          <a:noFill/>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3370386"/>
          </a:xfrm>
        </p:spPr>
        <p:txBody>
          <a:bodyPr>
            <a:noAutofit/>
          </a:bodyPr>
          <a:lstStyle/>
          <a:p>
            <a:pPr algn="ctr"/>
            <a:r>
              <a:rPr lang="ru-RU" sz="2000" dirty="0" smtClean="0">
                <a:solidFill>
                  <a:srgbClr val="FF0000"/>
                </a:solidFill>
              </a:rPr>
              <a:t>Возникновение и развитие игр у детей дошкольного возраста находится в прямой зависимости от усвоения ими конкретных знаний о явлениях окружающей жизни.</a:t>
            </a:r>
            <a:br>
              <a:rPr lang="ru-RU" sz="2000" dirty="0" smtClean="0">
                <a:solidFill>
                  <a:srgbClr val="FF0000"/>
                </a:solidFill>
              </a:rPr>
            </a:br>
            <a:r>
              <a:rPr lang="ru-RU" sz="2000" dirty="0" smtClean="0">
                <a:solidFill>
                  <a:srgbClr val="FF0000"/>
                </a:solidFill>
              </a:rPr>
              <a:t/>
            </a:r>
            <a:br>
              <a:rPr lang="ru-RU" sz="2000" dirty="0" smtClean="0">
                <a:solidFill>
                  <a:srgbClr val="FF0000"/>
                </a:solidFill>
              </a:rPr>
            </a:br>
            <a:r>
              <a:rPr lang="ru-RU" sz="2000" dirty="0" smtClean="0">
                <a:solidFill>
                  <a:srgbClr val="FF0000"/>
                </a:solidFill>
              </a:rPr>
              <a:t>Чтобы полученные сведения стали источником содержания игры и влияли на умственное и нравственное развитие ребенка, необходимо постоянное, целенаправленное руководство воспитателя игровой деятельностью, его личная заинтересованность играми, стремление поддержать и развить игровые интересы детей.</a:t>
            </a:r>
            <a:r>
              <a:rPr lang="ru-RU" sz="2000" dirty="0" smtClean="0"/>
              <a:t/>
            </a:r>
            <a:br>
              <a:rPr lang="ru-RU" sz="2000" dirty="0" smtClean="0"/>
            </a:br>
            <a:endParaRPr lang="ru-RU" sz="2000" dirty="0"/>
          </a:p>
        </p:txBody>
      </p:sp>
      <p:pic>
        <p:nvPicPr>
          <p:cNvPr id="17410" name="Picture 2" descr="C:\Users\Пользователь\Pictures\news732.jpg"/>
          <p:cNvPicPr>
            <a:picLocks noGrp="1" noChangeAspect="1" noChangeArrowheads="1"/>
          </p:cNvPicPr>
          <p:nvPr>
            <p:ph idx="1"/>
          </p:nvPr>
        </p:nvPicPr>
        <p:blipFill>
          <a:blip r:embed="rId2" cstate="print"/>
          <a:srcRect r="2502" b="8915"/>
          <a:stretch>
            <a:fillRect/>
          </a:stretch>
        </p:blipFill>
        <p:spPr bwMode="auto">
          <a:xfrm>
            <a:off x="3131840" y="3501008"/>
            <a:ext cx="3744416" cy="3168352"/>
          </a:xfrm>
          <a:prstGeom prst="rect">
            <a:avLst/>
          </a:prstGeom>
          <a:noFill/>
        </p:spPr>
      </p:pic>
    </p:spTree>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8933687" y="228919"/>
            <a:ext cx="45719" cy="45719"/>
          </a:xfrm>
        </p:spPr>
        <p:txBody>
          <a:bodyPr>
            <a:normAutofit fontScale="90000"/>
          </a:bodyPr>
          <a:lstStyle/>
          <a:p>
            <a:endParaRPr lang="ru-RU" dirty="0"/>
          </a:p>
        </p:txBody>
      </p:sp>
      <p:sp>
        <p:nvSpPr>
          <p:cNvPr id="3" name="Содержимое 2"/>
          <p:cNvSpPr>
            <a:spLocks noGrp="1"/>
          </p:cNvSpPr>
          <p:nvPr>
            <p:ph idx="1"/>
          </p:nvPr>
        </p:nvSpPr>
        <p:spPr>
          <a:xfrm>
            <a:off x="1435608" y="332656"/>
            <a:ext cx="7498080" cy="5915744"/>
          </a:xfrm>
        </p:spPr>
        <p:txBody>
          <a:bodyPr>
            <a:noAutofit/>
          </a:bodyPr>
          <a:lstStyle/>
          <a:p>
            <a:r>
              <a:rPr lang="ru-RU" sz="1800" dirty="0" smtClean="0"/>
              <a:t>Литература</a:t>
            </a:r>
          </a:p>
          <a:p>
            <a:r>
              <a:rPr lang="ru-RU" sz="1800" dirty="0" smtClean="0"/>
              <a:t>1.Венгер Л.Н., Мухина В.С. Психология - М., 1988. c.63</a:t>
            </a:r>
          </a:p>
          <a:p>
            <a:r>
              <a:rPr lang="ru-RU" sz="1800" dirty="0" smtClean="0"/>
              <a:t>2.Жуковская Р. И. Воспитание детей в игре. М., 1963. С. 68. </a:t>
            </a:r>
          </a:p>
          <a:p>
            <a:r>
              <a:rPr lang="ru-RU" sz="1800" dirty="0" smtClean="0"/>
              <a:t>3.Зворыгина Е. Комарова Н. Педагогические условия формирования сюжетно-ролевой игры. // Дошкольное воспитание. 1989.- №5. - С.- 39.</a:t>
            </a:r>
          </a:p>
          <a:p>
            <a:r>
              <a:rPr lang="ru-RU" sz="1800" dirty="0" smtClean="0"/>
              <a:t>4.Козлова С.А., Куликова Т.А. Дошкольная педагогика. - М.: Академия, 2001.</a:t>
            </a:r>
          </a:p>
          <a:p>
            <a:r>
              <a:rPr lang="ru-RU" sz="1800" dirty="0" smtClean="0"/>
              <a:t>5. Короткова Н.А. Сюжетно - ролевая игра старшего дошкольника // Ребёнок в детском саду.2006. - №4. - С. 43. </a:t>
            </a:r>
          </a:p>
          <a:p>
            <a:r>
              <a:rPr lang="ru-RU" sz="1800" dirty="0" smtClean="0"/>
              <a:t>6.Лобанова Е.А. Дошкольная педагогика. М., 2005. С. 165.</a:t>
            </a:r>
          </a:p>
          <a:p>
            <a:r>
              <a:rPr lang="ru-RU" sz="1800" dirty="0" smtClean="0"/>
              <a:t>7.Менджерицкая Д.В. Воспитателю о детской игре - М.: Просвещение, 1982. - 128с.</a:t>
            </a:r>
          </a:p>
          <a:p>
            <a:r>
              <a:rPr lang="ru-RU" sz="1800" dirty="0" smtClean="0"/>
              <a:t>8.Смирнова Е.О. Детская психология. - М.: </a:t>
            </a:r>
            <a:r>
              <a:rPr lang="ru-RU" sz="1800" dirty="0" err="1" smtClean="0"/>
              <a:t>Владос</a:t>
            </a:r>
            <a:r>
              <a:rPr lang="ru-RU" sz="1800" dirty="0" smtClean="0"/>
              <a:t>, 2003. - 368с.</a:t>
            </a:r>
          </a:p>
          <a:p>
            <a:r>
              <a:rPr lang="ru-RU" sz="1800" dirty="0" smtClean="0"/>
              <a:t>9.Урунтаева Г.А. Детская психология - М.: Академия, 2006. - 368с. </a:t>
            </a:r>
          </a:p>
          <a:p>
            <a:r>
              <a:rPr lang="ru-RU" sz="1800" dirty="0" smtClean="0"/>
              <a:t>10.Эльконин Д.Б. Психология игры. М., 1978. С. 85. </a:t>
            </a:r>
          </a:p>
          <a:p>
            <a:r>
              <a:rPr lang="ru-RU" sz="1800" dirty="0" smtClean="0"/>
              <a:t>11.Эльконин Д.Б. Избранные психологические труды. М.: Просвещение 1989. С. 184. </a:t>
            </a:r>
          </a:p>
          <a:p>
            <a:endParaRPr lang="ru-RU" sz="1800"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403649" y="274638"/>
            <a:ext cx="7484320" cy="634082"/>
          </a:xfrm>
        </p:spPr>
        <p:txBody>
          <a:bodyPr>
            <a:normAutofit fontScale="90000"/>
          </a:bodyPr>
          <a:lstStyle/>
          <a:p>
            <a:r>
              <a:rPr lang="ru-RU" sz="4400" b="1" dirty="0" smtClean="0">
                <a:latin typeface="Times New Roman" pitchFamily="18" charset="0"/>
                <a:cs typeface="Times New Roman" pitchFamily="18" charset="0"/>
              </a:rPr>
              <a:t>		     Введение</a:t>
            </a:r>
            <a:endParaRPr lang="ru-RU" dirty="0"/>
          </a:p>
        </p:txBody>
      </p:sp>
      <p:pic>
        <p:nvPicPr>
          <p:cNvPr id="4102" name="Picture 6" descr="C:\Users\Пользователь\Pictures\11.png"/>
          <p:cNvPicPr>
            <a:picLocks noGrp="1" noChangeAspect="1" noChangeArrowheads="1"/>
          </p:cNvPicPr>
          <p:nvPr>
            <p:ph idx="1"/>
          </p:nvPr>
        </p:nvPicPr>
        <p:blipFill>
          <a:blip r:embed="rId2" cstate="print"/>
          <a:srcRect/>
          <a:stretch>
            <a:fillRect/>
          </a:stretch>
        </p:blipFill>
        <p:spPr bwMode="auto">
          <a:xfrm>
            <a:off x="2339752" y="1342766"/>
            <a:ext cx="5407620" cy="5515234"/>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noAutofit/>
          </a:bodyPr>
          <a:lstStyle/>
          <a:p>
            <a:r>
              <a:rPr lang="ru-RU" sz="3200" dirty="0" smtClean="0">
                <a:latin typeface="Times New Roman" pitchFamily="18" charset="0"/>
                <a:cs typeface="Times New Roman" pitchFamily="18" charset="0"/>
              </a:rPr>
              <a:t>Дошкольный возраст – первоначальный</a:t>
            </a:r>
            <a:r>
              <a:rPr lang="ru-RU" sz="3200" b="1"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этап усвоения общественного опыта. </a:t>
            </a:r>
            <a:endParaRPr lang="ru-RU" sz="3200" dirty="0">
              <a:latin typeface="Times New Roman" pitchFamily="18" charset="0"/>
              <a:cs typeface="Times New Roman" pitchFamily="18" charset="0"/>
            </a:endParaRPr>
          </a:p>
        </p:txBody>
      </p:sp>
      <p:pic>
        <p:nvPicPr>
          <p:cNvPr id="3" name="Picture 2" descr="C:\Users\Пользователь\Pictures\14.jpg"/>
          <p:cNvPicPr>
            <a:picLocks noGrp="1" noChangeAspect="1" noChangeArrowheads="1"/>
          </p:cNvPicPr>
          <p:nvPr>
            <p:ph idx="1"/>
          </p:nvPr>
        </p:nvPicPr>
        <p:blipFill>
          <a:blip r:embed="rId2" cstate="print"/>
          <a:srcRect/>
          <a:stretch>
            <a:fillRect/>
          </a:stretch>
        </p:blipFill>
        <p:spPr bwMode="auto">
          <a:xfrm>
            <a:off x="2123728" y="1916832"/>
            <a:ext cx="6083573" cy="4343747"/>
          </a:xfrm>
          <a:prstGeom prst="rect">
            <a:avLst/>
          </a:prstGeom>
          <a:noFill/>
          <a:ln>
            <a:solidFill>
              <a:srgbClr val="FF0000"/>
            </a:solidFill>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290266"/>
          </a:xfrm>
        </p:spPr>
        <p:txBody>
          <a:bodyPr>
            <a:noAutofit/>
          </a:bodyPr>
          <a:lstStyle/>
          <a:p>
            <a:pPr algn="ctr"/>
            <a:r>
              <a:rPr lang="ru-RU" sz="3200" dirty="0" smtClean="0">
                <a:solidFill>
                  <a:srgbClr val="FF0000"/>
                </a:solidFill>
              </a:rPr>
              <a:t>Ребенок развивается под воздействием воспитания, под влиянием впечатлений от окружающего мира. У него рано появляется интерес к жизни и работе взрослых.</a:t>
            </a:r>
            <a:endParaRPr lang="ru-RU" sz="3200" dirty="0">
              <a:solidFill>
                <a:srgbClr val="FF0000"/>
              </a:solidFill>
            </a:endParaRPr>
          </a:p>
        </p:txBody>
      </p:sp>
      <p:pic>
        <p:nvPicPr>
          <p:cNvPr id="2050" name="Picture 2" descr="C:\Users\Пользователь\Pictures\320_0151.jpg"/>
          <p:cNvPicPr>
            <a:picLocks noGrp="1" noChangeAspect="1" noChangeArrowheads="1"/>
          </p:cNvPicPr>
          <p:nvPr>
            <p:ph idx="1"/>
          </p:nvPr>
        </p:nvPicPr>
        <p:blipFill>
          <a:blip r:embed="rId2" cstate="print"/>
          <a:srcRect/>
          <a:stretch>
            <a:fillRect/>
          </a:stretch>
        </p:blipFill>
        <p:spPr bwMode="auto">
          <a:xfrm>
            <a:off x="2468143" y="2636912"/>
            <a:ext cx="5344217" cy="3744416"/>
          </a:xfrm>
          <a:prstGeom prst="rect">
            <a:avLst/>
          </a:prstGeom>
          <a:noFill/>
          <a:ln>
            <a:solidFill>
              <a:srgbClr val="00B0F0"/>
            </a:solidFill>
          </a:ln>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858218"/>
          </a:xfrm>
        </p:spPr>
        <p:txBody>
          <a:bodyPr>
            <a:noAutofit/>
          </a:bodyPr>
          <a:lstStyle/>
          <a:p>
            <a:pPr algn="ctr"/>
            <a:r>
              <a:rPr lang="ru-RU" sz="3200" b="1" dirty="0" smtClean="0">
                <a:solidFill>
                  <a:srgbClr val="7030A0"/>
                </a:solidFill>
              </a:rPr>
              <a:t/>
            </a:r>
            <a:br>
              <a:rPr lang="ru-RU" sz="3200" b="1" dirty="0" smtClean="0">
                <a:solidFill>
                  <a:srgbClr val="7030A0"/>
                </a:solidFill>
              </a:rPr>
            </a:br>
            <a:r>
              <a:rPr lang="ru-RU" sz="3200" b="1" dirty="0" smtClean="0">
                <a:solidFill>
                  <a:srgbClr val="7030A0"/>
                </a:solidFill>
              </a:rPr>
              <a:t>Игра – наиболее доступный ребенку вид деятельности, своеобразный способ переработки полученных впечатлений. </a:t>
            </a:r>
            <a:br>
              <a:rPr lang="ru-RU" sz="3200" b="1" dirty="0" smtClean="0">
                <a:solidFill>
                  <a:srgbClr val="7030A0"/>
                </a:solidFill>
              </a:rPr>
            </a:br>
            <a:endParaRPr lang="ru-RU" sz="3200" b="1" dirty="0">
              <a:solidFill>
                <a:srgbClr val="7030A0"/>
              </a:solidFill>
            </a:endParaRPr>
          </a:p>
        </p:txBody>
      </p:sp>
      <p:pic>
        <p:nvPicPr>
          <p:cNvPr id="2051" name="Picture 3" descr="C:\Users\Пользователь\Pictures\15.JPG"/>
          <p:cNvPicPr>
            <a:picLocks noGrp="1" noChangeAspect="1" noChangeArrowheads="1"/>
          </p:cNvPicPr>
          <p:nvPr>
            <p:ph idx="1"/>
          </p:nvPr>
        </p:nvPicPr>
        <p:blipFill>
          <a:blip r:embed="rId2" cstate="print"/>
          <a:srcRect/>
          <a:stretch>
            <a:fillRect/>
          </a:stretch>
        </p:blipFill>
        <p:spPr bwMode="auto">
          <a:xfrm>
            <a:off x="2339752" y="2204864"/>
            <a:ext cx="5541367" cy="4156025"/>
          </a:xfrm>
          <a:prstGeom prst="rect">
            <a:avLst/>
          </a:prstGeom>
          <a:noFill/>
          <a:ln>
            <a:solidFill>
              <a:srgbClr val="FF0000"/>
            </a:solidFill>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714202"/>
          </a:xfrm>
        </p:spPr>
        <p:txBody>
          <a:bodyPr>
            <a:noAutofit/>
          </a:bodyPr>
          <a:lstStyle/>
          <a:p>
            <a:pPr algn="ctr"/>
            <a:r>
              <a:rPr lang="ru-RU" sz="2400" b="1" dirty="0" smtClean="0">
                <a:solidFill>
                  <a:schemeClr val="accent3">
                    <a:lumMod val="75000"/>
                  </a:schemeClr>
                </a:solidFill>
              </a:rPr>
              <a:t>К игре детей побуждает стремление знакомиться с окружающим миром, активно действовать в общении со сверстниками, участвовать в жизни взрослых, осуществлять свои мечты.</a:t>
            </a:r>
            <a:r>
              <a:rPr lang="ru-RU" sz="2400" dirty="0" smtClean="0">
                <a:solidFill>
                  <a:schemeClr val="accent3">
                    <a:lumMod val="75000"/>
                  </a:schemeClr>
                </a:solidFill>
              </a:rPr>
              <a:t/>
            </a:r>
            <a:br>
              <a:rPr lang="ru-RU" sz="2400" dirty="0" smtClean="0">
                <a:solidFill>
                  <a:schemeClr val="accent3">
                    <a:lumMod val="75000"/>
                  </a:schemeClr>
                </a:solidFill>
              </a:rPr>
            </a:br>
            <a:endParaRPr lang="ru-RU" sz="2400" dirty="0">
              <a:solidFill>
                <a:schemeClr val="accent3">
                  <a:lumMod val="75000"/>
                </a:schemeClr>
              </a:solidFill>
            </a:endParaRPr>
          </a:p>
        </p:txBody>
      </p:sp>
      <p:pic>
        <p:nvPicPr>
          <p:cNvPr id="3074" name="Picture 2" descr="C:\Users\Пользователь\Pictures\16.jpg"/>
          <p:cNvPicPr>
            <a:picLocks noGrp="1" noChangeAspect="1" noChangeArrowheads="1"/>
          </p:cNvPicPr>
          <p:nvPr>
            <p:ph idx="1"/>
          </p:nvPr>
        </p:nvPicPr>
        <p:blipFill>
          <a:blip r:embed="rId2" cstate="print"/>
          <a:srcRect r="-702" b="10947"/>
          <a:stretch>
            <a:fillRect/>
          </a:stretch>
        </p:blipFill>
        <p:spPr bwMode="auto">
          <a:xfrm>
            <a:off x="2195736" y="2132856"/>
            <a:ext cx="6048672" cy="4176464"/>
          </a:xfrm>
          <a:prstGeom prst="rect">
            <a:avLst/>
          </a:prstGeom>
          <a:noFill/>
          <a:ln>
            <a:solidFill>
              <a:srgbClr val="0F0963"/>
            </a:solidFill>
          </a:ln>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074242"/>
          </a:xfrm>
        </p:spPr>
        <p:txBody>
          <a:bodyPr>
            <a:noAutofit/>
          </a:bodyPr>
          <a:lstStyle/>
          <a:p>
            <a:pPr algn="ctr"/>
            <a:r>
              <a:rPr lang="ru-RU" sz="2000" dirty="0" smtClean="0"/>
              <a:t/>
            </a:r>
            <a:br>
              <a:rPr lang="ru-RU" sz="2000" dirty="0" smtClean="0"/>
            </a:br>
            <a:r>
              <a:rPr lang="ru-RU" sz="2000" dirty="0" smtClean="0"/>
              <a:t>Любая игра способствует воспитанию ни одного, а нескольких качеств, требует участия различных органов и психических процессов, вызывает разнообразные эмоциональные переживания. Игра учит ребенка жить и трудиться в коллективе, воспитывает организаторские способности, волю, дисциплинированность, настойчивость, инициативу.</a:t>
            </a:r>
            <a:br>
              <a:rPr lang="ru-RU" sz="2000" dirty="0" smtClean="0"/>
            </a:br>
            <a:endParaRPr lang="ru-RU" sz="2000" dirty="0"/>
          </a:p>
        </p:txBody>
      </p:sp>
      <p:pic>
        <p:nvPicPr>
          <p:cNvPr id="5123" name="Picture 3" descr="C:\Users\Пользователь\Pictures\5489ac8632c9da5c698bb42f8bee3ddf.jpg"/>
          <p:cNvPicPr>
            <a:picLocks noGrp="1" noChangeAspect="1" noChangeArrowheads="1"/>
          </p:cNvPicPr>
          <p:nvPr>
            <p:ph idx="1"/>
          </p:nvPr>
        </p:nvPicPr>
        <p:blipFill>
          <a:blip r:embed="rId2" cstate="print"/>
          <a:srcRect/>
          <a:stretch>
            <a:fillRect/>
          </a:stretch>
        </p:blipFill>
        <p:spPr bwMode="auto">
          <a:xfrm>
            <a:off x="1547664" y="2780928"/>
            <a:ext cx="6552728" cy="3600400"/>
          </a:xfrm>
          <a:prstGeom prst="rect">
            <a:avLst/>
          </a:prstGeom>
          <a:noFill/>
          <a:ln>
            <a:solidFill>
              <a:srgbClr val="FFFF00"/>
            </a:solidFill>
          </a:ln>
        </p:spPr>
      </p:pic>
    </p:spTree>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lgn="ct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Характеристика сюжетно-ролевой игры.</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pic>
        <p:nvPicPr>
          <p:cNvPr id="5122" name="Picture 2" descr="C:\Users\Пользователь\Pictures\12.jpg"/>
          <p:cNvPicPr>
            <a:picLocks noGrp="1" noChangeAspect="1" noChangeArrowheads="1"/>
          </p:cNvPicPr>
          <p:nvPr>
            <p:ph idx="1"/>
          </p:nvPr>
        </p:nvPicPr>
        <p:blipFill>
          <a:blip r:embed="rId2" cstate="print"/>
          <a:srcRect/>
          <a:stretch>
            <a:fillRect/>
          </a:stretch>
        </p:blipFill>
        <p:spPr bwMode="auto">
          <a:xfrm>
            <a:off x="1795647" y="1447800"/>
            <a:ext cx="6778256" cy="4800600"/>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147</TotalTime>
  <Words>855</Words>
  <Application>Microsoft Office PowerPoint</Application>
  <PresentationFormat>Экран (4:3)</PresentationFormat>
  <Paragraphs>66</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Солнцестояние</vt:lpstr>
      <vt:lpstr>ГОСУДАРСТВЕННОЕ БЮДЖЕТНОЕ ОБРАЗОВАТЕЛЬНОЕ УЧРЕЖДЕНИЕ ГОРОДА МОСКВЫ СРЕДНЯЯ ОБЩЕОБРАЗОВАТЕЛЬНАЯ ШКОЛА № 1034  ДОШКОЛЬНОЕ ОТДЕЛЕНИЕ № 1</vt:lpstr>
      <vt:lpstr>План:</vt:lpstr>
      <vt:lpstr>       Введение</vt:lpstr>
      <vt:lpstr>Дошкольный возраст – первоначальный этап усвоения общественного опыта. </vt:lpstr>
      <vt:lpstr>Ребенок развивается под воздействием воспитания, под влиянием впечатлений от окружающего мира. У него рано появляется интерес к жизни и работе взрослых.</vt:lpstr>
      <vt:lpstr> Игра – наиболее доступный ребенку вид деятельности, своеобразный способ переработки полученных впечатлений.  </vt:lpstr>
      <vt:lpstr>К игре детей побуждает стремление знакомиться с окружающим миром, активно действовать в общении со сверстниками, участвовать в жизни взрослых, осуществлять свои мечты. </vt:lpstr>
      <vt:lpstr> Любая игра способствует воспитанию ни одного, а нескольких качеств, требует участия различных органов и психических процессов, вызывает разнообразные эмоциональные переживания. Игра учит ребенка жить и трудиться в коллективе, воспитывает организаторские способности, волю, дисциплинированность, настойчивость, инициативу. </vt:lpstr>
      <vt:lpstr> Характеристика сюжетно-ролевой игры. </vt:lpstr>
      <vt:lpstr>В дошкольном возрасте ведущей деятельностью является сюжетно-ролевая игра, а общение становится ее частью и условием. Игра социальна по своему содержанию, по своей природе, по своему происхождению, т.е. возникает из условий жизни ребенка в обществе. Сюжетно-ролевыми называют игры, которые создаются самими детьми, активность в игре детей направлена на выполнение замысла, развитие сюжета.  </vt:lpstr>
      <vt:lpstr>Структура сюжетно-ролевой игры.  </vt:lpstr>
      <vt:lpstr> Сюжет, содержание игры - это то, что составляет ее живую ткань, определяет развитие, многообразие и взаимосвязь игровых действий, взаимоотношения детей. Содержание игры делает ее привлекательной, возбуждает интерес и желание играть.  Сюжетно-ролевая игра отличается тем, что действие ее происходит в некотором условном пространстве. Комната вдруг превращается в больницу, или в магазин, или в оживленную магистраль. А играющие дети берут на себя соответствующие роли (врача, продавца, водителя). В сюжетной игре, как правило, несколько участников, поскольку всякая роль предполагает партнера: врач и больной, продавец и покупатель и т. д. </vt:lpstr>
      <vt:lpstr> Структура ролевой игры, согласно Д. Б. Эльконину, включает следующие компоненты.  Первый — это роли, которые берут на себя дети в процессе игры;  второй — игровые действия, посредством которых дети реализуют взятые на себя роли взрослых и отношения между ними;  третий — игровое употребление предметов, условное замещение реальных предметов, имеющихся в распоряжении ребенка, и, наконец,  четвертый — реальные отношения между играющимися детьми, выражающиеся в разнообразных репликах, замечаниях, посредством которых регулируется весь ход игры. При этом центральным моментом является принятая ребенком роль. </vt:lpstr>
      <vt:lpstr>Именно принятые роли и побуждают ребенка выполнять определенные игровые действия и развивать игровые отношения, отражающие реальное поведение изображаемых взрослых, использовать предметы-заменители, устанавливать межличностные отношения, выходящие за пределы игры. Беря на себя роль, ребенок должен подчиниться определенным правилам поведения, вытекающим из принятой роли. </vt:lpstr>
      <vt:lpstr>Игра является своего рода переходным, промежуточным звеном между полной зависимостью от вещей и предметных действий к свободе от реальной, воспринимаемой ситуации. Именно в этом освобождении и состоит значение игры для психического развития детей. </vt:lpstr>
      <vt:lpstr> По игровому замыслу игры можно разделить  на 3 группы: 1. отражающие бытовые явления  (игры в «семью», в «детский сад»,  в «поликлинику» и т.д.);   2. отражающие созидательный труд  (строительство метро, постройку  домов,.);   3. отражающие общественные события, традиции (праздники, встречу гостей,  путешествия и т. д.).   Такое деление их, конечно, условно, так как игра может включать отражение разных жизненных явлений. </vt:lpstr>
      <vt:lpstr>Сюжетно-ролевые игры различаются :  -- по содержанию (отражение быта, труда взрослых, событий общественной жизни);  -- по организации, количеству участников (индивидуальные, групповые, коллективные);  -- по виду (игры, сюжет которых придумывают сами дети,  -- игры-драматизации - разыгрывание сказок и рассказов; строительные).  </vt:lpstr>
      <vt:lpstr> Руководство и сопровождение сюжетно-ролевых игр. </vt:lpstr>
      <vt:lpstr>"Необходимыми элементами, обеспечивающими интересную игровую деятельность, развитие познавательных интересов и моральных качеств ребенка, являются знание - действие - общение. Особая роль при этом принадлежит воспитателю. Именно от личности педагога, его знаний, умений, профессионального мастерства и способности творчески организовать руководство игровой деятельностью детей зависит использование ее в целях всестороннего развития личности ребенка"    - Русскова Л.В. </vt:lpstr>
      <vt:lpstr>Важность сюжетно-ролевой игры для всестороннего развития ребенка требует систематического, умелого влияния на нее. Но сюжетно-ролевая игра – самостоятельная деятельность детей, и педагог не может заранее предвидеть все приемы руководства ею, как это делается при подготовке к проведению занятий, игр с правилами. </vt:lpstr>
      <vt:lpstr>В игре, как во всякой деятельности детей, педагогу принадлежит ведущая роль. В игре взрослые многому учат детей, формируют их моральные качества.  Самое сложное и важное – обдумать задачи и приемы воспитания детей в игре: как способствовать объединению детей, как научить распределять роли, доводить до конца задуманное. При этом ставятся задачи как ко всему коллективу и к отдельным детям. </vt:lpstr>
      <vt:lpstr>Первое условие успешного руководства играми – умение наблюдать детей, понимать их игровые замыслы, их переживания. Это не просто: ребенок, особенно в младшем дошкольном возрасте, не всегда может, а иногда не хочет делиться с взрослыми своими намерениями. Педагогу необходимо завоевать доверие детей, установить с ними контакт. Это легко достигается в том случае, если педагог относится к детской игре серьезно, с искренним интересом, без обидного снисхождения, к которому дети весьма чувствительны. Такому педагогу дети охотно рассказывают о своих планах, обращаются к нему за советом и помощью. </vt:lpstr>
      <vt:lpstr>Особенно сложна роль педагога в ходе развития сюжета игры. Во время подготовки к ней, когда дети еще не вошли в свои роли, когда сюжет игры только намечается, педагог с уважением относится к замыслу участников, может давать им советы, руководить их поведением, как взрослый детьми. Иное дело в ходе игры, когда неосторожным вмешательством можно разрушить созданный ребенком образ. </vt:lpstr>
      <vt:lpstr>Руководя игрой, педагог всегда должен помнить о том, что нужно развивать инициативу, самостоятельность детей, сохранять их непосредственность, радость игры. Из приемов руководства игрой следует исключить всякого рода принуждение, никогда не фантазировать за ребенка, не придумывать за него игру. Нужно очень деликатно влиять на развитие интересов, на чувства детей, направлять работу их мысли и воображения. Только при таком руководстве успешно развивается игровое творчество. </vt:lpstr>
      <vt:lpstr> Таким образом, педагогические мероприятия в организации сюжетно-ролевой игры детей сводятся к следующему:   </vt:lpstr>
      <vt:lpstr>Заключение </vt:lpstr>
      <vt:lpstr>Возникновение и развитие игр у детей дошкольного возраста находится в прямой зависимости от усвоения ими конкретных знаний о явлениях окружающей жизни.  Чтобы полученные сведения стали источником содержания игры и влияли на умственное и нравственное развитие ребенка, необходимо постоянное, целенаправленное руководство воспитателя игровой деятельностью, его личная заинтересованность играми, стремление поддержать и развить игровые интересы детей. </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20</cp:revision>
  <dcterms:created xsi:type="dcterms:W3CDTF">2012-11-14T15:28:07Z</dcterms:created>
  <dcterms:modified xsi:type="dcterms:W3CDTF">2014-05-16T14:08:38Z</dcterms:modified>
</cp:coreProperties>
</file>