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8" r:id="rId2"/>
    <p:sldId id="259" r:id="rId3"/>
    <p:sldId id="260" r:id="rId4"/>
    <p:sldId id="261" r:id="rId5"/>
    <p:sldId id="262" r:id="rId6"/>
    <p:sldId id="263" r:id="rId7"/>
    <p:sldId id="274" r:id="rId8"/>
    <p:sldId id="283" r:id="rId9"/>
    <p:sldId id="264" r:id="rId10"/>
    <p:sldId id="265" r:id="rId11"/>
    <p:sldId id="279" r:id="rId12"/>
    <p:sldId id="280" r:id="rId13"/>
    <p:sldId id="266" r:id="rId14"/>
    <p:sldId id="278" r:id="rId15"/>
    <p:sldId id="273" r:id="rId16"/>
    <p:sldId id="281" r:id="rId17"/>
    <p:sldId id="26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97513-F6BF-4F8A-8BB2-8E5B374235D1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66709D-42AA-4880-9FE4-7D7F448847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778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6709D-42AA-4880-9FE4-7D7F448847F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876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8316-4F84-4A8D-BD0E-B41CD8AF189F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9D60C-4B27-41A2-B4BB-17946FCB93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088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8316-4F84-4A8D-BD0E-B41CD8AF189F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9D60C-4B27-41A2-B4BB-17946FCB93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925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8316-4F84-4A8D-BD0E-B41CD8AF189F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9D60C-4B27-41A2-B4BB-17946FCB93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811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8316-4F84-4A8D-BD0E-B41CD8AF189F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9D60C-4B27-41A2-B4BB-17946FCB93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596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8316-4F84-4A8D-BD0E-B41CD8AF189F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9D60C-4B27-41A2-B4BB-17946FCB93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597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8316-4F84-4A8D-BD0E-B41CD8AF189F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9D60C-4B27-41A2-B4BB-17946FCB93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009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8316-4F84-4A8D-BD0E-B41CD8AF189F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9D60C-4B27-41A2-B4BB-17946FCB93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988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8316-4F84-4A8D-BD0E-B41CD8AF189F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9D60C-4B27-41A2-B4BB-17946FCB93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94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8316-4F84-4A8D-BD0E-B41CD8AF189F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9D60C-4B27-41A2-B4BB-17946FCB93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833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8316-4F84-4A8D-BD0E-B41CD8AF189F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9D60C-4B27-41A2-B4BB-17946FCB93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279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8316-4F84-4A8D-BD0E-B41CD8AF189F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9D60C-4B27-41A2-B4BB-17946FCB93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65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88316-4F84-4A8D-BD0E-B41CD8AF189F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9D60C-4B27-41A2-B4BB-17946FCB93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52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5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90500"/>
            <a:ext cx="7922840" cy="2303318"/>
          </a:xfrm>
        </p:spPr>
        <p:txBody>
          <a:bodyPr>
            <a:normAutofit fontScale="90000"/>
          </a:bodyPr>
          <a:lstStyle/>
          <a:p>
            <a:r>
              <a:rPr lang="ru-RU" sz="4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АЛГЕБРА, 8 класс</a:t>
            </a:r>
            <a:br>
              <a:rPr lang="ru-RU" sz="4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r>
              <a:rPr lang="ru-RU" sz="4000" b="1" i="1" dirty="0">
                <a:solidFill>
                  <a:srgbClr val="0000FF"/>
                </a:solidFill>
                <a:latin typeface="Comic Sans MS" pitchFamily="66" charset="0"/>
              </a:rPr>
              <a:t>   </a:t>
            </a:r>
            <a:br>
              <a:rPr lang="ru-RU" sz="4000" b="1" i="1" dirty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4000" b="1" i="1" u="sng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Тема </a:t>
            </a:r>
            <a:r>
              <a:rPr lang="ru-RU" sz="4000" b="1" i="1" u="sng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урока: </a:t>
            </a:r>
            <a:br>
              <a:rPr lang="ru-RU" sz="4000" b="1" i="1" u="sng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r>
              <a:rPr lang="ru-RU" sz="4000" b="1" i="1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«Квадратные уравнения»</a:t>
            </a:r>
            <a:endParaRPr lang="ru-RU" sz="3800" dirty="0" smtClean="0"/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112655"/>
            <a:ext cx="8229600" cy="3013508"/>
          </a:xfrm>
        </p:spPr>
        <p:txBody>
          <a:bodyPr/>
          <a:lstStyle/>
          <a:p>
            <a:pPr>
              <a:buNone/>
              <a:defRPr/>
            </a:pPr>
            <a:r>
              <a:rPr lang="ru-RU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Если </a:t>
            </a:r>
            <a:r>
              <a:rPr lang="ru-RU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ты услышишь, что кто-то не любит математику, не верь. </a:t>
            </a:r>
          </a:p>
          <a:p>
            <a:pPr>
              <a:buNone/>
              <a:defRPr/>
            </a:pPr>
            <a:r>
              <a:rPr lang="ru-RU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  Её нельзя не любить - её можно только не знать.</a:t>
            </a:r>
            <a:r>
              <a:rPr lang="ru-RU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</a:p>
        </p:txBody>
      </p:sp>
      <p:sp>
        <p:nvSpPr>
          <p:cNvPr id="4100" name="Freeform 4"/>
          <p:cNvSpPr>
            <a:spLocks/>
          </p:cNvSpPr>
          <p:nvPr/>
        </p:nvSpPr>
        <p:spPr bwMode="auto">
          <a:xfrm rot="765111">
            <a:off x="539750" y="2752725"/>
            <a:ext cx="7924800" cy="4105275"/>
          </a:xfrm>
          <a:custGeom>
            <a:avLst/>
            <a:gdLst>
              <a:gd name="T0" fmla="*/ 0 w 5095"/>
              <a:gd name="T1" fmla="*/ 2147483647 h 2464"/>
              <a:gd name="T2" fmla="*/ 2147483647 w 5095"/>
              <a:gd name="T3" fmla="*/ 2147483647 h 2464"/>
              <a:gd name="T4" fmla="*/ 2147483647 w 5095"/>
              <a:gd name="T5" fmla="*/ 2147483647 h 24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095" h="2464">
                <a:moveTo>
                  <a:pt x="0" y="1829"/>
                </a:moveTo>
                <a:cubicBezTo>
                  <a:pt x="2260" y="914"/>
                  <a:pt x="4521" y="0"/>
                  <a:pt x="4808" y="106"/>
                </a:cubicBezTo>
                <a:cubicBezTo>
                  <a:pt x="5095" y="212"/>
                  <a:pt x="3409" y="1338"/>
                  <a:pt x="1724" y="2464"/>
                </a:cubicBezTo>
              </a:path>
            </a:pathLst>
          </a:cu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3759200" y="6397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322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2800" b="1" smtClean="0">
                <a:solidFill>
                  <a:srgbClr val="0066FF"/>
                </a:solidFill>
              </a:rPr>
              <a:t>От чего зависит количество корней квадратного уравнения?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484313"/>
            <a:ext cx="8229600" cy="45259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dirty="0" smtClean="0">
                <a:solidFill>
                  <a:srgbClr val="FF3300"/>
                </a:solidFill>
              </a:rPr>
              <a:t>Ответ:                 От знака </a:t>
            </a:r>
            <a:r>
              <a:rPr lang="en-US" dirty="0" smtClean="0">
                <a:solidFill>
                  <a:srgbClr val="FF3300"/>
                </a:solidFill>
              </a:rPr>
              <a:t>D</a:t>
            </a:r>
            <a:r>
              <a:rPr lang="ru-RU" dirty="0" smtClean="0">
                <a:solidFill>
                  <a:srgbClr val="FF3300"/>
                </a:solidFill>
              </a:rPr>
              <a:t> - дискриминанта.</a:t>
            </a:r>
          </a:p>
          <a:p>
            <a:pPr eaLnBrk="1" hangingPunct="1">
              <a:buFont typeface="Wingdings" pitchFamily="2" charset="2"/>
              <a:buNone/>
            </a:pPr>
            <a:endParaRPr lang="ru-RU" dirty="0" smtClean="0">
              <a:solidFill>
                <a:srgbClr val="FF3300"/>
              </a:solidFill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971550" y="2565400"/>
            <a:ext cx="7416800" cy="4032250"/>
            <a:chOff x="612" y="1616"/>
            <a:chExt cx="4672" cy="2540"/>
          </a:xfrm>
        </p:grpSpPr>
        <p:sp>
          <p:nvSpPr>
            <p:cNvPr id="12293" name="Oval 5"/>
            <p:cNvSpPr>
              <a:spLocks noChangeArrowheads="1"/>
            </p:cNvSpPr>
            <p:nvPr/>
          </p:nvSpPr>
          <p:spPr bwMode="auto">
            <a:xfrm>
              <a:off x="748" y="1706"/>
              <a:ext cx="953" cy="576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800">
                  <a:latin typeface="Comic Sans MS" pitchFamily="66" charset="0"/>
                </a:rPr>
                <a:t>D</a:t>
              </a:r>
              <a:r>
                <a:rPr lang="ru-RU" sz="2800">
                  <a:latin typeface="Comic Sans MS" pitchFamily="66" charset="0"/>
                </a:rPr>
                <a:t>=0</a:t>
              </a:r>
            </a:p>
          </p:txBody>
        </p:sp>
        <p:grpSp>
          <p:nvGrpSpPr>
            <p:cNvPr id="12294" name="Group 18"/>
            <p:cNvGrpSpPr>
              <a:grpSpLocks/>
            </p:cNvGrpSpPr>
            <p:nvPr/>
          </p:nvGrpSpPr>
          <p:grpSpPr bwMode="auto">
            <a:xfrm>
              <a:off x="612" y="1616"/>
              <a:ext cx="4672" cy="2540"/>
              <a:chOff x="612" y="1616"/>
              <a:chExt cx="4672" cy="2540"/>
            </a:xfrm>
          </p:grpSpPr>
          <p:sp>
            <p:nvSpPr>
              <p:cNvPr id="12295" name="Oval 6"/>
              <p:cNvSpPr>
                <a:spLocks noChangeArrowheads="1"/>
              </p:cNvSpPr>
              <p:nvPr/>
            </p:nvSpPr>
            <p:spPr bwMode="auto">
              <a:xfrm>
                <a:off x="2472" y="1661"/>
                <a:ext cx="1089" cy="576"/>
              </a:xfrm>
              <a:prstGeom prst="ellipse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2400" b="1">
                    <a:latin typeface="Comic Sans MS" pitchFamily="66" charset="0"/>
                  </a:rPr>
                  <a:t>D</a:t>
                </a:r>
                <a:r>
                  <a:rPr lang="ru-RU" sz="2400" b="1">
                    <a:latin typeface="Comic Sans MS" pitchFamily="66" charset="0"/>
                  </a:rPr>
                  <a:t> </a:t>
                </a:r>
                <a:r>
                  <a:rPr lang="en-US" sz="2400" b="1">
                    <a:latin typeface="Comic Sans MS" pitchFamily="66" charset="0"/>
                  </a:rPr>
                  <a:t>&lt;</a:t>
                </a:r>
                <a:r>
                  <a:rPr lang="ru-RU" sz="2400" b="1">
                    <a:latin typeface="Comic Sans MS" pitchFamily="66" charset="0"/>
                  </a:rPr>
                  <a:t> 0</a:t>
                </a:r>
              </a:p>
            </p:txBody>
          </p:sp>
          <p:sp>
            <p:nvSpPr>
              <p:cNvPr id="12296" name="Oval 7"/>
              <p:cNvSpPr>
                <a:spLocks noChangeArrowheads="1"/>
              </p:cNvSpPr>
              <p:nvPr/>
            </p:nvSpPr>
            <p:spPr bwMode="auto">
              <a:xfrm>
                <a:off x="4286" y="1616"/>
                <a:ext cx="998" cy="576"/>
              </a:xfrm>
              <a:prstGeom prst="ellipse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2400">
                    <a:latin typeface="Comic Sans MS" pitchFamily="66" charset="0"/>
                  </a:rPr>
                  <a:t>D</a:t>
                </a:r>
                <a:r>
                  <a:rPr lang="ru-RU" sz="2400">
                    <a:latin typeface="Comic Sans MS" pitchFamily="66" charset="0"/>
                  </a:rPr>
                  <a:t> </a:t>
                </a:r>
                <a:r>
                  <a:rPr lang="en-US" sz="2400">
                    <a:latin typeface="Comic Sans MS" pitchFamily="66" charset="0"/>
                  </a:rPr>
                  <a:t>&gt;</a:t>
                </a:r>
                <a:r>
                  <a:rPr lang="ru-RU" sz="2400">
                    <a:latin typeface="Comic Sans MS" pitchFamily="66" charset="0"/>
                  </a:rPr>
                  <a:t> 0</a:t>
                </a:r>
              </a:p>
            </p:txBody>
          </p:sp>
          <p:sp>
            <p:nvSpPr>
              <p:cNvPr id="12297" name="Oval 8"/>
              <p:cNvSpPr>
                <a:spLocks noChangeArrowheads="1"/>
              </p:cNvSpPr>
              <p:nvPr/>
            </p:nvSpPr>
            <p:spPr bwMode="auto">
              <a:xfrm>
                <a:off x="612" y="2523"/>
                <a:ext cx="817" cy="757"/>
              </a:xfrm>
              <a:prstGeom prst="ellipse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ru-RU">
                    <a:latin typeface="Comic Sans MS" pitchFamily="66" charset="0"/>
                  </a:rPr>
                  <a:t>1 корень</a:t>
                </a:r>
              </a:p>
              <a:p>
                <a:pPr algn="ctr" eaLnBrk="1" hangingPunct="1"/>
                <a:endParaRPr lang="ru-RU">
                  <a:latin typeface="Comic Sans MS" pitchFamily="66" charset="0"/>
                </a:endParaRPr>
              </a:p>
            </p:txBody>
          </p:sp>
          <p:sp>
            <p:nvSpPr>
              <p:cNvPr id="12298" name="Oval 9"/>
              <p:cNvSpPr>
                <a:spLocks noChangeArrowheads="1"/>
              </p:cNvSpPr>
              <p:nvPr/>
            </p:nvSpPr>
            <p:spPr bwMode="auto">
              <a:xfrm>
                <a:off x="2744" y="2568"/>
                <a:ext cx="771" cy="712"/>
              </a:xfrm>
              <a:prstGeom prst="ellipse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ru-RU">
                    <a:latin typeface="Comic Sans MS" pitchFamily="66" charset="0"/>
                  </a:rPr>
                  <a:t>Нет корней</a:t>
                </a:r>
              </a:p>
            </p:txBody>
          </p:sp>
          <p:sp>
            <p:nvSpPr>
              <p:cNvPr id="12299" name="Oval 10"/>
              <p:cNvSpPr>
                <a:spLocks noChangeArrowheads="1"/>
              </p:cNvSpPr>
              <p:nvPr/>
            </p:nvSpPr>
            <p:spPr bwMode="auto">
              <a:xfrm>
                <a:off x="4468" y="2523"/>
                <a:ext cx="802" cy="712"/>
              </a:xfrm>
              <a:prstGeom prst="ellipse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ru-RU">
                    <a:latin typeface="Comic Sans MS" pitchFamily="66" charset="0"/>
                  </a:rPr>
                  <a:t>два корня</a:t>
                </a:r>
              </a:p>
            </p:txBody>
          </p:sp>
          <p:sp>
            <p:nvSpPr>
              <p:cNvPr id="12300" name="Oval 11"/>
              <p:cNvSpPr>
                <a:spLocks noChangeArrowheads="1"/>
              </p:cNvSpPr>
              <p:nvPr/>
            </p:nvSpPr>
            <p:spPr bwMode="auto">
              <a:xfrm>
                <a:off x="1474" y="3430"/>
                <a:ext cx="1088" cy="726"/>
              </a:xfrm>
              <a:prstGeom prst="ellipse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ru-RU">
                    <a:latin typeface="Comic Sans MS" pitchFamily="66" charset="0"/>
                  </a:rPr>
                  <a:t>Х=-в/2а</a:t>
                </a:r>
              </a:p>
            </p:txBody>
          </p:sp>
          <p:sp>
            <p:nvSpPr>
              <p:cNvPr id="12301" name="Oval 12"/>
              <p:cNvSpPr>
                <a:spLocks noChangeArrowheads="1"/>
              </p:cNvSpPr>
              <p:nvPr/>
            </p:nvSpPr>
            <p:spPr bwMode="auto">
              <a:xfrm>
                <a:off x="3606" y="3430"/>
                <a:ext cx="1315" cy="726"/>
              </a:xfrm>
              <a:prstGeom prst="ellipse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ru-RU">
                    <a:latin typeface="Comic Sans MS" pitchFamily="66" charset="0"/>
                  </a:rPr>
                  <a:t>Х=(-в+</a:t>
                </a:r>
                <a:r>
                  <a:rPr lang="en-US">
                    <a:latin typeface="Comic Sans MS" pitchFamily="66" charset="0"/>
                  </a:rPr>
                  <a:t>√D</a:t>
                </a:r>
                <a:r>
                  <a:rPr lang="ru-RU">
                    <a:latin typeface="Comic Sans MS" pitchFamily="66" charset="0"/>
                  </a:rPr>
                  <a:t>)/2а</a:t>
                </a:r>
              </a:p>
            </p:txBody>
          </p:sp>
          <p:sp>
            <p:nvSpPr>
              <p:cNvPr id="12302" name="Line 13"/>
              <p:cNvSpPr>
                <a:spLocks noChangeShapeType="1"/>
              </p:cNvSpPr>
              <p:nvPr/>
            </p:nvSpPr>
            <p:spPr bwMode="auto">
              <a:xfrm>
                <a:off x="1066" y="2205"/>
                <a:ext cx="0" cy="2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03" name="Line 14"/>
              <p:cNvSpPr>
                <a:spLocks noChangeShapeType="1"/>
              </p:cNvSpPr>
              <p:nvPr/>
            </p:nvSpPr>
            <p:spPr bwMode="auto">
              <a:xfrm>
                <a:off x="1292" y="3203"/>
                <a:ext cx="318" cy="3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04" name="Line 15"/>
              <p:cNvSpPr>
                <a:spLocks noChangeShapeType="1"/>
              </p:cNvSpPr>
              <p:nvPr/>
            </p:nvSpPr>
            <p:spPr bwMode="auto">
              <a:xfrm>
                <a:off x="3107" y="2160"/>
                <a:ext cx="0" cy="4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05" name="Line 16"/>
              <p:cNvSpPr>
                <a:spLocks noChangeShapeType="1"/>
              </p:cNvSpPr>
              <p:nvPr/>
            </p:nvSpPr>
            <p:spPr bwMode="auto">
              <a:xfrm>
                <a:off x="4830" y="2205"/>
                <a:ext cx="0" cy="3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06" name="Line 17"/>
              <p:cNvSpPr>
                <a:spLocks noChangeShapeType="1"/>
              </p:cNvSpPr>
              <p:nvPr/>
            </p:nvSpPr>
            <p:spPr bwMode="auto">
              <a:xfrm flipH="1">
                <a:off x="4513" y="3249"/>
                <a:ext cx="272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0872556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Вычисли дискриминант и определи количество корней квадратного уравнения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Comic Sans MS" pitchFamily="66" charset="0"/>
              </a:rPr>
              <a:t>   </a:t>
            </a:r>
          </a:p>
          <a:p>
            <a:r>
              <a:rPr lang="ru-RU" sz="2400" b="1" i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2400" b="1" i="1" dirty="0" smtClean="0">
                <a:solidFill>
                  <a:srgbClr val="FF0000"/>
                </a:solidFill>
                <a:latin typeface="Comic Sans MS" pitchFamily="66" charset="0"/>
              </a:rPr>
              <a:t>   1 вариант</a:t>
            </a:r>
          </a:p>
          <a:p>
            <a:endParaRPr lang="ru-RU" sz="2400" b="1" i="1" dirty="0">
              <a:solidFill>
                <a:srgbClr val="0000CC"/>
              </a:solidFill>
              <a:latin typeface="Comic Sans MS" pitchFamily="66" charset="0"/>
            </a:endParaRPr>
          </a:p>
          <a:p>
            <a:endParaRPr lang="ru-RU" sz="2400" b="1" i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r>
              <a:rPr lang="ru-RU" sz="2400" b="1" i="1" dirty="0" smtClean="0">
                <a:solidFill>
                  <a:srgbClr val="0000CC"/>
                </a:solidFill>
                <a:latin typeface="Comic Sans MS" pitchFamily="66" charset="0"/>
              </a:rPr>
              <a:t>а</a:t>
            </a:r>
            <a:r>
              <a:rPr lang="ru-RU" sz="2400" b="1" i="1" dirty="0">
                <a:solidFill>
                  <a:srgbClr val="0000CC"/>
                </a:solidFill>
                <a:latin typeface="Comic Sans MS" pitchFamily="66" charset="0"/>
              </a:rPr>
              <a:t>) </a:t>
            </a:r>
            <a:r>
              <a:rPr lang="ru-RU" sz="2400" b="1" i="1" dirty="0" smtClean="0">
                <a:solidFill>
                  <a:srgbClr val="0000CC"/>
                </a:solidFill>
                <a:latin typeface="Comic Sans MS" pitchFamily="66" charset="0"/>
              </a:rPr>
              <a:t>3х</a:t>
            </a:r>
            <a:r>
              <a:rPr lang="ru-RU" sz="2400" b="1" i="1" baseline="30000" dirty="0" smtClean="0">
                <a:solidFill>
                  <a:srgbClr val="0000CC"/>
                </a:solidFill>
                <a:latin typeface="Comic Sans MS" pitchFamily="66" charset="0"/>
              </a:rPr>
              <a:t>2 </a:t>
            </a:r>
            <a:r>
              <a:rPr lang="ru-RU" sz="2400" b="1" i="1" dirty="0" smtClean="0">
                <a:solidFill>
                  <a:srgbClr val="0000CC"/>
                </a:solidFill>
                <a:latin typeface="Comic Sans MS" pitchFamily="66" charset="0"/>
              </a:rPr>
              <a:t> </a:t>
            </a:r>
            <a:r>
              <a:rPr lang="ru-RU" sz="2400" b="1" i="1" dirty="0">
                <a:solidFill>
                  <a:srgbClr val="0000CC"/>
                </a:solidFill>
                <a:latin typeface="Comic Sans MS" pitchFamily="66" charset="0"/>
              </a:rPr>
              <a:t>– </a:t>
            </a:r>
            <a:r>
              <a:rPr lang="ru-RU" sz="2400" b="1" i="1" dirty="0" smtClean="0">
                <a:solidFill>
                  <a:srgbClr val="0000CC"/>
                </a:solidFill>
                <a:latin typeface="Comic Sans MS" pitchFamily="66" charset="0"/>
              </a:rPr>
              <a:t>5х  - 2 = 0</a:t>
            </a:r>
            <a:endParaRPr lang="ru-RU" sz="2400" b="1" i="1" dirty="0">
              <a:solidFill>
                <a:srgbClr val="0000CC"/>
              </a:solidFill>
              <a:latin typeface="Comic Sans MS" pitchFamily="66" charset="0"/>
            </a:endParaRPr>
          </a:p>
          <a:p>
            <a:r>
              <a:rPr lang="ru-RU" sz="2400" b="1" i="1" dirty="0" smtClean="0">
                <a:solidFill>
                  <a:srgbClr val="0000CC"/>
                </a:solidFill>
                <a:latin typeface="Comic Sans MS" pitchFamily="66" charset="0"/>
              </a:rPr>
              <a:t>б) 4х</a:t>
            </a:r>
            <a:r>
              <a:rPr lang="ru-RU" sz="2400" b="1" i="1" baseline="30000" dirty="0" smtClean="0">
                <a:solidFill>
                  <a:srgbClr val="0000CC"/>
                </a:solidFill>
                <a:latin typeface="Comic Sans MS" pitchFamily="66" charset="0"/>
              </a:rPr>
              <a:t>2 </a:t>
            </a:r>
            <a:r>
              <a:rPr lang="ru-RU" sz="2400" b="1" i="1" dirty="0" smtClean="0">
                <a:solidFill>
                  <a:srgbClr val="0000CC"/>
                </a:solidFill>
                <a:latin typeface="Comic Sans MS" pitchFamily="66" charset="0"/>
              </a:rPr>
              <a:t> </a:t>
            </a:r>
            <a:r>
              <a:rPr lang="ru-RU" sz="2400" b="1" i="1" dirty="0">
                <a:solidFill>
                  <a:srgbClr val="0000CC"/>
                </a:solidFill>
                <a:latin typeface="Comic Sans MS" pitchFamily="66" charset="0"/>
              </a:rPr>
              <a:t>– </a:t>
            </a:r>
            <a:r>
              <a:rPr lang="ru-RU" sz="2400" b="1" i="1" dirty="0" smtClean="0">
                <a:solidFill>
                  <a:srgbClr val="0000CC"/>
                </a:solidFill>
                <a:latin typeface="Comic Sans MS" pitchFamily="66" charset="0"/>
              </a:rPr>
              <a:t>4х  </a:t>
            </a:r>
            <a:r>
              <a:rPr lang="ru-RU" sz="2400" b="1" i="1" dirty="0">
                <a:solidFill>
                  <a:srgbClr val="0000CC"/>
                </a:solidFill>
                <a:latin typeface="Comic Sans MS" pitchFamily="66" charset="0"/>
              </a:rPr>
              <a:t>+ </a:t>
            </a:r>
            <a:r>
              <a:rPr lang="ru-RU" sz="2400" b="1" i="1" dirty="0" smtClean="0">
                <a:solidFill>
                  <a:srgbClr val="0000CC"/>
                </a:solidFill>
                <a:latin typeface="Comic Sans MS" pitchFamily="66" charset="0"/>
              </a:rPr>
              <a:t>1=  </a:t>
            </a:r>
            <a:r>
              <a:rPr lang="ru-RU" sz="2400" b="1" i="1" dirty="0">
                <a:solidFill>
                  <a:srgbClr val="0000CC"/>
                </a:solidFill>
                <a:latin typeface="Comic Sans MS" pitchFamily="66" charset="0"/>
              </a:rPr>
              <a:t>0</a:t>
            </a:r>
          </a:p>
          <a:p>
            <a:r>
              <a:rPr lang="ru-RU" sz="2400" b="1" i="1" dirty="0" smtClean="0">
                <a:solidFill>
                  <a:srgbClr val="0000CC"/>
                </a:solidFill>
                <a:latin typeface="Comic Sans MS" pitchFamily="66" charset="0"/>
              </a:rPr>
              <a:t>в) х</a:t>
            </a:r>
            <a:r>
              <a:rPr lang="ru-RU" sz="2400" b="1" i="1" baseline="30000" dirty="0" smtClean="0">
                <a:solidFill>
                  <a:srgbClr val="0000CC"/>
                </a:solidFill>
                <a:latin typeface="Comic Sans MS" pitchFamily="66" charset="0"/>
              </a:rPr>
              <a:t>2 </a:t>
            </a:r>
            <a:r>
              <a:rPr lang="ru-RU" sz="2400" b="1" i="1" dirty="0" smtClean="0">
                <a:solidFill>
                  <a:srgbClr val="0000CC"/>
                </a:solidFill>
                <a:latin typeface="Comic Sans MS" pitchFamily="66" charset="0"/>
              </a:rPr>
              <a:t> </a:t>
            </a:r>
            <a:r>
              <a:rPr lang="ru-RU" sz="2400" b="1" i="1" dirty="0">
                <a:solidFill>
                  <a:srgbClr val="0000CC"/>
                </a:solidFill>
                <a:latin typeface="Comic Sans MS" pitchFamily="66" charset="0"/>
              </a:rPr>
              <a:t>– </a:t>
            </a:r>
            <a:r>
              <a:rPr lang="ru-RU" sz="2400" b="1" i="1" dirty="0" smtClean="0">
                <a:solidFill>
                  <a:srgbClr val="0000CC"/>
                </a:solidFill>
                <a:latin typeface="Comic Sans MS" pitchFamily="66" charset="0"/>
              </a:rPr>
              <a:t>2х  +3  </a:t>
            </a:r>
            <a:r>
              <a:rPr lang="ru-RU" sz="2400" b="1" i="1" dirty="0">
                <a:solidFill>
                  <a:srgbClr val="0000CC"/>
                </a:solidFill>
                <a:latin typeface="Comic Sans MS" pitchFamily="66" charset="0"/>
              </a:rPr>
              <a:t>=  0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2400" b="1" i="1" dirty="0">
              <a:solidFill>
                <a:srgbClr val="0000CC"/>
              </a:solidFill>
              <a:latin typeface="Comic Sans MS" pitchFamily="66" charset="0"/>
            </a:endParaRPr>
          </a:p>
          <a:p>
            <a:r>
              <a:rPr lang="ru-RU" sz="2400" b="1" i="1" dirty="0" smtClean="0">
                <a:solidFill>
                  <a:srgbClr val="0000CC"/>
                </a:solidFill>
                <a:latin typeface="Comic Sans MS" pitchFamily="66" charset="0"/>
              </a:rPr>
              <a:t>      </a:t>
            </a:r>
            <a:r>
              <a:rPr lang="ru-RU" sz="2400" b="1" i="1" dirty="0" smtClean="0">
                <a:solidFill>
                  <a:srgbClr val="FF0000"/>
                </a:solidFill>
                <a:latin typeface="Comic Sans MS" pitchFamily="66" charset="0"/>
              </a:rPr>
              <a:t>2 вариант</a:t>
            </a:r>
          </a:p>
          <a:p>
            <a:endParaRPr lang="ru-RU" sz="2400" b="1" i="1" dirty="0">
              <a:solidFill>
                <a:srgbClr val="0000CC"/>
              </a:solidFill>
              <a:latin typeface="Comic Sans MS" pitchFamily="66" charset="0"/>
            </a:endParaRPr>
          </a:p>
          <a:p>
            <a:endParaRPr lang="ru-RU" sz="2400" b="1" i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r>
              <a:rPr lang="ru-RU" sz="2400" b="1" i="1" dirty="0" smtClean="0">
                <a:solidFill>
                  <a:srgbClr val="0000CC"/>
                </a:solidFill>
                <a:latin typeface="Comic Sans MS" pitchFamily="66" charset="0"/>
              </a:rPr>
              <a:t>а</a:t>
            </a:r>
            <a:r>
              <a:rPr lang="ru-RU" sz="2400" b="1" i="1" dirty="0">
                <a:solidFill>
                  <a:srgbClr val="0000CC"/>
                </a:solidFill>
                <a:latin typeface="Comic Sans MS" pitchFamily="66" charset="0"/>
              </a:rPr>
              <a:t>) </a:t>
            </a:r>
            <a:r>
              <a:rPr lang="ru-RU" sz="2400" b="1" i="1" dirty="0" smtClean="0">
                <a:solidFill>
                  <a:srgbClr val="0000CC"/>
                </a:solidFill>
                <a:latin typeface="Comic Sans MS" pitchFamily="66" charset="0"/>
              </a:rPr>
              <a:t>5х</a:t>
            </a:r>
            <a:r>
              <a:rPr lang="ru-RU" sz="2400" b="1" i="1" baseline="30000" dirty="0" smtClean="0">
                <a:solidFill>
                  <a:srgbClr val="0000CC"/>
                </a:solidFill>
                <a:latin typeface="Comic Sans MS" pitchFamily="66" charset="0"/>
              </a:rPr>
              <a:t>2 </a:t>
            </a:r>
            <a:r>
              <a:rPr lang="ru-RU" sz="2400" b="1" i="1" dirty="0" smtClean="0">
                <a:solidFill>
                  <a:srgbClr val="0000CC"/>
                </a:solidFill>
                <a:latin typeface="Comic Sans MS" pitchFamily="66" charset="0"/>
              </a:rPr>
              <a:t> </a:t>
            </a:r>
            <a:r>
              <a:rPr lang="ru-RU" sz="2400" b="1" i="1" dirty="0">
                <a:solidFill>
                  <a:srgbClr val="0000CC"/>
                </a:solidFill>
                <a:latin typeface="Comic Sans MS" pitchFamily="66" charset="0"/>
              </a:rPr>
              <a:t>– </a:t>
            </a:r>
            <a:r>
              <a:rPr lang="ru-RU" sz="2400" b="1" i="1" dirty="0" smtClean="0">
                <a:solidFill>
                  <a:srgbClr val="0000CC"/>
                </a:solidFill>
                <a:latin typeface="Comic Sans MS" pitchFamily="66" charset="0"/>
              </a:rPr>
              <a:t>4х  + 2 = 0</a:t>
            </a:r>
          </a:p>
          <a:p>
            <a:r>
              <a:rPr lang="ru-RU" sz="2400" b="1" i="1" dirty="0">
                <a:solidFill>
                  <a:srgbClr val="0000CC"/>
                </a:solidFill>
                <a:latin typeface="Comic Sans MS" pitchFamily="66" charset="0"/>
              </a:rPr>
              <a:t>б</a:t>
            </a:r>
            <a:r>
              <a:rPr lang="ru-RU" sz="2400" b="1" i="1" dirty="0" smtClean="0">
                <a:solidFill>
                  <a:srgbClr val="0000CC"/>
                </a:solidFill>
                <a:latin typeface="Comic Sans MS" pitchFamily="66" charset="0"/>
              </a:rPr>
              <a:t>) 4х</a:t>
            </a:r>
            <a:r>
              <a:rPr lang="ru-RU" sz="2400" b="1" i="1" baseline="30000" dirty="0" smtClean="0">
                <a:solidFill>
                  <a:srgbClr val="0000CC"/>
                </a:solidFill>
                <a:latin typeface="Comic Sans MS" pitchFamily="66" charset="0"/>
              </a:rPr>
              <a:t>2 </a:t>
            </a:r>
            <a:r>
              <a:rPr lang="ru-RU" sz="2400" b="1" i="1" dirty="0" smtClean="0">
                <a:solidFill>
                  <a:srgbClr val="0000CC"/>
                </a:solidFill>
                <a:latin typeface="Comic Sans MS" pitchFamily="66" charset="0"/>
              </a:rPr>
              <a:t> </a:t>
            </a:r>
            <a:r>
              <a:rPr lang="ru-RU" sz="2400" b="1" i="1" dirty="0">
                <a:solidFill>
                  <a:srgbClr val="0000CC"/>
                </a:solidFill>
                <a:latin typeface="Comic Sans MS" pitchFamily="66" charset="0"/>
              </a:rPr>
              <a:t>– </a:t>
            </a:r>
            <a:r>
              <a:rPr lang="ru-RU" sz="2400" b="1" i="1" dirty="0" smtClean="0">
                <a:solidFill>
                  <a:srgbClr val="0000CC"/>
                </a:solidFill>
                <a:latin typeface="Comic Sans MS" pitchFamily="66" charset="0"/>
              </a:rPr>
              <a:t>3х  -1=  </a:t>
            </a:r>
            <a:r>
              <a:rPr lang="ru-RU" sz="2400" b="1" i="1" dirty="0">
                <a:solidFill>
                  <a:srgbClr val="0000CC"/>
                </a:solidFill>
                <a:latin typeface="Comic Sans MS" pitchFamily="66" charset="0"/>
              </a:rPr>
              <a:t>0</a:t>
            </a:r>
          </a:p>
          <a:p>
            <a:r>
              <a:rPr lang="ru-RU" sz="2400" b="1" i="1" dirty="0">
                <a:solidFill>
                  <a:srgbClr val="0000CC"/>
                </a:solidFill>
                <a:latin typeface="Comic Sans MS" pitchFamily="66" charset="0"/>
              </a:rPr>
              <a:t>в</a:t>
            </a:r>
            <a:r>
              <a:rPr lang="ru-RU" sz="2400" b="1" i="1" dirty="0" smtClean="0">
                <a:solidFill>
                  <a:srgbClr val="0000CC"/>
                </a:solidFill>
                <a:latin typeface="Comic Sans MS" pitchFamily="66" charset="0"/>
              </a:rPr>
              <a:t>) х</a:t>
            </a:r>
            <a:r>
              <a:rPr lang="ru-RU" sz="2400" b="1" i="1" baseline="30000" dirty="0" smtClean="0">
                <a:solidFill>
                  <a:srgbClr val="0000CC"/>
                </a:solidFill>
                <a:latin typeface="Comic Sans MS" pitchFamily="66" charset="0"/>
              </a:rPr>
              <a:t>2 </a:t>
            </a:r>
            <a:r>
              <a:rPr lang="ru-RU" sz="2400" b="1" i="1" dirty="0" smtClean="0">
                <a:solidFill>
                  <a:srgbClr val="0000CC"/>
                </a:solidFill>
                <a:latin typeface="Comic Sans MS" pitchFamily="66" charset="0"/>
              </a:rPr>
              <a:t> </a:t>
            </a:r>
            <a:r>
              <a:rPr lang="ru-RU" sz="2400" b="1" i="1" dirty="0">
                <a:solidFill>
                  <a:srgbClr val="0000CC"/>
                </a:solidFill>
                <a:latin typeface="Comic Sans MS" pitchFamily="66" charset="0"/>
              </a:rPr>
              <a:t>– </a:t>
            </a:r>
            <a:r>
              <a:rPr lang="ru-RU" sz="2400" b="1" i="1" dirty="0" smtClean="0">
                <a:solidFill>
                  <a:srgbClr val="0000CC"/>
                </a:solidFill>
                <a:latin typeface="Comic Sans MS" pitchFamily="66" charset="0"/>
              </a:rPr>
              <a:t>6х  </a:t>
            </a:r>
            <a:r>
              <a:rPr lang="ru-RU" sz="2400" b="1" i="1" dirty="0">
                <a:solidFill>
                  <a:srgbClr val="0000CC"/>
                </a:solidFill>
                <a:latin typeface="Comic Sans MS" pitchFamily="66" charset="0"/>
              </a:rPr>
              <a:t>+ </a:t>
            </a:r>
            <a:r>
              <a:rPr lang="ru-RU" sz="2400" b="1" i="1" dirty="0" smtClean="0">
                <a:solidFill>
                  <a:srgbClr val="0000CC"/>
                </a:solidFill>
                <a:latin typeface="Comic Sans MS" pitchFamily="66" charset="0"/>
              </a:rPr>
              <a:t>9=  </a:t>
            </a:r>
            <a:r>
              <a:rPr lang="ru-RU" sz="2400" b="1" i="1" dirty="0">
                <a:solidFill>
                  <a:srgbClr val="0000CC"/>
                </a:solidFill>
                <a:latin typeface="Comic Sans MS" pitchFamily="66" charset="0"/>
              </a:rPr>
              <a:t>0</a:t>
            </a:r>
          </a:p>
          <a:p>
            <a:endParaRPr lang="ru-RU" sz="2400" b="1" i="1" dirty="0">
              <a:solidFill>
                <a:srgbClr val="0000CC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84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товарища </a:t>
            </a:r>
            <a:r>
              <a:rPr lang="en-US" b="1" i="1" dirty="0" smtClean="0">
                <a:solidFill>
                  <a:srgbClr val="FF0000"/>
                </a:solidFill>
              </a:rPr>
              <a:t>D=</a:t>
            </a:r>
            <a:r>
              <a:rPr lang="en-US" b="1" i="1" dirty="0" smtClean="0">
                <a:solidFill>
                  <a:srgbClr val="FF0000"/>
                </a:solidFill>
                <a:latin typeface="Comic Sans MS" pitchFamily="66" charset="0"/>
              </a:rPr>
              <a:t>b</a:t>
            </a:r>
            <a:r>
              <a:rPr lang="ru-RU" b="1" i="1" baseline="30000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US" b="1" i="1" dirty="0" smtClean="0">
                <a:solidFill>
                  <a:srgbClr val="FF0000"/>
                </a:solidFill>
                <a:latin typeface="Comic Sans MS" pitchFamily="66" charset="0"/>
              </a:rPr>
              <a:t>-4ac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             </a:t>
            </a:r>
            <a:r>
              <a:rPr lang="ru-RU" sz="2400" b="1" i="1" dirty="0" smtClean="0">
                <a:solidFill>
                  <a:srgbClr val="FF0000"/>
                </a:solidFill>
              </a:rPr>
              <a:t>1 вариант</a:t>
            </a:r>
          </a:p>
          <a:p>
            <a:endParaRPr lang="ru-RU" sz="2400" dirty="0"/>
          </a:p>
          <a:p>
            <a:r>
              <a:rPr lang="ru-RU" sz="2400" dirty="0" smtClean="0"/>
              <a:t>а) </a:t>
            </a:r>
            <a:r>
              <a:rPr lang="en-US" sz="2400" dirty="0" smtClean="0"/>
              <a:t>D =</a:t>
            </a:r>
            <a:r>
              <a:rPr lang="ru-RU" sz="2400" dirty="0" smtClean="0"/>
              <a:t>(-5)</a:t>
            </a:r>
            <a:r>
              <a:rPr lang="ru-RU" sz="2400" baseline="30000" dirty="0" smtClean="0">
                <a:latin typeface="Comic Sans MS" pitchFamily="66" charset="0"/>
              </a:rPr>
              <a:t>2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smtClean="0">
                <a:latin typeface="Calibri" pitchFamily="34" charset="0"/>
              </a:rPr>
              <a:t>- 4*3*(-2) = 49,</a:t>
            </a:r>
          </a:p>
          <a:p>
            <a:pPr marL="0" indent="0">
              <a:buNone/>
            </a:pPr>
            <a:r>
              <a:rPr lang="ru-RU" sz="2400" dirty="0" smtClean="0">
                <a:latin typeface="Calibri" pitchFamily="34" charset="0"/>
              </a:rPr>
              <a:t>     2 корня;</a:t>
            </a:r>
          </a:p>
          <a:p>
            <a:r>
              <a:rPr lang="ru-RU" sz="2400" dirty="0" smtClean="0">
                <a:latin typeface="Calibri" pitchFamily="34" charset="0"/>
              </a:rPr>
              <a:t>б) </a:t>
            </a:r>
            <a:r>
              <a:rPr lang="en-US" sz="2400" dirty="0"/>
              <a:t>D =</a:t>
            </a:r>
            <a:r>
              <a:rPr lang="ru-RU" sz="2400" dirty="0" smtClean="0"/>
              <a:t>(-4)</a:t>
            </a:r>
            <a:r>
              <a:rPr lang="ru-RU" sz="2400" baseline="30000" dirty="0" smtClean="0">
                <a:latin typeface="Comic Sans MS" pitchFamily="66" charset="0"/>
              </a:rPr>
              <a:t>2</a:t>
            </a:r>
            <a:r>
              <a:rPr lang="ru-RU" sz="2400" dirty="0" smtClean="0">
                <a:latin typeface="Comic Sans MS" pitchFamily="66" charset="0"/>
              </a:rPr>
              <a:t>  </a:t>
            </a:r>
            <a:r>
              <a:rPr lang="ru-RU" sz="2400" dirty="0">
                <a:latin typeface="Calibri" pitchFamily="34" charset="0"/>
              </a:rPr>
              <a:t>- </a:t>
            </a:r>
            <a:r>
              <a:rPr lang="ru-RU" sz="2400" dirty="0" smtClean="0">
                <a:latin typeface="Calibri" pitchFamily="34" charset="0"/>
              </a:rPr>
              <a:t>4*4*1 </a:t>
            </a:r>
            <a:r>
              <a:rPr lang="ru-RU" sz="2400" dirty="0">
                <a:latin typeface="Calibri" pitchFamily="34" charset="0"/>
              </a:rPr>
              <a:t>= 0</a:t>
            </a:r>
            <a:r>
              <a:rPr lang="ru-RU" sz="2400" dirty="0" smtClean="0">
                <a:latin typeface="Calibri" pitchFamily="34" charset="0"/>
              </a:rPr>
              <a:t>,</a:t>
            </a:r>
            <a:endParaRPr lang="ru-RU" sz="2400" dirty="0">
              <a:latin typeface="Calibri" pitchFamily="34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Calibri" pitchFamily="34" charset="0"/>
              </a:rPr>
              <a:t>     1 корень;</a:t>
            </a:r>
            <a:endParaRPr lang="ru-RU" sz="2400" dirty="0">
              <a:latin typeface="Calibri" pitchFamily="34" charset="0"/>
            </a:endParaRPr>
          </a:p>
          <a:p>
            <a:r>
              <a:rPr lang="ru-RU" sz="2400" dirty="0" smtClean="0"/>
              <a:t>в) </a:t>
            </a:r>
            <a:r>
              <a:rPr lang="en-US" sz="2400" dirty="0" smtClean="0"/>
              <a:t>D </a:t>
            </a:r>
            <a:r>
              <a:rPr lang="en-US" sz="2400" dirty="0"/>
              <a:t>=</a:t>
            </a:r>
            <a:r>
              <a:rPr lang="ru-RU" sz="2400" dirty="0" smtClean="0"/>
              <a:t>(-2)</a:t>
            </a:r>
            <a:r>
              <a:rPr lang="ru-RU" sz="2400" baseline="30000" dirty="0" smtClean="0">
                <a:latin typeface="Comic Sans MS" pitchFamily="66" charset="0"/>
              </a:rPr>
              <a:t>2</a:t>
            </a:r>
            <a:r>
              <a:rPr lang="ru-RU" sz="2400" dirty="0" smtClean="0">
                <a:latin typeface="Comic Sans MS" pitchFamily="66" charset="0"/>
              </a:rPr>
              <a:t>  </a:t>
            </a:r>
            <a:r>
              <a:rPr lang="ru-RU" sz="2400" dirty="0">
                <a:latin typeface="Calibri" pitchFamily="34" charset="0"/>
              </a:rPr>
              <a:t>- </a:t>
            </a:r>
            <a:r>
              <a:rPr lang="ru-RU" sz="2400" dirty="0" smtClean="0">
                <a:latin typeface="Calibri" pitchFamily="34" charset="0"/>
              </a:rPr>
              <a:t>4*1*3 </a:t>
            </a:r>
            <a:r>
              <a:rPr lang="ru-RU" sz="2400" dirty="0">
                <a:latin typeface="Calibri" pitchFamily="34" charset="0"/>
              </a:rPr>
              <a:t>= </a:t>
            </a:r>
            <a:r>
              <a:rPr lang="ru-RU" sz="2400" dirty="0" smtClean="0">
                <a:latin typeface="Calibri" pitchFamily="34" charset="0"/>
              </a:rPr>
              <a:t>-8,</a:t>
            </a:r>
            <a:endParaRPr lang="ru-RU" sz="2400" dirty="0">
              <a:latin typeface="Calibri" pitchFamily="34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Calibri" pitchFamily="34" charset="0"/>
              </a:rPr>
              <a:t>     нет корней</a:t>
            </a:r>
            <a:endParaRPr lang="ru-RU" sz="2400" dirty="0">
              <a:latin typeface="Calibri" pitchFamily="34" charset="0"/>
            </a:endParaRPr>
          </a:p>
          <a:p>
            <a:endParaRPr lang="ru-RU" sz="2400" dirty="0">
              <a:latin typeface="Calibri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16016" y="1556792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400" b="1" i="1" dirty="0">
                <a:solidFill>
                  <a:srgbClr val="FF0000"/>
                </a:solidFill>
              </a:rPr>
              <a:t> </a:t>
            </a:r>
            <a:r>
              <a:rPr lang="ru-RU" sz="2400" b="1" i="1" dirty="0" smtClean="0">
                <a:solidFill>
                  <a:srgbClr val="FF0000"/>
                </a:solidFill>
              </a:rPr>
              <a:t>             2 вариант</a:t>
            </a:r>
          </a:p>
          <a:p>
            <a:endParaRPr lang="ru-RU" sz="2400" dirty="0"/>
          </a:p>
          <a:p>
            <a:r>
              <a:rPr lang="ru-RU" sz="2400" dirty="0" smtClean="0"/>
              <a:t>а) </a:t>
            </a:r>
            <a:r>
              <a:rPr lang="en-US" sz="2400" dirty="0" smtClean="0"/>
              <a:t>D </a:t>
            </a:r>
            <a:r>
              <a:rPr lang="en-US" sz="2400" dirty="0"/>
              <a:t>=</a:t>
            </a:r>
            <a:r>
              <a:rPr lang="ru-RU" sz="2400" dirty="0" smtClean="0"/>
              <a:t>(-4)</a:t>
            </a:r>
            <a:r>
              <a:rPr lang="ru-RU" sz="2400" baseline="30000" dirty="0" smtClean="0">
                <a:latin typeface="Comic Sans MS" pitchFamily="66" charset="0"/>
              </a:rPr>
              <a:t>2</a:t>
            </a:r>
            <a:r>
              <a:rPr lang="ru-RU" sz="2400" dirty="0" smtClean="0">
                <a:latin typeface="Comic Sans MS" pitchFamily="66" charset="0"/>
              </a:rPr>
              <a:t>  </a:t>
            </a:r>
            <a:r>
              <a:rPr lang="ru-RU" sz="2400" dirty="0">
                <a:latin typeface="Calibri" pitchFamily="34" charset="0"/>
              </a:rPr>
              <a:t>- </a:t>
            </a:r>
            <a:r>
              <a:rPr lang="ru-RU" sz="2400" dirty="0" smtClean="0">
                <a:latin typeface="Calibri" pitchFamily="34" charset="0"/>
              </a:rPr>
              <a:t>4*5*2 </a:t>
            </a:r>
            <a:r>
              <a:rPr lang="ru-RU" sz="2400" dirty="0">
                <a:latin typeface="Calibri" pitchFamily="34" charset="0"/>
              </a:rPr>
              <a:t>= </a:t>
            </a:r>
            <a:r>
              <a:rPr lang="ru-RU" sz="2400" dirty="0" smtClean="0">
                <a:latin typeface="Calibri" pitchFamily="34" charset="0"/>
              </a:rPr>
              <a:t>-24,</a:t>
            </a:r>
            <a:endParaRPr lang="ru-RU" sz="2400" dirty="0">
              <a:latin typeface="Calibri" pitchFamily="34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Calibri" pitchFamily="34" charset="0"/>
              </a:rPr>
              <a:t>     нет корней;</a:t>
            </a:r>
            <a:endParaRPr lang="ru-RU" sz="2400" dirty="0">
              <a:latin typeface="Calibri" pitchFamily="34" charset="0"/>
            </a:endParaRPr>
          </a:p>
          <a:p>
            <a:r>
              <a:rPr lang="en-US" sz="2400" dirty="0"/>
              <a:t>D =</a:t>
            </a:r>
            <a:r>
              <a:rPr lang="ru-RU" sz="2400" dirty="0" smtClean="0"/>
              <a:t>(-3)</a:t>
            </a:r>
            <a:r>
              <a:rPr lang="ru-RU" sz="2400" baseline="30000" dirty="0" smtClean="0">
                <a:latin typeface="Comic Sans MS" pitchFamily="66" charset="0"/>
              </a:rPr>
              <a:t>2</a:t>
            </a:r>
            <a:r>
              <a:rPr lang="ru-RU" sz="2400" dirty="0" smtClean="0">
                <a:latin typeface="Comic Sans MS" pitchFamily="66" charset="0"/>
              </a:rPr>
              <a:t>  </a:t>
            </a:r>
            <a:r>
              <a:rPr lang="ru-RU" sz="2400" dirty="0">
                <a:latin typeface="Calibri" pitchFamily="34" charset="0"/>
              </a:rPr>
              <a:t>- </a:t>
            </a:r>
            <a:r>
              <a:rPr lang="ru-RU" sz="2400" dirty="0" smtClean="0">
                <a:latin typeface="Calibri" pitchFamily="34" charset="0"/>
              </a:rPr>
              <a:t>4*4*(-1) </a:t>
            </a:r>
            <a:r>
              <a:rPr lang="ru-RU" sz="2400" dirty="0">
                <a:latin typeface="Calibri" pitchFamily="34" charset="0"/>
              </a:rPr>
              <a:t>= </a:t>
            </a:r>
            <a:r>
              <a:rPr lang="ru-RU" sz="2400" dirty="0" smtClean="0">
                <a:latin typeface="Calibri" pitchFamily="34" charset="0"/>
              </a:rPr>
              <a:t>25,</a:t>
            </a:r>
            <a:endParaRPr lang="ru-RU" sz="2400" dirty="0">
              <a:latin typeface="Calibri" pitchFamily="34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Calibri" pitchFamily="34" charset="0"/>
              </a:rPr>
              <a:t>     2 </a:t>
            </a:r>
            <a:r>
              <a:rPr lang="ru-RU" sz="2400" dirty="0">
                <a:latin typeface="Calibri" pitchFamily="34" charset="0"/>
              </a:rPr>
              <a:t>корня;</a:t>
            </a:r>
          </a:p>
          <a:p>
            <a:r>
              <a:rPr lang="en-US" sz="2400" dirty="0"/>
              <a:t>D =</a:t>
            </a:r>
            <a:r>
              <a:rPr lang="ru-RU" sz="2400" dirty="0" smtClean="0"/>
              <a:t>(-6)</a:t>
            </a:r>
            <a:r>
              <a:rPr lang="ru-RU" sz="2400" baseline="30000" dirty="0" smtClean="0">
                <a:latin typeface="Comic Sans MS" pitchFamily="66" charset="0"/>
              </a:rPr>
              <a:t>2</a:t>
            </a:r>
            <a:r>
              <a:rPr lang="ru-RU" sz="2400" dirty="0" smtClean="0">
                <a:latin typeface="Comic Sans MS" pitchFamily="66" charset="0"/>
              </a:rPr>
              <a:t>  </a:t>
            </a:r>
            <a:r>
              <a:rPr lang="ru-RU" sz="2400" dirty="0">
                <a:latin typeface="Calibri" pitchFamily="34" charset="0"/>
              </a:rPr>
              <a:t>- </a:t>
            </a:r>
            <a:r>
              <a:rPr lang="ru-RU" sz="2400" dirty="0" smtClean="0">
                <a:latin typeface="Calibri" pitchFamily="34" charset="0"/>
              </a:rPr>
              <a:t>4*1*9 </a:t>
            </a:r>
            <a:r>
              <a:rPr lang="ru-RU" sz="2400" dirty="0">
                <a:latin typeface="Calibri" pitchFamily="34" charset="0"/>
              </a:rPr>
              <a:t>= 0</a:t>
            </a:r>
            <a:r>
              <a:rPr lang="ru-RU" sz="2400" dirty="0" smtClean="0">
                <a:latin typeface="Calibri" pitchFamily="34" charset="0"/>
              </a:rPr>
              <a:t>,</a:t>
            </a:r>
            <a:endParaRPr lang="ru-RU" sz="2400" dirty="0">
              <a:latin typeface="Calibri" pitchFamily="34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Calibri" pitchFamily="34" charset="0"/>
              </a:rPr>
              <a:t>     1 корень</a:t>
            </a:r>
            <a:endParaRPr lang="ru-RU" sz="2400" dirty="0">
              <a:latin typeface="Calibri" pitchFamily="34" charset="0"/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60055" y="3244334"/>
            <a:ext cx="2519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baseline="30000" dirty="0" smtClean="0">
                <a:solidFill>
                  <a:srgbClr val="0000CC"/>
                </a:solidFill>
                <a:latin typeface="Comic Sans MS" pitchFamily="66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409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ChangeArrowheads="1"/>
          </p:cNvSpPr>
          <p:nvPr/>
        </p:nvSpPr>
        <p:spPr bwMode="auto">
          <a:xfrm>
            <a:off x="971550" y="692150"/>
            <a:ext cx="7200900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ru-RU" sz="2800" b="1" u="sng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РЕШИ УРАВНЕНИЯ 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ru-RU" sz="2800" b="1" u="sng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с помощью формулы :</a:t>
            </a:r>
          </a:p>
          <a:p>
            <a:pPr algn="ctr" eaLnBrk="1" hangingPunct="1">
              <a:spcBef>
                <a:spcPct val="50000"/>
              </a:spcBef>
              <a:defRPr/>
            </a:pPr>
            <a:endParaRPr lang="ru-RU" sz="2800" b="1" u="sng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215043" name="Text Box 3"/>
          <p:cNvSpPr txBox="1">
            <a:spLocks noChangeArrowheads="1"/>
          </p:cNvSpPr>
          <p:nvPr/>
        </p:nvSpPr>
        <p:spPr bwMode="auto">
          <a:xfrm>
            <a:off x="468313" y="2133600"/>
            <a:ext cx="8207375" cy="2708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sz="2000" b="1" i="1" dirty="0">
              <a:solidFill>
                <a:srgbClr val="CC3300"/>
              </a:solidFill>
            </a:endParaRPr>
          </a:p>
          <a:p>
            <a:pPr>
              <a:spcBef>
                <a:spcPct val="50000"/>
              </a:spcBef>
            </a:pPr>
            <a:r>
              <a:rPr lang="ru-RU" sz="2000" b="1" i="1" dirty="0" smtClean="0">
                <a:solidFill>
                  <a:srgbClr val="CC3300"/>
                </a:solidFill>
                <a:latin typeface="Comic Sans MS" pitchFamily="66" charset="0"/>
              </a:rPr>
              <a:t>    1 </a:t>
            </a:r>
            <a:r>
              <a:rPr lang="ru-RU" sz="2000" b="1" i="1" dirty="0">
                <a:solidFill>
                  <a:srgbClr val="CC3300"/>
                </a:solidFill>
                <a:latin typeface="Comic Sans MS" pitchFamily="66" charset="0"/>
              </a:rPr>
              <a:t>вариант:   </a:t>
            </a:r>
            <a:r>
              <a:rPr lang="ru-RU" sz="2000" b="1" i="1" dirty="0" smtClean="0">
                <a:solidFill>
                  <a:srgbClr val="CC3300"/>
                </a:solidFill>
                <a:latin typeface="Comic Sans MS" pitchFamily="66" charset="0"/>
              </a:rPr>
              <a:t>                               </a:t>
            </a:r>
            <a:r>
              <a:rPr lang="ru-RU" sz="2000" b="1" i="1" dirty="0">
                <a:solidFill>
                  <a:srgbClr val="CC3300"/>
                </a:solidFill>
                <a:latin typeface="Comic Sans MS" pitchFamily="66" charset="0"/>
              </a:rPr>
              <a:t>2 вариант: </a:t>
            </a:r>
            <a:endParaRPr lang="ru-RU" sz="2000" b="1" i="1" dirty="0" smtClean="0">
              <a:solidFill>
                <a:srgbClr val="CC3300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ru-RU" sz="2000" b="1" i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ru-RU" sz="2000" b="1" i="1" dirty="0">
                <a:solidFill>
                  <a:srgbClr val="000099"/>
                </a:solidFill>
                <a:latin typeface="Comic Sans MS" pitchFamily="66" charset="0"/>
              </a:rPr>
              <a:t>2х</a:t>
            </a:r>
            <a:r>
              <a:rPr lang="ru-RU" sz="2000" b="1" i="1" baseline="30000" dirty="0">
                <a:solidFill>
                  <a:srgbClr val="000099"/>
                </a:solidFill>
                <a:latin typeface="Comic Sans MS" pitchFamily="66" charset="0"/>
              </a:rPr>
              <a:t>2</a:t>
            </a:r>
            <a:r>
              <a:rPr lang="ru-RU" sz="2000" b="1" i="1" dirty="0">
                <a:solidFill>
                  <a:srgbClr val="000099"/>
                </a:solidFill>
                <a:latin typeface="Comic Sans MS" pitchFamily="66" charset="0"/>
              </a:rPr>
              <a:t> + 5х -7 = </a:t>
            </a:r>
            <a:r>
              <a:rPr lang="ru-RU" sz="2000" b="1" i="1" dirty="0" smtClean="0">
                <a:solidFill>
                  <a:srgbClr val="000099"/>
                </a:solidFill>
                <a:latin typeface="Comic Sans MS" pitchFamily="66" charset="0"/>
              </a:rPr>
              <a:t>0                           2х</a:t>
            </a:r>
            <a:r>
              <a:rPr lang="ru-RU" sz="2000" b="1" i="1" baseline="30000" dirty="0" smtClean="0">
                <a:solidFill>
                  <a:srgbClr val="000099"/>
                </a:solidFill>
                <a:latin typeface="Comic Sans MS" pitchFamily="66" charset="0"/>
              </a:rPr>
              <a:t>2</a:t>
            </a:r>
            <a:r>
              <a:rPr lang="ru-RU" sz="2000" b="1" i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ru-RU" sz="2000" b="1" i="1" dirty="0">
                <a:solidFill>
                  <a:srgbClr val="000099"/>
                </a:solidFill>
                <a:latin typeface="Comic Sans MS" pitchFamily="66" charset="0"/>
              </a:rPr>
              <a:t>+ 5х -3= 0</a:t>
            </a:r>
          </a:p>
          <a:p>
            <a:pPr>
              <a:spcBef>
                <a:spcPct val="50000"/>
              </a:spcBef>
            </a:pPr>
            <a:r>
              <a:rPr lang="ru-RU" sz="2000" b="1" i="1" dirty="0">
                <a:solidFill>
                  <a:srgbClr val="000099"/>
                </a:solidFill>
                <a:latin typeface="Comic Sans MS" pitchFamily="66" charset="0"/>
              </a:rPr>
              <a:t>                </a:t>
            </a:r>
            <a:endParaRPr lang="ru-RU" sz="2000" b="1" i="1" baseline="-25000" dirty="0"/>
          </a:p>
          <a:p>
            <a:pPr eaLnBrk="1" hangingPunct="1">
              <a:spcBef>
                <a:spcPct val="50000"/>
              </a:spcBef>
            </a:pPr>
            <a:endParaRPr lang="ru-RU" sz="2000" b="1" i="1" dirty="0">
              <a:solidFill>
                <a:srgbClr val="000099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ru-RU" sz="2000" b="1" i="1" dirty="0" smtClean="0">
                <a:solidFill>
                  <a:srgbClr val="000099"/>
                </a:solidFill>
                <a:latin typeface="Comic Sans MS" pitchFamily="66" charset="0"/>
              </a:rPr>
              <a:t>                                           </a:t>
            </a:r>
            <a:endParaRPr lang="ru-RU" sz="2000" b="1" i="1" baseline="-25000" dirty="0"/>
          </a:p>
        </p:txBody>
      </p:sp>
      <p:sp>
        <p:nvSpPr>
          <p:cNvPr id="13316" name="Freeform 4"/>
          <p:cNvSpPr>
            <a:spLocks/>
          </p:cNvSpPr>
          <p:nvPr/>
        </p:nvSpPr>
        <p:spPr bwMode="auto">
          <a:xfrm rot="765111">
            <a:off x="539750" y="2752725"/>
            <a:ext cx="7924800" cy="4105275"/>
          </a:xfrm>
          <a:custGeom>
            <a:avLst/>
            <a:gdLst>
              <a:gd name="T0" fmla="*/ 0 w 5095"/>
              <a:gd name="T1" fmla="*/ 2147483647 h 2464"/>
              <a:gd name="T2" fmla="*/ 2147483647 w 5095"/>
              <a:gd name="T3" fmla="*/ 2147483647 h 2464"/>
              <a:gd name="T4" fmla="*/ 2147483647 w 5095"/>
              <a:gd name="T5" fmla="*/ 2147483647 h 24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095" h="2464">
                <a:moveTo>
                  <a:pt x="0" y="1829"/>
                </a:moveTo>
                <a:cubicBezTo>
                  <a:pt x="2260" y="914"/>
                  <a:pt x="4521" y="0"/>
                  <a:pt x="4808" y="106"/>
                </a:cubicBezTo>
                <a:cubicBezTo>
                  <a:pt x="5095" y="212"/>
                  <a:pt x="3409" y="1338"/>
                  <a:pt x="1724" y="2464"/>
                </a:cubicBezTo>
              </a:path>
            </a:pathLst>
          </a:cu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1485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2" grpId="0"/>
      <p:bldP spid="21504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052736"/>
            <a:ext cx="4316288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Comic Sans MS" pitchFamily="66" charset="0"/>
              </a:rPr>
              <a:t>       1 вариант</a:t>
            </a:r>
          </a:p>
          <a:p>
            <a:pPr marL="0" indent="0">
              <a:buNone/>
            </a:pPr>
            <a:r>
              <a:rPr lang="ru-RU" sz="2400" i="1" dirty="0" smtClean="0">
                <a:solidFill>
                  <a:srgbClr val="000099"/>
                </a:solidFill>
                <a:latin typeface="Comic Sans MS" pitchFamily="66" charset="0"/>
              </a:rPr>
              <a:t>2х</a:t>
            </a:r>
            <a:r>
              <a:rPr lang="ru-RU" sz="2400" i="1" baseline="30000" dirty="0" smtClean="0">
                <a:solidFill>
                  <a:srgbClr val="000099"/>
                </a:solidFill>
                <a:latin typeface="Comic Sans MS" pitchFamily="66" charset="0"/>
              </a:rPr>
              <a:t>2</a:t>
            </a:r>
            <a:r>
              <a:rPr lang="ru-RU" sz="2400" i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ru-RU" sz="2400" i="1" dirty="0">
                <a:solidFill>
                  <a:srgbClr val="000099"/>
                </a:solidFill>
                <a:latin typeface="Comic Sans MS" pitchFamily="66" charset="0"/>
              </a:rPr>
              <a:t>+ 5х -7 = </a:t>
            </a:r>
            <a:r>
              <a:rPr lang="ru-RU" sz="2400" i="1" dirty="0" smtClean="0">
                <a:solidFill>
                  <a:srgbClr val="000099"/>
                </a:solidFill>
                <a:latin typeface="Comic Sans MS" pitchFamily="66" charset="0"/>
              </a:rPr>
              <a:t>0,</a:t>
            </a:r>
          </a:p>
          <a:p>
            <a:pPr marL="0" indent="0">
              <a:buNone/>
            </a:pPr>
            <a:r>
              <a:rPr lang="en-US" sz="2400" i="1" dirty="0" smtClean="0">
                <a:solidFill>
                  <a:srgbClr val="000099"/>
                </a:solidFill>
                <a:latin typeface="Comic Sans MS" pitchFamily="66" charset="0"/>
              </a:rPr>
              <a:t>D</a:t>
            </a:r>
            <a:r>
              <a:rPr lang="ru-RU" sz="2400" i="1" dirty="0" smtClean="0">
                <a:solidFill>
                  <a:srgbClr val="000099"/>
                </a:solidFill>
                <a:latin typeface="Comic Sans MS" pitchFamily="66" charset="0"/>
              </a:rPr>
              <a:t> =5</a:t>
            </a:r>
            <a:r>
              <a:rPr lang="ru-RU" sz="2400" i="1" baseline="30000" dirty="0" smtClean="0">
                <a:solidFill>
                  <a:srgbClr val="000099"/>
                </a:solidFill>
                <a:latin typeface="Comic Sans MS" pitchFamily="66" charset="0"/>
              </a:rPr>
              <a:t>2 </a:t>
            </a:r>
            <a:r>
              <a:rPr lang="ru-RU" sz="2400" i="1" dirty="0" smtClean="0">
                <a:solidFill>
                  <a:srgbClr val="000099"/>
                </a:solidFill>
                <a:latin typeface="Comic Sans MS" pitchFamily="66" charset="0"/>
              </a:rPr>
              <a:t>-</a:t>
            </a:r>
            <a:r>
              <a:rPr lang="ru-RU" sz="2400" i="1" baseline="30000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ru-RU" sz="2400" i="1" dirty="0">
                <a:solidFill>
                  <a:srgbClr val="000099"/>
                </a:solidFill>
                <a:latin typeface="Comic Sans MS" pitchFamily="66" charset="0"/>
              </a:rPr>
              <a:t>4</a:t>
            </a:r>
            <a:r>
              <a:rPr lang="ru-RU" sz="2400" i="1" dirty="0" smtClean="0">
                <a:solidFill>
                  <a:srgbClr val="000099"/>
                </a:solidFill>
                <a:latin typeface="Comic Sans MS" pitchFamily="66" charset="0"/>
              </a:rPr>
              <a:t>*2* (-7)= 81 = 9</a:t>
            </a:r>
            <a:r>
              <a:rPr lang="ru-RU" sz="2400" i="1" baseline="30000" dirty="0" smtClean="0">
                <a:solidFill>
                  <a:srgbClr val="000099"/>
                </a:solidFill>
                <a:latin typeface="Comic Sans MS" pitchFamily="66" charset="0"/>
              </a:rPr>
              <a:t>2</a:t>
            </a:r>
            <a:r>
              <a:rPr lang="ru-RU" sz="2400" i="1" dirty="0" smtClean="0">
                <a:solidFill>
                  <a:srgbClr val="000099"/>
                </a:solidFill>
                <a:latin typeface="Comic Sans MS" pitchFamily="66" charset="0"/>
              </a:rPr>
              <a:t>,</a:t>
            </a:r>
          </a:p>
          <a:p>
            <a:pPr marL="0" indent="0">
              <a:buNone/>
            </a:pPr>
            <a:r>
              <a:rPr lang="ru-RU" sz="2400" i="1" dirty="0" smtClean="0">
                <a:solidFill>
                  <a:srgbClr val="000099"/>
                </a:solidFill>
                <a:latin typeface="Comic Sans MS" pitchFamily="66" charset="0"/>
              </a:rPr>
              <a:t> х = (-5 -9)/2*2=-14/4=- 3,5,</a:t>
            </a:r>
          </a:p>
          <a:p>
            <a:pPr marL="0" indent="0">
              <a:buNone/>
            </a:pPr>
            <a:r>
              <a:rPr lang="ru-RU" sz="2400" i="1" dirty="0" smtClean="0">
                <a:solidFill>
                  <a:srgbClr val="000099"/>
                </a:solidFill>
                <a:latin typeface="Comic Sans MS" pitchFamily="66" charset="0"/>
              </a:rPr>
              <a:t>х =(-5 +9)/4=4/4=1.</a:t>
            </a:r>
            <a:endParaRPr lang="ru-RU" sz="2400" i="1" baseline="30000" dirty="0" smtClean="0">
              <a:solidFill>
                <a:srgbClr val="000099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2400" i="1" dirty="0" smtClean="0">
                <a:solidFill>
                  <a:srgbClr val="000099"/>
                </a:solidFill>
                <a:latin typeface="Comic Sans MS" pitchFamily="66" charset="0"/>
              </a:rPr>
              <a:t>Ответ: -3,5 и 1.</a:t>
            </a:r>
          </a:p>
          <a:p>
            <a:pPr marL="0" indent="0">
              <a:buNone/>
            </a:pPr>
            <a:endParaRPr lang="ru-RU" sz="2400" b="1" i="1" baseline="30000" dirty="0">
              <a:solidFill>
                <a:srgbClr val="000099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2400" b="1" i="1" baseline="30000" dirty="0" smtClean="0">
                <a:solidFill>
                  <a:srgbClr val="000099"/>
                </a:solidFill>
                <a:latin typeface="Comic Sans MS" pitchFamily="66" charset="0"/>
              </a:rPr>
              <a:t>   </a:t>
            </a:r>
            <a:endParaRPr lang="ru-RU" sz="2400" b="1" i="1" baseline="30000" dirty="0">
              <a:solidFill>
                <a:srgbClr val="000099"/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ru-RU" sz="2400" b="1" i="1" dirty="0">
              <a:solidFill>
                <a:srgbClr val="000099"/>
              </a:solidFill>
              <a:latin typeface="Comic Sans MS" pitchFamily="66" charset="0"/>
            </a:endParaRPr>
          </a:p>
          <a:p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316288" cy="5073427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>
                <a:solidFill>
                  <a:srgbClr val="000099"/>
                </a:solidFill>
                <a:latin typeface="Comic Sans MS" pitchFamily="66" charset="0"/>
              </a:rPr>
              <a:t>       </a:t>
            </a:r>
            <a:r>
              <a:rPr lang="ru-RU" sz="2400" b="1" i="1" dirty="0" smtClean="0">
                <a:solidFill>
                  <a:srgbClr val="FF0000"/>
                </a:solidFill>
                <a:latin typeface="Comic Sans MS" pitchFamily="66" charset="0"/>
              </a:rPr>
              <a:t>2 вариант</a:t>
            </a:r>
          </a:p>
          <a:p>
            <a:pPr marL="0" indent="0">
              <a:buNone/>
            </a:pPr>
            <a:r>
              <a:rPr lang="ru-RU" sz="2400" i="1" dirty="0" smtClean="0">
                <a:solidFill>
                  <a:srgbClr val="000099"/>
                </a:solidFill>
                <a:latin typeface="Comic Sans MS" pitchFamily="66" charset="0"/>
              </a:rPr>
              <a:t>2х</a:t>
            </a:r>
            <a:r>
              <a:rPr lang="ru-RU" sz="2400" i="1" baseline="30000" dirty="0" smtClean="0">
                <a:solidFill>
                  <a:srgbClr val="000099"/>
                </a:solidFill>
                <a:latin typeface="Comic Sans MS" pitchFamily="66" charset="0"/>
              </a:rPr>
              <a:t>2</a:t>
            </a:r>
            <a:r>
              <a:rPr lang="ru-RU" sz="2400" i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ru-RU" sz="2400" i="1" dirty="0">
                <a:solidFill>
                  <a:srgbClr val="000099"/>
                </a:solidFill>
                <a:latin typeface="Comic Sans MS" pitchFamily="66" charset="0"/>
              </a:rPr>
              <a:t>+ 5х -3= </a:t>
            </a:r>
            <a:r>
              <a:rPr lang="ru-RU" sz="2400" i="1" dirty="0" smtClean="0">
                <a:solidFill>
                  <a:srgbClr val="000099"/>
                </a:solidFill>
                <a:latin typeface="Comic Sans MS" pitchFamily="66" charset="0"/>
              </a:rPr>
              <a:t>0,</a:t>
            </a:r>
          </a:p>
          <a:p>
            <a:pPr marL="0" indent="0">
              <a:buNone/>
            </a:pPr>
            <a:r>
              <a:rPr lang="en-US" sz="2400" i="1" dirty="0" smtClean="0">
                <a:solidFill>
                  <a:srgbClr val="000099"/>
                </a:solidFill>
                <a:latin typeface="Comic Sans MS" pitchFamily="66" charset="0"/>
              </a:rPr>
              <a:t>D</a:t>
            </a:r>
            <a:r>
              <a:rPr lang="ru-RU" sz="2400" i="1" dirty="0" smtClean="0">
                <a:solidFill>
                  <a:srgbClr val="000099"/>
                </a:solidFill>
                <a:latin typeface="Comic Sans MS" pitchFamily="66" charset="0"/>
              </a:rPr>
              <a:t> = </a:t>
            </a:r>
            <a:r>
              <a:rPr lang="ru-RU" sz="2400" i="1" dirty="0">
                <a:solidFill>
                  <a:srgbClr val="000099"/>
                </a:solidFill>
                <a:latin typeface="Comic Sans MS" pitchFamily="66" charset="0"/>
              </a:rPr>
              <a:t>5</a:t>
            </a:r>
            <a:r>
              <a:rPr lang="ru-RU" sz="2400" i="1" baseline="30000" dirty="0">
                <a:solidFill>
                  <a:srgbClr val="000099"/>
                </a:solidFill>
                <a:latin typeface="Comic Sans MS" pitchFamily="66" charset="0"/>
              </a:rPr>
              <a:t>2 </a:t>
            </a:r>
            <a:r>
              <a:rPr lang="ru-RU" sz="2400" i="1" dirty="0" smtClean="0">
                <a:solidFill>
                  <a:srgbClr val="000099"/>
                </a:solidFill>
                <a:latin typeface="Comic Sans MS" pitchFamily="66" charset="0"/>
              </a:rPr>
              <a:t>– </a:t>
            </a:r>
            <a:r>
              <a:rPr lang="ru-RU" sz="2400" i="1" dirty="0">
                <a:solidFill>
                  <a:srgbClr val="000099"/>
                </a:solidFill>
                <a:latin typeface="Comic Sans MS" pitchFamily="66" charset="0"/>
              </a:rPr>
              <a:t>4</a:t>
            </a:r>
            <a:r>
              <a:rPr lang="ru-RU" sz="2400" i="1" dirty="0" smtClean="0">
                <a:solidFill>
                  <a:srgbClr val="000099"/>
                </a:solidFill>
                <a:latin typeface="Comic Sans MS" pitchFamily="66" charset="0"/>
              </a:rPr>
              <a:t>*2* (-3)= 49 =</a:t>
            </a:r>
            <a:r>
              <a:rPr lang="ru-RU" sz="2400" i="1" dirty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ru-RU" sz="2400" i="1" dirty="0" smtClean="0">
                <a:solidFill>
                  <a:srgbClr val="000099"/>
                </a:solidFill>
                <a:latin typeface="Comic Sans MS" pitchFamily="66" charset="0"/>
              </a:rPr>
              <a:t>7</a:t>
            </a:r>
            <a:r>
              <a:rPr lang="ru-RU" sz="2400" i="1" baseline="30000" dirty="0" smtClean="0">
                <a:solidFill>
                  <a:srgbClr val="000099"/>
                </a:solidFill>
                <a:latin typeface="Comic Sans MS" pitchFamily="66" charset="0"/>
              </a:rPr>
              <a:t>2</a:t>
            </a:r>
            <a:r>
              <a:rPr lang="ru-RU" sz="2400" i="1" dirty="0" smtClean="0">
                <a:solidFill>
                  <a:srgbClr val="000099"/>
                </a:solidFill>
                <a:latin typeface="Comic Sans MS" pitchFamily="66" charset="0"/>
              </a:rPr>
              <a:t>,</a:t>
            </a:r>
          </a:p>
          <a:p>
            <a:pPr marL="0" indent="0">
              <a:buNone/>
            </a:pPr>
            <a:r>
              <a:rPr lang="ru-RU" sz="2400" i="1" dirty="0" smtClean="0">
                <a:solidFill>
                  <a:srgbClr val="000099"/>
                </a:solidFill>
                <a:latin typeface="Comic Sans MS" pitchFamily="66" charset="0"/>
              </a:rPr>
              <a:t>х = (-5 -7)/2*2=-12/4= -3,</a:t>
            </a:r>
          </a:p>
          <a:p>
            <a:pPr marL="0" indent="0">
              <a:buNone/>
            </a:pPr>
            <a:r>
              <a:rPr lang="ru-RU" sz="2400" i="1" dirty="0" smtClean="0">
                <a:solidFill>
                  <a:srgbClr val="000099"/>
                </a:solidFill>
                <a:latin typeface="Comic Sans MS" pitchFamily="66" charset="0"/>
              </a:rPr>
              <a:t>х = (-5 +7)/4= 2/4= 0,5.</a:t>
            </a:r>
          </a:p>
          <a:p>
            <a:pPr marL="0" indent="0">
              <a:buNone/>
            </a:pPr>
            <a:r>
              <a:rPr lang="ru-RU" sz="2400" i="1" dirty="0" smtClean="0">
                <a:solidFill>
                  <a:srgbClr val="000099"/>
                </a:solidFill>
                <a:latin typeface="Comic Sans MS" pitchFamily="66" charset="0"/>
              </a:rPr>
              <a:t>Ответ: -3 и 0,5.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186000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reeform 4"/>
          <p:cNvSpPr>
            <a:spLocks/>
          </p:cNvSpPr>
          <p:nvPr/>
        </p:nvSpPr>
        <p:spPr bwMode="auto">
          <a:xfrm rot="765111">
            <a:off x="517525" y="2613025"/>
            <a:ext cx="7924800" cy="4105275"/>
          </a:xfrm>
          <a:custGeom>
            <a:avLst/>
            <a:gdLst>
              <a:gd name="T0" fmla="*/ 0 w 5095"/>
              <a:gd name="T1" fmla="*/ 2147483647 h 2464"/>
              <a:gd name="T2" fmla="*/ 2147483647 w 5095"/>
              <a:gd name="T3" fmla="*/ 2147483647 h 2464"/>
              <a:gd name="T4" fmla="*/ 2147483647 w 5095"/>
              <a:gd name="T5" fmla="*/ 2147483647 h 24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095" h="2464">
                <a:moveTo>
                  <a:pt x="0" y="1829"/>
                </a:moveTo>
                <a:cubicBezTo>
                  <a:pt x="2260" y="914"/>
                  <a:pt x="4521" y="0"/>
                  <a:pt x="4808" y="106"/>
                </a:cubicBezTo>
                <a:cubicBezTo>
                  <a:pt x="5095" y="212"/>
                  <a:pt x="3409" y="1338"/>
                  <a:pt x="1724" y="2464"/>
                </a:cubicBezTo>
              </a:path>
            </a:pathLst>
          </a:cu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7641" name="Text Box 9"/>
          <p:cNvSpPr txBox="1">
            <a:spLocks noChangeArrowheads="1"/>
          </p:cNvSpPr>
          <p:nvPr/>
        </p:nvSpPr>
        <p:spPr bwMode="auto">
          <a:xfrm>
            <a:off x="755650" y="765175"/>
            <a:ext cx="7848600" cy="590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400" b="1" i="1">
                <a:solidFill>
                  <a:srgbClr val="CC3300"/>
                </a:solidFill>
                <a:latin typeface="Comic Sans MS" pitchFamily="66" charset="0"/>
              </a:rPr>
              <a:t>Исторические сведения:</a:t>
            </a:r>
          </a:p>
          <a:p>
            <a:pPr eaLnBrk="1" hangingPunct="1">
              <a:spcBef>
                <a:spcPct val="50000"/>
              </a:spcBef>
            </a:pPr>
            <a:r>
              <a:rPr lang="ru-RU" sz="2000" b="1" i="1">
                <a:solidFill>
                  <a:srgbClr val="000099"/>
                </a:solidFill>
                <a:latin typeface="Comic Sans MS" pitchFamily="66" charset="0"/>
              </a:rPr>
              <a:t>Квадратные уравнения впервые встречаются в работе индийского математика и астронома Ариабхатты.</a:t>
            </a:r>
          </a:p>
          <a:p>
            <a:pPr eaLnBrk="1" hangingPunct="1">
              <a:spcBef>
                <a:spcPct val="50000"/>
              </a:spcBef>
            </a:pPr>
            <a:r>
              <a:rPr lang="ru-RU" sz="2000" b="1" i="1">
                <a:solidFill>
                  <a:srgbClr val="000099"/>
                </a:solidFill>
                <a:latin typeface="Comic Sans MS" pitchFamily="66" charset="0"/>
              </a:rPr>
              <a:t>Другой индийский ученый Брахмагупта (</a:t>
            </a:r>
            <a:r>
              <a:rPr lang="en-US" sz="2000" b="1" i="1">
                <a:solidFill>
                  <a:srgbClr val="000099"/>
                </a:solidFill>
                <a:latin typeface="Comic Sans MS" pitchFamily="66" charset="0"/>
              </a:rPr>
              <a:t>VII</a:t>
            </a:r>
            <a:r>
              <a:rPr lang="ru-RU" sz="2000" b="1" i="1">
                <a:solidFill>
                  <a:srgbClr val="000099"/>
                </a:solidFill>
                <a:latin typeface="Comic Sans MS" pitchFamily="66" charset="0"/>
              </a:rPr>
              <a:t> в) изложил общее правило решения квадратных уравнений, которое практически совпадает с современным.</a:t>
            </a:r>
          </a:p>
          <a:p>
            <a:pPr eaLnBrk="1" hangingPunct="1">
              <a:spcBef>
                <a:spcPct val="50000"/>
              </a:spcBef>
            </a:pPr>
            <a:r>
              <a:rPr lang="ru-RU" sz="2000" b="1" i="1">
                <a:solidFill>
                  <a:srgbClr val="000099"/>
                </a:solidFill>
                <a:latin typeface="Comic Sans MS" pitchFamily="66" charset="0"/>
              </a:rPr>
              <a:t>В Древней Индии были распространены публичные соревнования в решении трудных задач. Задачи часто облекались в стихотворную форму.</a:t>
            </a:r>
            <a:r>
              <a:rPr lang="ru-RU" i="1">
                <a:solidFill>
                  <a:srgbClr val="000099"/>
                </a:solidFill>
                <a:latin typeface="Comic Sans MS" pitchFamily="66" charset="0"/>
              </a:rPr>
              <a:t>  </a:t>
            </a:r>
          </a:p>
          <a:p>
            <a:pPr eaLnBrk="1" hangingPunct="1">
              <a:spcBef>
                <a:spcPct val="50000"/>
              </a:spcBef>
            </a:pPr>
            <a:r>
              <a:rPr lang="ru-RU" i="1">
                <a:solidFill>
                  <a:srgbClr val="000099"/>
                </a:solidFill>
                <a:latin typeface="Comic Sans MS" pitchFamily="66" charset="0"/>
              </a:rPr>
              <a:t>________________________________________________                    </a:t>
            </a:r>
          </a:p>
          <a:p>
            <a:pPr eaLnBrk="1" hangingPunct="1">
              <a:lnSpc>
                <a:spcPct val="85000"/>
              </a:lnSpc>
              <a:spcBef>
                <a:spcPct val="50000"/>
              </a:spcBef>
            </a:pPr>
            <a:r>
              <a:rPr lang="ru-RU" sz="1600" b="1" i="1">
                <a:solidFill>
                  <a:srgbClr val="000099"/>
                </a:solidFill>
                <a:latin typeface="Comic Sans MS" pitchFamily="66" charset="0"/>
              </a:rPr>
              <a:t>                          </a:t>
            </a:r>
            <a:r>
              <a:rPr lang="ru-RU" sz="2400" b="1" i="1" u="sng">
                <a:solidFill>
                  <a:srgbClr val="CC3300"/>
                </a:solidFill>
                <a:latin typeface="Comic Sans MS" pitchFamily="66" charset="0"/>
              </a:rPr>
              <a:t>Вот задача Бхаскары:</a:t>
            </a:r>
          </a:p>
          <a:p>
            <a:pPr eaLnBrk="1" hangingPunct="1">
              <a:lnSpc>
                <a:spcPct val="85000"/>
              </a:lnSpc>
              <a:spcBef>
                <a:spcPct val="50000"/>
              </a:spcBef>
            </a:pPr>
            <a:r>
              <a:rPr lang="ru-RU" b="1" i="1">
                <a:solidFill>
                  <a:srgbClr val="CC3300"/>
                </a:solidFill>
                <a:latin typeface="Comic Sans MS" pitchFamily="66" charset="0"/>
              </a:rPr>
              <a:t>     </a:t>
            </a:r>
            <a:r>
              <a:rPr lang="ru-RU" sz="2000" b="1" i="1">
                <a:solidFill>
                  <a:srgbClr val="000099"/>
                </a:solidFill>
                <a:latin typeface="Comic Sans MS" pitchFamily="66" charset="0"/>
              </a:rPr>
              <a:t>Обезьянок резвых стая, всласть поевши, развлекалась.</a:t>
            </a:r>
          </a:p>
          <a:p>
            <a:pPr eaLnBrk="1" hangingPunct="1">
              <a:lnSpc>
                <a:spcPct val="85000"/>
              </a:lnSpc>
              <a:spcBef>
                <a:spcPct val="50000"/>
              </a:spcBef>
            </a:pPr>
            <a:r>
              <a:rPr lang="ru-RU" sz="2000" b="1" i="1">
                <a:solidFill>
                  <a:srgbClr val="000099"/>
                </a:solidFill>
                <a:latin typeface="Comic Sans MS" pitchFamily="66" charset="0"/>
              </a:rPr>
              <a:t>    Их в  квадрате часть восьмая на полянке забавлялась.</a:t>
            </a:r>
          </a:p>
          <a:p>
            <a:pPr eaLnBrk="1" hangingPunct="1">
              <a:lnSpc>
                <a:spcPct val="85000"/>
              </a:lnSpc>
              <a:spcBef>
                <a:spcPct val="50000"/>
              </a:spcBef>
            </a:pPr>
            <a:r>
              <a:rPr lang="ru-RU" sz="2000" b="1" i="1">
                <a:solidFill>
                  <a:srgbClr val="000099"/>
                </a:solidFill>
                <a:latin typeface="Comic Sans MS" pitchFamily="66" charset="0"/>
              </a:rPr>
              <a:t>    А  двенадцать по лианам  стали прыгать, повисая.</a:t>
            </a:r>
          </a:p>
          <a:p>
            <a:pPr eaLnBrk="1" hangingPunct="1">
              <a:lnSpc>
                <a:spcPct val="85000"/>
              </a:lnSpc>
              <a:spcBef>
                <a:spcPct val="50000"/>
              </a:spcBef>
            </a:pPr>
            <a:r>
              <a:rPr lang="ru-RU" sz="2000" b="1" i="1">
                <a:solidFill>
                  <a:srgbClr val="000099"/>
                </a:solidFill>
                <a:latin typeface="Comic Sans MS" pitchFamily="66" charset="0"/>
              </a:rPr>
              <a:t>    Сколько ж было обезьянок, ты скажи мне, в этой стае?</a:t>
            </a:r>
          </a:p>
        </p:txBody>
      </p:sp>
    </p:spTree>
    <p:extLst>
      <p:ext uri="{BB962C8B-B14F-4D97-AF65-F5344CB8AC3E}">
        <p14:creationId xmlns:p14="http://schemas.microsoft.com/office/powerpoint/2010/main" val="3844018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7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7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7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976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976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976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976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976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976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976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976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976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976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976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976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976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976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976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976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976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976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920"/>
                            </p:stCondLst>
                            <p:childTnLst>
                              <p:par>
                                <p:cTn id="5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1976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1976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1976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3720"/>
                            </p:stCondLst>
                            <p:childTnLst>
                              <p:par>
                                <p:cTn id="5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1976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1976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1976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360"/>
                            </p:stCondLst>
                            <p:childTnLst>
                              <p:par>
                                <p:cTn id="6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1976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1976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1976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pPr lvl="0">
              <a:spcBef>
                <a:spcPct val="50000"/>
              </a:spcBef>
            </a:pPr>
            <a:r>
              <a:rPr lang="ru-RU" sz="2400" b="1" i="1" u="sng" dirty="0">
                <a:solidFill>
                  <a:srgbClr val="CC3300"/>
                </a:solidFill>
                <a:latin typeface="Comic Sans MS" pitchFamily="66" charset="0"/>
                <a:ea typeface="+mn-ea"/>
                <a:cs typeface="+mn-cs"/>
              </a:rPr>
              <a:t>Решение задачи </a:t>
            </a:r>
            <a:r>
              <a:rPr lang="ru-RU" sz="2400" b="1" i="1" u="sng" dirty="0" err="1">
                <a:solidFill>
                  <a:srgbClr val="CC3300"/>
                </a:solidFill>
                <a:latin typeface="Comic Sans MS" pitchFamily="66" charset="0"/>
                <a:ea typeface="+mn-ea"/>
                <a:cs typeface="+mn-cs"/>
              </a:rPr>
              <a:t>Бхаскары</a:t>
            </a:r>
            <a:r>
              <a:rPr lang="ru-RU" sz="2400" b="1" i="1" u="sng" dirty="0">
                <a:solidFill>
                  <a:srgbClr val="CC3300"/>
                </a:solidFill>
                <a:latin typeface="Comic Sans MS" pitchFamily="66" charset="0"/>
                <a:ea typeface="+mn-ea"/>
                <a:cs typeface="+mn-cs"/>
              </a:rPr>
              <a:t>:</a:t>
            </a:r>
            <a:br>
              <a:rPr lang="ru-RU" sz="2400" b="1" i="1" u="sng" dirty="0">
                <a:solidFill>
                  <a:srgbClr val="CC3300"/>
                </a:solidFill>
                <a:latin typeface="Comic Sans MS" pitchFamily="66" charset="0"/>
                <a:ea typeface="+mn-ea"/>
                <a:cs typeface="+mn-cs"/>
              </a:rPr>
            </a:br>
            <a:r>
              <a:rPr lang="ru-RU" sz="2400" b="1" i="1" dirty="0">
                <a:solidFill>
                  <a:srgbClr val="0000CC"/>
                </a:solidFill>
                <a:latin typeface="Comic Sans MS" pitchFamily="66" charset="0"/>
                <a:ea typeface="+mn-ea"/>
                <a:cs typeface="+mn-cs"/>
              </a:rPr>
              <a:t>Пусть было  </a:t>
            </a:r>
            <a:r>
              <a:rPr lang="ru-RU" sz="2400" b="1" i="1" dirty="0" smtClean="0">
                <a:solidFill>
                  <a:srgbClr val="000000"/>
                </a:solidFill>
                <a:latin typeface="Comic Sans MS" pitchFamily="66" charset="0"/>
                <a:ea typeface="+mn-ea"/>
                <a:cs typeface="+mn-cs"/>
              </a:rPr>
              <a:t>  х </a:t>
            </a:r>
            <a:r>
              <a:rPr lang="en-US" sz="2400" b="1" i="1" dirty="0" smtClean="0">
                <a:solidFill>
                  <a:srgbClr val="0000CC"/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ru-RU" sz="2400" b="1" i="1" dirty="0">
                <a:solidFill>
                  <a:srgbClr val="0000CC"/>
                </a:solidFill>
                <a:latin typeface="Comic Sans MS" pitchFamily="66" charset="0"/>
                <a:ea typeface="+mn-ea"/>
                <a:cs typeface="+mn-cs"/>
              </a:rPr>
              <a:t>обезьянок, </a:t>
            </a:r>
            <a:br>
              <a:rPr lang="ru-RU" sz="2400" b="1" i="1" dirty="0">
                <a:solidFill>
                  <a:srgbClr val="0000CC"/>
                </a:solidFill>
                <a:latin typeface="Comic Sans MS" pitchFamily="66" charset="0"/>
                <a:ea typeface="+mn-ea"/>
                <a:cs typeface="+mn-cs"/>
              </a:rPr>
            </a:br>
            <a:r>
              <a:rPr lang="ru-RU" sz="2400" b="1" i="1" dirty="0">
                <a:solidFill>
                  <a:srgbClr val="0000CC"/>
                </a:solidFill>
                <a:latin typeface="Comic Sans MS" pitchFamily="66" charset="0"/>
                <a:ea typeface="+mn-ea"/>
                <a:cs typeface="+mn-cs"/>
              </a:rPr>
              <a:t>тогда на поляне забавлялось – </a:t>
            </a:r>
            <a:r>
              <a:rPr lang="ru-RU" sz="2400" b="1" i="1" dirty="0" smtClean="0">
                <a:solidFill>
                  <a:srgbClr val="0000CC"/>
                </a:solidFill>
                <a:latin typeface="Comic Sans MS" pitchFamily="66" charset="0"/>
                <a:ea typeface="+mn-ea"/>
                <a:cs typeface="+mn-cs"/>
              </a:rPr>
              <a:t>( х/8)</a:t>
            </a:r>
            <a:r>
              <a:rPr lang="ru-RU" sz="2400" b="1" i="1" baseline="30000" dirty="0" smtClean="0">
                <a:solidFill>
                  <a:srgbClr val="000099"/>
                </a:solidFill>
                <a:latin typeface="Comic Sans MS" pitchFamily="66" charset="0"/>
              </a:rPr>
              <a:t>2</a:t>
            </a:r>
            <a:r>
              <a:rPr lang="ru-RU" sz="2400" b="1" i="1" dirty="0">
                <a:solidFill>
                  <a:srgbClr val="0000CC"/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ru-RU" sz="2400" b="1" i="1" dirty="0" smtClean="0">
                <a:solidFill>
                  <a:srgbClr val="0000CC"/>
                </a:solidFill>
                <a:latin typeface="Comic Sans MS" pitchFamily="66" charset="0"/>
                <a:ea typeface="+mn-ea"/>
                <a:cs typeface="+mn-cs"/>
              </a:rPr>
              <a:t>и </a:t>
            </a:r>
            <a:r>
              <a:rPr lang="ru-RU" sz="2400" b="1" i="1" smtClean="0">
                <a:solidFill>
                  <a:srgbClr val="0000CC"/>
                </a:solidFill>
                <a:latin typeface="Comic Sans MS" pitchFamily="66" charset="0"/>
                <a:ea typeface="+mn-ea"/>
                <a:cs typeface="+mn-cs"/>
              </a:rPr>
              <a:t>12 прыгали по лианам.</a:t>
            </a:r>
            <a:r>
              <a:rPr lang="ru-RU" sz="2400" b="1" i="1" dirty="0">
                <a:solidFill>
                  <a:srgbClr val="0000CC"/>
                </a:solidFill>
                <a:latin typeface="Comic Sans MS" pitchFamily="66" charset="0"/>
                <a:ea typeface="+mn-ea"/>
                <a:cs typeface="+mn-cs"/>
              </a:rPr>
              <a:t/>
            </a:r>
            <a:br>
              <a:rPr lang="ru-RU" sz="2400" b="1" i="1" dirty="0">
                <a:solidFill>
                  <a:srgbClr val="0000CC"/>
                </a:solidFill>
                <a:latin typeface="Comic Sans MS" pitchFamily="66" charset="0"/>
                <a:ea typeface="+mn-ea"/>
                <a:cs typeface="+mn-cs"/>
              </a:rPr>
            </a:br>
            <a:r>
              <a:rPr lang="ru-RU" sz="2400" b="1" i="1" dirty="0">
                <a:solidFill>
                  <a:srgbClr val="0000CC"/>
                </a:solidFill>
                <a:latin typeface="Comic Sans MS" pitchFamily="66" charset="0"/>
                <a:ea typeface="+mn-ea"/>
                <a:cs typeface="+mn-cs"/>
              </a:rPr>
              <a:t>Составим уравнение: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36504"/>
          </a:xfrm>
        </p:spPr>
        <p:txBody>
          <a:bodyPr>
            <a:normAutofit/>
          </a:bodyPr>
          <a:lstStyle/>
          <a:p>
            <a:r>
              <a:rPr lang="ru-RU" sz="2400" b="1" i="1" dirty="0">
                <a:solidFill>
                  <a:srgbClr val="0000CC"/>
                </a:solidFill>
                <a:latin typeface="Comic Sans MS" pitchFamily="66" charset="0"/>
              </a:rPr>
              <a:t>( </a:t>
            </a:r>
            <a:r>
              <a:rPr lang="ru-RU" sz="2400" b="1" i="1" dirty="0" smtClean="0">
                <a:solidFill>
                  <a:srgbClr val="0000CC"/>
                </a:solidFill>
                <a:latin typeface="Comic Sans MS" pitchFamily="66" charset="0"/>
              </a:rPr>
              <a:t>х/8)</a:t>
            </a:r>
            <a:r>
              <a:rPr lang="ru-RU" sz="2400" b="1" i="1" baseline="30000" dirty="0" smtClean="0">
                <a:solidFill>
                  <a:srgbClr val="000099"/>
                </a:solidFill>
                <a:latin typeface="Comic Sans MS" pitchFamily="66" charset="0"/>
              </a:rPr>
              <a:t>2 </a:t>
            </a:r>
            <a:r>
              <a:rPr lang="ru-RU" sz="2400" b="1" i="1" dirty="0" smtClean="0">
                <a:solidFill>
                  <a:srgbClr val="000099"/>
                </a:solidFill>
                <a:latin typeface="Comic Sans MS" pitchFamily="66" charset="0"/>
              </a:rPr>
              <a:t>+ 12 = х,  </a:t>
            </a:r>
          </a:p>
          <a:p>
            <a:pPr marL="0" indent="0">
              <a:buNone/>
            </a:pPr>
            <a:r>
              <a:rPr lang="ru-RU" sz="2400" b="1" i="1" dirty="0" smtClean="0">
                <a:solidFill>
                  <a:srgbClr val="0000CC"/>
                </a:solidFill>
                <a:latin typeface="Comic Sans MS" pitchFamily="66" charset="0"/>
              </a:rPr>
              <a:t>  х</a:t>
            </a:r>
            <a:r>
              <a:rPr lang="ru-RU" sz="2400" b="1" i="1" baseline="30000" dirty="0" smtClean="0">
                <a:solidFill>
                  <a:srgbClr val="000099"/>
                </a:solidFill>
                <a:latin typeface="Comic Sans MS" pitchFamily="66" charset="0"/>
              </a:rPr>
              <a:t>2</a:t>
            </a:r>
            <a:r>
              <a:rPr lang="ru-RU" sz="2400" b="1" i="1" dirty="0" smtClean="0">
                <a:solidFill>
                  <a:srgbClr val="000099"/>
                </a:solidFill>
                <a:latin typeface="Comic Sans MS" pitchFamily="66" charset="0"/>
              </a:rPr>
              <a:t>/64 + 12 – х =0,  /*64</a:t>
            </a:r>
          </a:p>
          <a:p>
            <a:pPr marL="0" indent="0">
              <a:buNone/>
            </a:pPr>
            <a:r>
              <a:rPr lang="ru-RU" sz="2400" b="1" i="1" dirty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ru-RU" sz="2400" b="1" i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ru-RU" sz="2400" b="1" i="1" dirty="0" smtClean="0">
                <a:solidFill>
                  <a:srgbClr val="0000CC"/>
                </a:solidFill>
                <a:latin typeface="Comic Sans MS" pitchFamily="66" charset="0"/>
              </a:rPr>
              <a:t>х</a:t>
            </a:r>
            <a:r>
              <a:rPr lang="ru-RU" sz="2400" b="1" i="1" baseline="30000" dirty="0" smtClean="0">
                <a:solidFill>
                  <a:srgbClr val="000099"/>
                </a:solidFill>
                <a:latin typeface="Comic Sans MS" pitchFamily="66" charset="0"/>
              </a:rPr>
              <a:t>2 </a:t>
            </a:r>
            <a:r>
              <a:rPr lang="ru-RU" sz="2400" b="1" i="1" dirty="0" smtClean="0">
                <a:solidFill>
                  <a:srgbClr val="000099"/>
                </a:solidFill>
                <a:latin typeface="Comic Sans MS" pitchFamily="66" charset="0"/>
              </a:rPr>
              <a:t>- 64х + 768 = 0,</a:t>
            </a:r>
          </a:p>
          <a:p>
            <a:pPr marL="0" indent="0">
              <a:buNone/>
            </a:pPr>
            <a:r>
              <a:rPr lang="ru-RU" sz="2400" b="1" i="1" dirty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en-US" sz="2400" b="1" i="1" dirty="0" smtClean="0">
                <a:solidFill>
                  <a:srgbClr val="000099"/>
                </a:solidFill>
                <a:latin typeface="Comic Sans MS" pitchFamily="66" charset="0"/>
              </a:rPr>
              <a:t>D</a:t>
            </a:r>
            <a:r>
              <a:rPr lang="ru-RU" sz="2400" b="1" i="1" dirty="0" smtClean="0">
                <a:solidFill>
                  <a:srgbClr val="000099"/>
                </a:solidFill>
                <a:latin typeface="Comic Sans MS" pitchFamily="66" charset="0"/>
              </a:rPr>
              <a:t> =</a:t>
            </a:r>
            <a:r>
              <a:rPr lang="ru-RU" sz="2400" b="1" i="1" dirty="0">
                <a:solidFill>
                  <a:srgbClr val="0000CC"/>
                </a:solidFill>
                <a:latin typeface="Comic Sans MS" pitchFamily="66" charset="0"/>
              </a:rPr>
              <a:t> </a:t>
            </a:r>
            <a:r>
              <a:rPr lang="ru-RU" sz="2400" b="1" i="1" dirty="0" smtClean="0">
                <a:solidFill>
                  <a:srgbClr val="0000CC"/>
                </a:solidFill>
                <a:latin typeface="Comic Sans MS" pitchFamily="66" charset="0"/>
              </a:rPr>
              <a:t>(-64)</a:t>
            </a:r>
            <a:r>
              <a:rPr lang="ru-RU" sz="2400" b="1" i="1" baseline="30000" dirty="0" smtClean="0">
                <a:solidFill>
                  <a:srgbClr val="000099"/>
                </a:solidFill>
                <a:latin typeface="Comic Sans MS" pitchFamily="66" charset="0"/>
              </a:rPr>
              <a:t>2</a:t>
            </a:r>
            <a:r>
              <a:rPr lang="ru-RU" sz="2400" b="1" i="1" dirty="0" smtClean="0">
                <a:solidFill>
                  <a:srgbClr val="000099"/>
                </a:solidFill>
                <a:latin typeface="Comic Sans MS" pitchFamily="66" charset="0"/>
              </a:rPr>
              <a:t>-4*1*768 =4096 – 3072 = 1024 = </a:t>
            </a:r>
            <a:r>
              <a:rPr lang="ru-RU" sz="2400" b="1" i="1" dirty="0" smtClean="0">
                <a:solidFill>
                  <a:srgbClr val="0000CC"/>
                </a:solidFill>
                <a:latin typeface="Comic Sans MS" pitchFamily="66" charset="0"/>
              </a:rPr>
              <a:t>32</a:t>
            </a:r>
            <a:r>
              <a:rPr lang="ru-RU" sz="2400" b="1" i="1" baseline="30000" dirty="0" smtClean="0">
                <a:solidFill>
                  <a:srgbClr val="000099"/>
                </a:solidFill>
                <a:latin typeface="Comic Sans MS" pitchFamily="66" charset="0"/>
              </a:rPr>
              <a:t>2</a:t>
            </a:r>
            <a:r>
              <a:rPr lang="ru-RU" sz="2400" b="1" i="1" dirty="0" smtClean="0">
                <a:solidFill>
                  <a:srgbClr val="000099"/>
                </a:solidFill>
                <a:latin typeface="Comic Sans MS" pitchFamily="66" charset="0"/>
              </a:rPr>
              <a:t>,</a:t>
            </a:r>
            <a:r>
              <a:rPr lang="ru-RU" sz="2400" b="1" i="1" baseline="30000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ru-RU" sz="2400" b="1" i="1" dirty="0" smtClean="0">
                <a:solidFill>
                  <a:srgbClr val="000099"/>
                </a:solidFill>
                <a:latin typeface="Comic Sans MS" pitchFamily="66" charset="0"/>
              </a:rPr>
              <a:t>  2 корня</a:t>
            </a:r>
          </a:p>
          <a:p>
            <a:pPr marL="0" indent="0">
              <a:buNone/>
            </a:pPr>
            <a:r>
              <a:rPr lang="ru-RU" sz="2400" b="1" i="1" dirty="0" smtClean="0">
                <a:solidFill>
                  <a:srgbClr val="000099"/>
                </a:solidFill>
                <a:latin typeface="Comic Sans MS" pitchFamily="66" charset="0"/>
              </a:rPr>
              <a:t>х= (64 -32)/2 = 16,</a:t>
            </a:r>
          </a:p>
          <a:p>
            <a:pPr marL="0" indent="0">
              <a:buNone/>
            </a:pPr>
            <a:r>
              <a:rPr lang="ru-RU" sz="2400" b="1" i="1" dirty="0" smtClean="0">
                <a:solidFill>
                  <a:srgbClr val="000099"/>
                </a:solidFill>
                <a:latin typeface="Comic Sans MS" pitchFamily="66" charset="0"/>
              </a:rPr>
              <a:t>х= (64 + 32)/2 = 48.</a:t>
            </a:r>
            <a:endParaRPr lang="ru-RU" sz="2400" b="1" i="1" dirty="0">
              <a:solidFill>
                <a:srgbClr val="000099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2400" b="1" i="1" dirty="0">
                <a:solidFill>
                  <a:srgbClr val="CC3300"/>
                </a:solidFill>
                <a:latin typeface="Comic Sans MS" pitchFamily="66" charset="0"/>
              </a:rPr>
              <a:t>Ответ:  </a:t>
            </a:r>
            <a:r>
              <a:rPr lang="en-US" sz="2400" b="1" i="1" dirty="0">
                <a:solidFill>
                  <a:srgbClr val="CC3300"/>
                </a:solidFill>
                <a:latin typeface="Comic Sans MS" pitchFamily="66" charset="0"/>
              </a:rPr>
              <a:t>16 </a:t>
            </a:r>
            <a:r>
              <a:rPr lang="ru-RU" sz="2400" b="1" i="1" dirty="0">
                <a:solidFill>
                  <a:srgbClr val="CC3300"/>
                </a:solidFill>
                <a:latin typeface="Comic Sans MS" pitchFamily="66" charset="0"/>
              </a:rPr>
              <a:t>или 48 обезьянок.</a:t>
            </a:r>
            <a:endParaRPr lang="ru-RU" sz="2400" b="1" i="1" baseline="30000" dirty="0">
              <a:solidFill>
                <a:srgbClr val="CC3300"/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77462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484313"/>
            <a:ext cx="8229600" cy="45259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4700" smtClean="0">
                <a:solidFill>
                  <a:srgbClr val="00FFFF"/>
                </a:solidFill>
              </a:rPr>
              <a:t>      </a:t>
            </a:r>
            <a:endParaRPr lang="ru-RU" sz="4700" smtClean="0">
              <a:solidFill>
                <a:srgbClr val="CC00FF"/>
              </a:solidFill>
            </a:endParaRPr>
          </a:p>
        </p:txBody>
      </p:sp>
      <p:pic>
        <p:nvPicPr>
          <p:cNvPr id="17411" name="Picture 4" descr="шарики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852738"/>
            <a:ext cx="3973513" cy="364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7221" name="WordArt 5"/>
          <p:cNvSpPr>
            <a:spLocks noChangeArrowheads="1" noChangeShapeType="1" noTextEdit="1"/>
          </p:cNvSpPr>
          <p:nvPr/>
        </p:nvSpPr>
        <p:spPr bwMode="auto">
          <a:xfrm>
            <a:off x="684213" y="333375"/>
            <a:ext cx="6911975" cy="3743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СПАСИБО ЗА УРОК!</a:t>
            </a:r>
          </a:p>
        </p:txBody>
      </p:sp>
    </p:spTree>
    <p:extLst>
      <p:ext uri="{BB962C8B-B14F-4D97-AF65-F5344CB8AC3E}">
        <p14:creationId xmlns:p14="http://schemas.microsoft.com/office/powerpoint/2010/main" val="15923467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3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>
            <a:spLocks/>
          </p:cNvSpPr>
          <p:nvPr/>
        </p:nvSpPr>
        <p:spPr bwMode="auto">
          <a:xfrm rot="778404">
            <a:off x="539750" y="2752725"/>
            <a:ext cx="7924800" cy="4105275"/>
          </a:xfrm>
          <a:custGeom>
            <a:avLst/>
            <a:gdLst>
              <a:gd name="T0" fmla="*/ 0 w 5095"/>
              <a:gd name="T1" fmla="*/ 2147483647 h 2464"/>
              <a:gd name="T2" fmla="*/ 2147483647 w 5095"/>
              <a:gd name="T3" fmla="*/ 2147483647 h 2464"/>
              <a:gd name="T4" fmla="*/ 2147483647 w 5095"/>
              <a:gd name="T5" fmla="*/ 2147483647 h 24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095" h="2464">
                <a:moveTo>
                  <a:pt x="0" y="1829"/>
                </a:moveTo>
                <a:cubicBezTo>
                  <a:pt x="2260" y="914"/>
                  <a:pt x="4521" y="0"/>
                  <a:pt x="4808" y="106"/>
                </a:cubicBezTo>
                <a:cubicBezTo>
                  <a:pt x="5095" y="212"/>
                  <a:pt x="3409" y="1338"/>
                  <a:pt x="1724" y="2464"/>
                </a:cubicBezTo>
              </a:path>
            </a:pathLst>
          </a:cu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2995" name="Text Box 3"/>
          <p:cNvSpPr txBox="1">
            <a:spLocks noChangeArrowheads="1"/>
          </p:cNvSpPr>
          <p:nvPr/>
        </p:nvSpPr>
        <p:spPr bwMode="auto">
          <a:xfrm>
            <a:off x="250825" y="1341438"/>
            <a:ext cx="8497888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sz="2400" b="1" dirty="0">
              <a:solidFill>
                <a:srgbClr val="000099"/>
              </a:solidFill>
              <a:latin typeface="Comic Sans MS" pitchFamily="66" charset="0"/>
            </a:endParaRPr>
          </a:p>
          <a:p>
            <a:pPr algn="ctr" eaLnBrk="1" hangingPunct="1"/>
            <a:endParaRPr lang="ru-RU" sz="2400" b="1" dirty="0">
              <a:solidFill>
                <a:srgbClr val="000099"/>
              </a:solidFill>
              <a:latin typeface="Comic Sans MS" pitchFamily="66" charset="0"/>
            </a:endParaRPr>
          </a:p>
          <a:p>
            <a:pPr algn="ctr" eaLnBrk="1" hangingPunct="1"/>
            <a:r>
              <a:rPr lang="ru-RU" sz="2400" b="1" dirty="0">
                <a:solidFill>
                  <a:srgbClr val="000099"/>
                </a:solidFill>
                <a:latin typeface="Comic Sans MS" pitchFamily="66" charset="0"/>
              </a:rPr>
              <a:t>уравнение вида </a:t>
            </a:r>
            <a:r>
              <a:rPr lang="ru-RU" sz="2400" b="1" i="1" dirty="0">
                <a:solidFill>
                  <a:srgbClr val="CC3300"/>
                </a:solidFill>
                <a:latin typeface="Comic Sans MS" pitchFamily="66" charset="0"/>
              </a:rPr>
              <a:t>ах</a:t>
            </a:r>
            <a:r>
              <a:rPr lang="ru-RU" sz="2400" b="1" i="1" baseline="30000" dirty="0">
                <a:solidFill>
                  <a:srgbClr val="CC3300"/>
                </a:solidFill>
                <a:latin typeface="Comic Sans MS" pitchFamily="66" charset="0"/>
              </a:rPr>
              <a:t>2 </a:t>
            </a:r>
            <a:r>
              <a:rPr lang="ru-RU" sz="2400" b="1" i="1" dirty="0">
                <a:solidFill>
                  <a:srgbClr val="CC3300"/>
                </a:solidFill>
                <a:latin typeface="Comic Sans MS" pitchFamily="66" charset="0"/>
              </a:rPr>
              <a:t>+ </a:t>
            </a:r>
            <a:r>
              <a:rPr lang="ru-RU" sz="2400" b="1" i="1" dirty="0" err="1">
                <a:solidFill>
                  <a:srgbClr val="CC3300"/>
                </a:solidFill>
                <a:latin typeface="Comic Sans MS" pitchFamily="66" charset="0"/>
              </a:rPr>
              <a:t>вх</a:t>
            </a:r>
            <a:r>
              <a:rPr lang="ru-RU" sz="2400" b="1" i="1" dirty="0">
                <a:solidFill>
                  <a:srgbClr val="CC3300"/>
                </a:solidFill>
                <a:latin typeface="Comic Sans MS" pitchFamily="66" charset="0"/>
              </a:rPr>
              <a:t> +с = 0</a:t>
            </a:r>
            <a:r>
              <a:rPr lang="ru-RU" sz="2400" b="1" dirty="0">
                <a:solidFill>
                  <a:srgbClr val="000099"/>
                </a:solidFill>
                <a:latin typeface="Comic Sans MS" pitchFamily="66" charset="0"/>
              </a:rPr>
              <a:t>, </a:t>
            </a:r>
          </a:p>
          <a:p>
            <a:pPr algn="ctr" eaLnBrk="1" hangingPunct="1"/>
            <a:endParaRPr lang="ru-RU" sz="2400" b="1" dirty="0">
              <a:solidFill>
                <a:srgbClr val="000099"/>
              </a:solidFill>
              <a:latin typeface="Comic Sans MS" pitchFamily="66" charset="0"/>
            </a:endParaRPr>
          </a:p>
          <a:p>
            <a:pPr algn="ctr" eaLnBrk="1" hangingPunct="1"/>
            <a:r>
              <a:rPr lang="ru-RU" sz="2400" b="1" dirty="0">
                <a:solidFill>
                  <a:srgbClr val="000099"/>
                </a:solidFill>
                <a:latin typeface="Comic Sans MS" pitchFamily="66" charset="0"/>
              </a:rPr>
              <a:t> где  </a:t>
            </a:r>
            <a:r>
              <a:rPr lang="ru-RU" sz="2400" b="1" i="1" dirty="0">
                <a:solidFill>
                  <a:srgbClr val="CC3300"/>
                </a:solidFill>
                <a:latin typeface="Comic Sans MS" pitchFamily="66" charset="0"/>
              </a:rPr>
              <a:t>х </a:t>
            </a:r>
            <a:r>
              <a:rPr lang="ru-RU" sz="2400" b="1" dirty="0">
                <a:solidFill>
                  <a:srgbClr val="000099"/>
                </a:solidFill>
                <a:latin typeface="Comic Sans MS" pitchFamily="66" charset="0"/>
              </a:rPr>
              <a:t>–переменная, </a:t>
            </a:r>
          </a:p>
          <a:p>
            <a:pPr algn="ctr" eaLnBrk="1" hangingPunct="1"/>
            <a:endParaRPr lang="ru-RU" sz="2400" b="1" dirty="0">
              <a:solidFill>
                <a:srgbClr val="000099"/>
              </a:solidFill>
              <a:latin typeface="Comic Sans MS" pitchFamily="66" charset="0"/>
            </a:endParaRPr>
          </a:p>
          <a:p>
            <a:pPr algn="ctr" eaLnBrk="1" hangingPunct="1"/>
            <a:r>
              <a:rPr lang="ru-RU" sz="2400" b="1" dirty="0">
                <a:solidFill>
                  <a:srgbClr val="000099"/>
                </a:solidFill>
                <a:latin typeface="Comic Sans MS" pitchFamily="66" charset="0"/>
              </a:rPr>
              <a:t>  </a:t>
            </a:r>
            <a:r>
              <a:rPr lang="ru-RU" sz="2400" b="1" i="1" dirty="0">
                <a:solidFill>
                  <a:srgbClr val="CC3300"/>
                </a:solidFill>
                <a:latin typeface="Comic Sans MS" pitchFamily="66" charset="0"/>
              </a:rPr>
              <a:t>а</a:t>
            </a:r>
            <a:r>
              <a:rPr lang="ru-RU" sz="2400" b="1" i="1" dirty="0">
                <a:solidFill>
                  <a:srgbClr val="000099"/>
                </a:solidFill>
                <a:latin typeface="Comic Sans MS" pitchFamily="66" charset="0"/>
              </a:rPr>
              <a:t>,</a:t>
            </a:r>
            <a:r>
              <a:rPr lang="ru-RU" sz="2400" b="1" i="1" dirty="0">
                <a:solidFill>
                  <a:srgbClr val="CC3300"/>
                </a:solidFill>
                <a:latin typeface="Comic Sans MS" pitchFamily="66" charset="0"/>
              </a:rPr>
              <a:t> в </a:t>
            </a:r>
            <a:r>
              <a:rPr lang="ru-RU" sz="2400" b="1" i="1" dirty="0">
                <a:solidFill>
                  <a:srgbClr val="000099"/>
                </a:solidFill>
                <a:latin typeface="Comic Sans MS" pitchFamily="66" charset="0"/>
              </a:rPr>
              <a:t>и</a:t>
            </a:r>
            <a:r>
              <a:rPr lang="ru-RU" sz="2400" b="1" i="1" dirty="0">
                <a:solidFill>
                  <a:srgbClr val="CC3300"/>
                </a:solidFill>
                <a:latin typeface="Comic Sans MS" pitchFamily="66" charset="0"/>
              </a:rPr>
              <a:t> с </a:t>
            </a:r>
            <a:r>
              <a:rPr lang="ru-RU" sz="2400" b="1" i="1" dirty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ru-RU" sz="2400" b="1" dirty="0">
                <a:solidFill>
                  <a:srgbClr val="000099"/>
                </a:solidFill>
                <a:latin typeface="Comic Sans MS" pitchFamily="66" charset="0"/>
              </a:rPr>
              <a:t>некоторые числа,</a:t>
            </a:r>
          </a:p>
          <a:p>
            <a:pPr algn="ctr" eaLnBrk="1" hangingPunct="1"/>
            <a:endParaRPr lang="ru-RU" sz="2400" b="1" dirty="0">
              <a:solidFill>
                <a:srgbClr val="000099"/>
              </a:solidFill>
              <a:latin typeface="Comic Sans MS" pitchFamily="66" charset="0"/>
            </a:endParaRPr>
          </a:p>
          <a:p>
            <a:pPr algn="ctr" eaLnBrk="1" hangingPunct="1"/>
            <a:r>
              <a:rPr lang="ru-RU" sz="2400" b="1" dirty="0">
                <a:solidFill>
                  <a:srgbClr val="000099"/>
                </a:solidFill>
                <a:latin typeface="Comic Sans MS" pitchFamily="66" charset="0"/>
              </a:rPr>
              <a:t> причем</a:t>
            </a:r>
            <a:r>
              <a:rPr lang="ru-RU" sz="2400" b="1" i="1" dirty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ru-RU" sz="2400" b="1" i="1" dirty="0">
                <a:solidFill>
                  <a:srgbClr val="CC3300"/>
                </a:solidFill>
                <a:latin typeface="Comic Sans MS" pitchFamily="66" charset="0"/>
              </a:rPr>
              <a:t>а     </a:t>
            </a:r>
            <a:r>
              <a:rPr lang="ru-RU" sz="2400" b="1" dirty="0">
                <a:solidFill>
                  <a:srgbClr val="CC3300"/>
                </a:solidFill>
                <a:latin typeface="Comic Sans MS" pitchFamily="66" charset="0"/>
              </a:rPr>
              <a:t>0</a:t>
            </a:r>
            <a:r>
              <a:rPr lang="ru-RU" sz="2400" b="1" dirty="0">
                <a:solidFill>
                  <a:srgbClr val="000099"/>
                </a:solidFill>
                <a:latin typeface="Comic Sans MS" pitchFamily="66" charset="0"/>
              </a:rPr>
              <a:t>.</a:t>
            </a:r>
          </a:p>
          <a:p>
            <a:pPr algn="ctr" eaLnBrk="1" hangingPunct="1">
              <a:spcBef>
                <a:spcPct val="50000"/>
              </a:spcBef>
              <a:buFontTx/>
              <a:buChar char="-"/>
            </a:pPr>
            <a:endParaRPr lang="ru-RU" sz="2400" b="1" dirty="0">
              <a:solidFill>
                <a:srgbClr val="000099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</a:pPr>
            <a:endParaRPr lang="ru-RU" sz="2400" b="1" dirty="0">
              <a:solidFill>
                <a:srgbClr val="000099"/>
              </a:solidFill>
              <a:latin typeface="Comic Sans MS" pitchFamily="66" charset="0"/>
            </a:endParaRPr>
          </a:p>
        </p:txBody>
      </p:sp>
      <p:graphicFrame>
        <p:nvGraphicFramePr>
          <p:cNvPr id="5124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" name="Формула" r:id="rId3" imgW="114151" imgH="215619" progId="Equation.3">
                  <p:embed/>
                </p:oleObj>
              </mc:Choice>
              <mc:Fallback>
                <p:oleObj name="Формула" r:id="rId3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" name="Формула" r:id="rId5" imgW="114151" imgH="215619" progId="Equation.3">
                  <p:embed/>
                </p:oleObj>
              </mc:Choice>
              <mc:Fallback>
                <p:oleObj name="Формула" r:id="rId5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2999" name="Object 7"/>
          <p:cNvGraphicFramePr>
            <a:graphicFrameLocks noChangeAspect="1"/>
          </p:cNvGraphicFramePr>
          <p:nvPr/>
        </p:nvGraphicFramePr>
        <p:xfrm>
          <a:off x="5003800" y="4365625"/>
          <a:ext cx="28575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3" name="Формула" r:id="rId6" imgW="139700" imgH="139700" progId="Equation.3">
                  <p:embed/>
                </p:oleObj>
              </mc:Choice>
              <mc:Fallback>
                <p:oleObj name="Формула" r:id="rId6" imgW="139700" imgH="139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4365625"/>
                        <a:ext cx="285750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Rectangle 11"/>
          <p:cNvSpPr>
            <a:spLocks noChangeArrowheads="1"/>
          </p:cNvSpPr>
          <p:nvPr/>
        </p:nvSpPr>
        <p:spPr bwMode="auto">
          <a:xfrm>
            <a:off x="1763713" y="404813"/>
            <a:ext cx="6624637" cy="1249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ru-RU" sz="2400" b="1" i="1" u="sng" dirty="0">
                <a:solidFill>
                  <a:srgbClr val="CC3300"/>
                </a:solidFill>
                <a:latin typeface="Comic Sans MS" pitchFamily="66" charset="0"/>
              </a:rPr>
              <a:t>ОПРЕДЕЛЕНИЕ:</a:t>
            </a:r>
            <a:r>
              <a:rPr lang="ru-RU" sz="2400" dirty="0">
                <a:latin typeface="Comic Sans MS" pitchFamily="66" charset="0"/>
              </a:rPr>
              <a:t> </a:t>
            </a:r>
          </a:p>
          <a:p>
            <a:pPr algn="ctr" eaLnBrk="1" hangingPunct="1"/>
            <a:endParaRPr lang="ru-RU" sz="2400" dirty="0">
              <a:latin typeface="Comic Sans MS" pitchFamily="66" charset="0"/>
            </a:endParaRPr>
          </a:p>
          <a:p>
            <a:pPr algn="ctr" eaLnBrk="1" hangingPunct="1"/>
            <a:r>
              <a:rPr lang="ru-RU" sz="2800" b="1" i="1" dirty="0">
                <a:solidFill>
                  <a:srgbClr val="000099"/>
                </a:solidFill>
                <a:latin typeface="Comic Sans MS" pitchFamily="66" charset="0"/>
              </a:rPr>
              <a:t>Квадратным уравнением</a:t>
            </a:r>
            <a:r>
              <a:rPr lang="ru-RU" sz="2400" b="1" i="1" dirty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ru-RU" sz="2400" b="1" dirty="0">
                <a:solidFill>
                  <a:srgbClr val="000099"/>
                </a:solidFill>
                <a:latin typeface="Comic Sans MS" pitchFamily="66" charset="0"/>
              </a:rPr>
              <a:t>называется</a:t>
            </a:r>
          </a:p>
        </p:txBody>
      </p:sp>
      <p:graphicFrame>
        <p:nvGraphicFramePr>
          <p:cNvPr id="5128" name="Object 1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4" name="Формула" r:id="rId8" imgW="114151" imgH="215619" progId="Equation.3">
                  <p:embed/>
                </p:oleObj>
              </mc:Choice>
              <mc:Fallback>
                <p:oleObj name="Формула" r:id="rId8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9" name="Object 1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" name="Формула" r:id="rId9" imgW="114151" imgH="215619" progId="Equation.3">
                  <p:embed/>
                </p:oleObj>
              </mc:Choice>
              <mc:Fallback>
                <p:oleObj name="Формула" r:id="rId9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8973209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2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2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2"/>
          <p:cNvSpPr>
            <a:spLocks/>
          </p:cNvSpPr>
          <p:nvPr/>
        </p:nvSpPr>
        <p:spPr bwMode="auto">
          <a:xfrm rot="765111">
            <a:off x="539750" y="2752725"/>
            <a:ext cx="7924800" cy="4105275"/>
          </a:xfrm>
          <a:custGeom>
            <a:avLst/>
            <a:gdLst>
              <a:gd name="T0" fmla="*/ 0 w 5095"/>
              <a:gd name="T1" fmla="*/ 2147483647 h 2464"/>
              <a:gd name="T2" fmla="*/ 2147483647 w 5095"/>
              <a:gd name="T3" fmla="*/ 2147483647 h 2464"/>
              <a:gd name="T4" fmla="*/ 2147483647 w 5095"/>
              <a:gd name="T5" fmla="*/ 2147483647 h 24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095" h="2464">
                <a:moveTo>
                  <a:pt x="0" y="1829"/>
                </a:moveTo>
                <a:cubicBezTo>
                  <a:pt x="2260" y="914"/>
                  <a:pt x="4521" y="0"/>
                  <a:pt x="4808" y="106"/>
                </a:cubicBezTo>
                <a:cubicBezTo>
                  <a:pt x="5095" y="212"/>
                  <a:pt x="3409" y="1338"/>
                  <a:pt x="1724" y="2464"/>
                </a:cubicBezTo>
              </a:path>
            </a:pathLst>
          </a:cu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2516" name="Text Box 4"/>
          <p:cNvSpPr txBox="1">
            <a:spLocks noChangeArrowheads="1"/>
          </p:cNvSpPr>
          <p:nvPr/>
        </p:nvSpPr>
        <p:spPr bwMode="auto">
          <a:xfrm>
            <a:off x="611188" y="1916113"/>
            <a:ext cx="3384550" cy="650875"/>
          </a:xfrm>
          <a:prstGeom prst="rect">
            <a:avLst/>
          </a:prstGeom>
          <a:solidFill>
            <a:schemeClr val="bg1"/>
          </a:solidFill>
          <a:ln w="9525">
            <a:solidFill>
              <a:srgbClr val="CC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 i="1">
                <a:solidFill>
                  <a:srgbClr val="000099"/>
                </a:solidFill>
                <a:latin typeface="Comic Sans MS" pitchFamily="66" charset="0"/>
              </a:rPr>
              <a:t>ПОЛНЫЕ</a:t>
            </a:r>
            <a:br>
              <a:rPr lang="ru-RU" b="1" i="1">
                <a:solidFill>
                  <a:srgbClr val="000099"/>
                </a:solidFill>
                <a:latin typeface="Comic Sans MS" pitchFamily="66" charset="0"/>
              </a:rPr>
            </a:br>
            <a:r>
              <a:rPr lang="ru-RU" b="1" i="1">
                <a:solidFill>
                  <a:srgbClr val="000099"/>
                </a:solidFill>
                <a:latin typeface="Comic Sans MS" pitchFamily="66" charset="0"/>
              </a:rPr>
              <a:t>КВАДРАТНЫЕ УРАВНЕНИЯ</a:t>
            </a:r>
          </a:p>
        </p:txBody>
      </p:sp>
      <p:sp>
        <p:nvSpPr>
          <p:cNvPr id="192517" name="Text Box 5"/>
          <p:cNvSpPr txBox="1">
            <a:spLocks noChangeArrowheads="1"/>
          </p:cNvSpPr>
          <p:nvPr/>
        </p:nvSpPr>
        <p:spPr bwMode="auto">
          <a:xfrm>
            <a:off x="4787900" y="1916113"/>
            <a:ext cx="3384550" cy="650875"/>
          </a:xfrm>
          <a:prstGeom prst="rect">
            <a:avLst/>
          </a:prstGeom>
          <a:solidFill>
            <a:schemeClr val="bg1"/>
          </a:solidFill>
          <a:ln w="9525">
            <a:solidFill>
              <a:srgbClr val="CC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 i="1">
                <a:solidFill>
                  <a:srgbClr val="000099"/>
                </a:solidFill>
                <a:latin typeface="Comic Sans MS" pitchFamily="66" charset="0"/>
              </a:rPr>
              <a:t>НЕПОЛНЫЕ</a:t>
            </a:r>
            <a:br>
              <a:rPr lang="ru-RU" b="1" i="1">
                <a:solidFill>
                  <a:srgbClr val="000099"/>
                </a:solidFill>
                <a:latin typeface="Comic Sans MS" pitchFamily="66" charset="0"/>
              </a:rPr>
            </a:br>
            <a:r>
              <a:rPr lang="ru-RU" b="1" i="1">
                <a:solidFill>
                  <a:srgbClr val="000099"/>
                </a:solidFill>
                <a:latin typeface="Comic Sans MS" pitchFamily="66" charset="0"/>
              </a:rPr>
              <a:t>КВАДРАТНЫЕ УРАВНЕНИЯ</a:t>
            </a:r>
          </a:p>
        </p:txBody>
      </p:sp>
      <p:sp>
        <p:nvSpPr>
          <p:cNvPr id="192519" name="Text Box 7"/>
          <p:cNvSpPr txBox="1">
            <a:spLocks noChangeArrowheads="1"/>
          </p:cNvSpPr>
          <p:nvPr/>
        </p:nvSpPr>
        <p:spPr bwMode="auto">
          <a:xfrm>
            <a:off x="2555875" y="981075"/>
            <a:ext cx="4032250" cy="376238"/>
          </a:xfrm>
          <a:prstGeom prst="rect">
            <a:avLst/>
          </a:prstGeom>
          <a:solidFill>
            <a:schemeClr val="bg1"/>
          </a:solidFill>
          <a:ln w="9525">
            <a:solidFill>
              <a:srgbClr val="CC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 i="1">
                <a:solidFill>
                  <a:srgbClr val="000099"/>
                </a:solidFill>
                <a:latin typeface="Comic Sans MS" pitchFamily="66" charset="0"/>
              </a:rPr>
              <a:t>КВАДРАТНЫЕ УРАВНЕНИЯ</a:t>
            </a:r>
          </a:p>
        </p:txBody>
      </p:sp>
      <p:sp>
        <p:nvSpPr>
          <p:cNvPr id="192522" name="Line 10"/>
          <p:cNvSpPr>
            <a:spLocks noChangeShapeType="1"/>
          </p:cNvSpPr>
          <p:nvPr/>
        </p:nvSpPr>
        <p:spPr bwMode="auto">
          <a:xfrm flipH="1">
            <a:off x="2051050" y="1341438"/>
            <a:ext cx="1296988" cy="57467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2523" name="Line 11"/>
          <p:cNvSpPr>
            <a:spLocks noChangeShapeType="1"/>
          </p:cNvSpPr>
          <p:nvPr/>
        </p:nvSpPr>
        <p:spPr bwMode="auto">
          <a:xfrm>
            <a:off x="5219700" y="1341438"/>
            <a:ext cx="1296988" cy="57467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2524" name="Text Box 12"/>
          <p:cNvSpPr txBox="1">
            <a:spLocks noChangeArrowheads="1"/>
          </p:cNvSpPr>
          <p:nvPr/>
        </p:nvSpPr>
        <p:spPr bwMode="auto">
          <a:xfrm>
            <a:off x="971550" y="2924175"/>
            <a:ext cx="2879725" cy="376238"/>
          </a:xfrm>
          <a:prstGeom prst="rect">
            <a:avLst/>
          </a:prstGeom>
          <a:solidFill>
            <a:schemeClr val="bg1"/>
          </a:solidFill>
          <a:ln w="9525">
            <a:solidFill>
              <a:srgbClr val="CC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 i="1">
                <a:solidFill>
                  <a:srgbClr val="CC3300"/>
                </a:solidFill>
                <a:latin typeface="Comic Sans MS" pitchFamily="66" charset="0"/>
              </a:rPr>
              <a:t>а ≠ 0,  в ≠ 0,   с ≠ 0</a:t>
            </a:r>
          </a:p>
        </p:txBody>
      </p:sp>
      <p:sp>
        <p:nvSpPr>
          <p:cNvPr id="192528" name="Text Box 16"/>
          <p:cNvSpPr txBox="1">
            <a:spLocks noChangeArrowheads="1"/>
          </p:cNvSpPr>
          <p:nvPr/>
        </p:nvSpPr>
        <p:spPr bwMode="auto">
          <a:xfrm>
            <a:off x="5148263" y="2924175"/>
            <a:ext cx="3024187" cy="376238"/>
          </a:xfrm>
          <a:prstGeom prst="rect">
            <a:avLst/>
          </a:prstGeom>
          <a:solidFill>
            <a:schemeClr val="bg1"/>
          </a:solidFill>
          <a:ln w="9525">
            <a:solidFill>
              <a:srgbClr val="CC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 i="1">
                <a:solidFill>
                  <a:srgbClr val="CC3300"/>
                </a:solidFill>
                <a:latin typeface="Comic Sans MS" pitchFamily="66" charset="0"/>
              </a:rPr>
              <a:t>а ≠ 0,  в = 0,  с = 0</a:t>
            </a:r>
          </a:p>
        </p:txBody>
      </p:sp>
      <p:sp>
        <p:nvSpPr>
          <p:cNvPr id="192531" name="Line 19"/>
          <p:cNvSpPr>
            <a:spLocks noChangeShapeType="1"/>
          </p:cNvSpPr>
          <p:nvPr/>
        </p:nvSpPr>
        <p:spPr bwMode="auto">
          <a:xfrm>
            <a:off x="2124075" y="2565400"/>
            <a:ext cx="0" cy="35877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2532" name="Line 20"/>
          <p:cNvSpPr>
            <a:spLocks noChangeShapeType="1"/>
          </p:cNvSpPr>
          <p:nvPr/>
        </p:nvSpPr>
        <p:spPr bwMode="auto">
          <a:xfrm>
            <a:off x="6443663" y="2565400"/>
            <a:ext cx="0" cy="35877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2533" name="Text Box 21"/>
          <p:cNvSpPr txBox="1">
            <a:spLocks noChangeArrowheads="1"/>
          </p:cNvSpPr>
          <p:nvPr/>
        </p:nvSpPr>
        <p:spPr bwMode="auto">
          <a:xfrm>
            <a:off x="1258888" y="4221163"/>
            <a:ext cx="1728787" cy="1614487"/>
          </a:xfrm>
          <a:prstGeom prst="rect">
            <a:avLst/>
          </a:prstGeom>
          <a:solidFill>
            <a:schemeClr val="bg1"/>
          </a:solidFill>
          <a:ln w="9525">
            <a:solidFill>
              <a:srgbClr val="CC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 i="1">
                <a:solidFill>
                  <a:srgbClr val="000099"/>
                </a:solidFill>
              </a:rPr>
              <a:t>2х</a:t>
            </a:r>
            <a:r>
              <a:rPr lang="ru-RU" b="1" i="1" baseline="30000">
                <a:solidFill>
                  <a:srgbClr val="000099"/>
                </a:solidFill>
              </a:rPr>
              <a:t>2</a:t>
            </a:r>
            <a:r>
              <a:rPr lang="ru-RU" b="1" i="1">
                <a:solidFill>
                  <a:srgbClr val="000099"/>
                </a:solidFill>
              </a:rPr>
              <a:t>+5х-7=0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b="1" i="1">
                <a:solidFill>
                  <a:srgbClr val="000099"/>
                </a:solidFill>
              </a:rPr>
              <a:t>6х+х</a:t>
            </a:r>
            <a:r>
              <a:rPr lang="ru-RU" b="1" i="1" baseline="30000">
                <a:solidFill>
                  <a:srgbClr val="000099"/>
                </a:solidFill>
              </a:rPr>
              <a:t>2</a:t>
            </a:r>
            <a:r>
              <a:rPr lang="ru-RU" b="1" i="1">
                <a:solidFill>
                  <a:srgbClr val="000099"/>
                </a:solidFill>
              </a:rPr>
              <a:t>-3=0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b="1" i="1">
                <a:solidFill>
                  <a:srgbClr val="000099"/>
                </a:solidFill>
              </a:rPr>
              <a:t>Х</a:t>
            </a:r>
            <a:r>
              <a:rPr lang="ru-RU" b="1" i="1" baseline="30000">
                <a:solidFill>
                  <a:srgbClr val="000099"/>
                </a:solidFill>
              </a:rPr>
              <a:t>2</a:t>
            </a:r>
            <a:r>
              <a:rPr lang="ru-RU" b="1" i="1">
                <a:solidFill>
                  <a:srgbClr val="000099"/>
                </a:solidFill>
              </a:rPr>
              <a:t>-8х-7=0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b="1" i="1">
                <a:solidFill>
                  <a:srgbClr val="000099"/>
                </a:solidFill>
              </a:rPr>
              <a:t>25-10х+х</a:t>
            </a:r>
            <a:r>
              <a:rPr lang="ru-RU" b="1" i="1" baseline="30000">
                <a:solidFill>
                  <a:srgbClr val="000099"/>
                </a:solidFill>
              </a:rPr>
              <a:t>2</a:t>
            </a:r>
            <a:r>
              <a:rPr lang="ru-RU" b="1" i="1">
                <a:solidFill>
                  <a:srgbClr val="000099"/>
                </a:solidFill>
              </a:rPr>
              <a:t>=0</a:t>
            </a:r>
          </a:p>
        </p:txBody>
      </p:sp>
      <p:sp>
        <p:nvSpPr>
          <p:cNvPr id="192534" name="Text Box 22"/>
          <p:cNvSpPr txBox="1">
            <a:spLocks noChangeArrowheads="1"/>
          </p:cNvSpPr>
          <p:nvPr/>
        </p:nvSpPr>
        <p:spPr bwMode="auto">
          <a:xfrm>
            <a:off x="5508625" y="4221163"/>
            <a:ext cx="1800225" cy="1614487"/>
          </a:xfrm>
          <a:prstGeom prst="rect">
            <a:avLst/>
          </a:prstGeom>
          <a:solidFill>
            <a:schemeClr val="bg1"/>
          </a:solidFill>
          <a:ln w="9525">
            <a:solidFill>
              <a:srgbClr val="CC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 i="1">
                <a:solidFill>
                  <a:srgbClr val="000099"/>
                </a:solidFill>
              </a:rPr>
              <a:t>3х</a:t>
            </a:r>
            <a:r>
              <a:rPr lang="ru-RU" b="1" i="1" baseline="30000">
                <a:solidFill>
                  <a:srgbClr val="000099"/>
                </a:solidFill>
              </a:rPr>
              <a:t>2</a:t>
            </a:r>
            <a:r>
              <a:rPr lang="ru-RU" b="1" i="1">
                <a:solidFill>
                  <a:srgbClr val="000099"/>
                </a:solidFill>
              </a:rPr>
              <a:t>-2х=0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b="1" i="1">
                <a:solidFill>
                  <a:srgbClr val="000099"/>
                </a:solidFill>
              </a:rPr>
              <a:t>2х+х</a:t>
            </a:r>
            <a:r>
              <a:rPr lang="ru-RU" b="1" i="1" baseline="30000">
                <a:solidFill>
                  <a:srgbClr val="000099"/>
                </a:solidFill>
              </a:rPr>
              <a:t>2</a:t>
            </a:r>
            <a:r>
              <a:rPr lang="ru-RU" b="1" i="1">
                <a:solidFill>
                  <a:srgbClr val="000099"/>
                </a:solidFill>
              </a:rPr>
              <a:t>=0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b="1" i="1">
                <a:solidFill>
                  <a:srgbClr val="000099"/>
                </a:solidFill>
              </a:rPr>
              <a:t>125+5х</a:t>
            </a:r>
            <a:r>
              <a:rPr lang="ru-RU" b="1" i="1" baseline="30000">
                <a:solidFill>
                  <a:srgbClr val="000099"/>
                </a:solidFill>
              </a:rPr>
              <a:t>2</a:t>
            </a:r>
            <a:r>
              <a:rPr lang="ru-RU" b="1" i="1">
                <a:solidFill>
                  <a:srgbClr val="000099"/>
                </a:solidFill>
              </a:rPr>
              <a:t>=0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b="1" i="1">
                <a:solidFill>
                  <a:srgbClr val="000099"/>
                </a:solidFill>
              </a:rPr>
              <a:t>49х</a:t>
            </a:r>
            <a:r>
              <a:rPr lang="ru-RU" b="1" i="1" baseline="30000">
                <a:solidFill>
                  <a:srgbClr val="000099"/>
                </a:solidFill>
              </a:rPr>
              <a:t>2</a:t>
            </a:r>
            <a:r>
              <a:rPr lang="ru-RU" b="1" i="1">
                <a:solidFill>
                  <a:srgbClr val="000099"/>
                </a:solidFill>
              </a:rPr>
              <a:t>-81=0</a:t>
            </a:r>
          </a:p>
        </p:txBody>
      </p:sp>
      <p:sp>
        <p:nvSpPr>
          <p:cNvPr id="192535" name="Line 23"/>
          <p:cNvSpPr>
            <a:spLocks noChangeShapeType="1"/>
          </p:cNvSpPr>
          <p:nvPr/>
        </p:nvSpPr>
        <p:spPr bwMode="auto">
          <a:xfrm>
            <a:off x="2124075" y="3284538"/>
            <a:ext cx="0" cy="93662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2536" name="Line 24"/>
          <p:cNvSpPr>
            <a:spLocks noChangeShapeType="1"/>
          </p:cNvSpPr>
          <p:nvPr/>
        </p:nvSpPr>
        <p:spPr bwMode="auto">
          <a:xfrm>
            <a:off x="6443663" y="3284538"/>
            <a:ext cx="0" cy="93662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981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2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2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92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92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92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9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92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9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9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9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9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9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6" grpId="0" animBg="1"/>
      <p:bldP spid="192517" grpId="0" animBg="1"/>
      <p:bldP spid="192519" grpId="0" animBg="1"/>
      <p:bldP spid="192522" grpId="0" animBg="1"/>
      <p:bldP spid="192523" grpId="0" animBg="1"/>
      <p:bldP spid="192524" grpId="0" animBg="1"/>
      <p:bldP spid="192528" grpId="0" animBg="1"/>
      <p:bldP spid="192531" grpId="0" animBg="1"/>
      <p:bldP spid="192532" grpId="0" animBg="1"/>
      <p:bldP spid="192533" grpId="0" animBg="1"/>
      <p:bldP spid="192534" grpId="0" animBg="1"/>
      <p:bldP spid="192535" grpId="0" animBg="1"/>
      <p:bldP spid="1925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2"/>
          <p:cNvSpPr>
            <a:spLocks/>
          </p:cNvSpPr>
          <p:nvPr/>
        </p:nvSpPr>
        <p:spPr bwMode="auto">
          <a:xfrm rot="778404">
            <a:off x="539750" y="2752725"/>
            <a:ext cx="7924800" cy="4105275"/>
          </a:xfrm>
          <a:custGeom>
            <a:avLst/>
            <a:gdLst>
              <a:gd name="T0" fmla="*/ 0 w 5095"/>
              <a:gd name="T1" fmla="*/ 2147483647 h 2464"/>
              <a:gd name="T2" fmla="*/ 2147483647 w 5095"/>
              <a:gd name="T3" fmla="*/ 2147483647 h 2464"/>
              <a:gd name="T4" fmla="*/ 2147483647 w 5095"/>
              <a:gd name="T5" fmla="*/ 2147483647 h 24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095" h="2464">
                <a:moveTo>
                  <a:pt x="0" y="1829"/>
                </a:moveTo>
                <a:cubicBezTo>
                  <a:pt x="2260" y="914"/>
                  <a:pt x="4521" y="0"/>
                  <a:pt x="4808" y="106"/>
                </a:cubicBezTo>
                <a:cubicBezTo>
                  <a:pt x="5095" y="212"/>
                  <a:pt x="3409" y="1338"/>
                  <a:pt x="1724" y="2464"/>
                </a:cubicBezTo>
              </a:path>
            </a:pathLst>
          </a:cu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7171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Формула" r:id="rId4" imgW="114151" imgH="215619" progId="Equation.3">
                  <p:embed/>
                </p:oleObj>
              </mc:Choice>
              <mc:Fallback>
                <p:oleObj name="Формула" r:id="rId4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Формула" r:id="rId6" imgW="114151" imgH="215619" progId="Equation.3">
                  <p:embed/>
                </p:oleObj>
              </mc:Choice>
              <mc:Fallback>
                <p:oleObj name="Формула" r:id="rId6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3549" name="Text Box 13"/>
          <p:cNvSpPr txBox="1">
            <a:spLocks noChangeArrowheads="1"/>
          </p:cNvSpPr>
          <p:nvPr/>
        </p:nvSpPr>
        <p:spPr bwMode="auto">
          <a:xfrm>
            <a:off x="182532" y="1915566"/>
            <a:ext cx="4105275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 i="1" dirty="0" smtClean="0">
                <a:solidFill>
                  <a:srgbClr val="0000CC"/>
                </a:solidFill>
                <a:latin typeface="Comic Sans MS" pitchFamily="66" charset="0"/>
              </a:rPr>
              <a:t>        1 вариант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 b="1" i="1" dirty="0" smtClean="0">
                <a:solidFill>
                  <a:srgbClr val="0000CC"/>
                </a:solidFill>
                <a:latin typeface="Comic Sans MS" pitchFamily="66" charset="0"/>
              </a:rPr>
              <a:t>а</a:t>
            </a:r>
            <a:r>
              <a:rPr lang="ru-RU" sz="2400" b="1" i="1" dirty="0">
                <a:solidFill>
                  <a:srgbClr val="0000CC"/>
                </a:solidFill>
                <a:latin typeface="Comic Sans MS" pitchFamily="66" charset="0"/>
              </a:rPr>
              <a:t>) 6х</a:t>
            </a:r>
            <a:r>
              <a:rPr lang="ru-RU" sz="2400" b="1" i="1" baseline="30000" dirty="0">
                <a:solidFill>
                  <a:srgbClr val="0000CC"/>
                </a:solidFill>
                <a:latin typeface="Comic Sans MS" pitchFamily="66" charset="0"/>
              </a:rPr>
              <a:t>2 </a:t>
            </a:r>
            <a:r>
              <a:rPr lang="ru-RU" sz="2400" b="1" i="1" dirty="0">
                <a:solidFill>
                  <a:srgbClr val="0000CC"/>
                </a:solidFill>
                <a:latin typeface="Comic Sans MS" pitchFamily="66" charset="0"/>
              </a:rPr>
              <a:t> – х </a:t>
            </a:r>
            <a:r>
              <a:rPr lang="ru-RU" sz="2400" b="1" i="1" dirty="0" smtClean="0">
                <a:solidFill>
                  <a:srgbClr val="0000CC"/>
                </a:solidFill>
                <a:latin typeface="Comic Sans MS" pitchFamily="66" charset="0"/>
              </a:rPr>
              <a:t>+ 4 = 0 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 b="1" i="1" dirty="0" smtClean="0">
                <a:solidFill>
                  <a:srgbClr val="0000CC"/>
                </a:solidFill>
                <a:latin typeface="Comic Sans MS" pitchFamily="66" charset="0"/>
              </a:rPr>
              <a:t>б</a:t>
            </a:r>
            <a:r>
              <a:rPr lang="ru-RU" sz="2400" b="1" i="1" dirty="0">
                <a:solidFill>
                  <a:srgbClr val="0000CC"/>
                </a:solidFill>
                <a:latin typeface="Comic Sans MS" pitchFamily="66" charset="0"/>
              </a:rPr>
              <a:t>) 12х  -  х</a:t>
            </a:r>
            <a:r>
              <a:rPr lang="ru-RU" sz="2400" b="1" i="1" baseline="30000" dirty="0">
                <a:solidFill>
                  <a:srgbClr val="0000CC"/>
                </a:solidFill>
                <a:latin typeface="Comic Sans MS" pitchFamily="66" charset="0"/>
              </a:rPr>
              <a:t>2 </a:t>
            </a:r>
            <a:r>
              <a:rPr lang="ru-RU" sz="2400" b="1" i="1" dirty="0" smtClean="0">
                <a:solidFill>
                  <a:srgbClr val="0000CC"/>
                </a:solidFill>
                <a:latin typeface="Comic Sans MS" pitchFamily="66" charset="0"/>
              </a:rPr>
              <a:t> </a:t>
            </a:r>
            <a:r>
              <a:rPr lang="ru-RU" sz="2400" b="1" i="1" dirty="0">
                <a:solidFill>
                  <a:srgbClr val="0000CC"/>
                </a:solidFill>
                <a:latin typeface="Comic Sans MS" pitchFamily="66" charset="0"/>
              </a:rPr>
              <a:t>=  0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 b="1" i="1" dirty="0">
                <a:solidFill>
                  <a:srgbClr val="0000CC"/>
                </a:solidFill>
                <a:latin typeface="Comic Sans MS" pitchFamily="66" charset="0"/>
              </a:rPr>
              <a:t>в) 8 + 5х</a:t>
            </a:r>
            <a:r>
              <a:rPr lang="ru-RU" sz="2400" b="1" i="1" baseline="30000" dirty="0">
                <a:solidFill>
                  <a:srgbClr val="0000CC"/>
                </a:solidFill>
                <a:latin typeface="Comic Sans MS" pitchFamily="66" charset="0"/>
              </a:rPr>
              <a:t>2</a:t>
            </a:r>
            <a:r>
              <a:rPr lang="ru-RU" sz="2400" b="1" i="1" dirty="0">
                <a:solidFill>
                  <a:srgbClr val="0000CC"/>
                </a:solidFill>
                <a:latin typeface="Comic Sans MS" pitchFamily="66" charset="0"/>
              </a:rPr>
              <a:t> = </a:t>
            </a:r>
            <a:r>
              <a:rPr lang="ru-RU" sz="2400" b="1" i="1" dirty="0" smtClean="0">
                <a:solidFill>
                  <a:srgbClr val="0000CC"/>
                </a:solidFill>
                <a:latin typeface="Comic Sans MS" pitchFamily="66" charset="0"/>
              </a:rPr>
              <a:t>0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 b="1" i="1" dirty="0">
                <a:solidFill>
                  <a:srgbClr val="0000CC"/>
                </a:solidFill>
                <a:latin typeface="Comic Sans MS" pitchFamily="66" charset="0"/>
              </a:rPr>
              <a:t> </a:t>
            </a:r>
            <a:r>
              <a:rPr lang="ru-RU" sz="2400" b="1" i="1" dirty="0" smtClean="0">
                <a:solidFill>
                  <a:srgbClr val="0000CC"/>
                </a:solidFill>
                <a:latin typeface="Comic Sans MS" pitchFamily="66" charset="0"/>
              </a:rPr>
              <a:t>       2 вариант</a:t>
            </a:r>
            <a:endParaRPr lang="ru-RU" sz="2400" b="1" i="1" dirty="0">
              <a:solidFill>
                <a:srgbClr val="0000CC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ru-RU" sz="2400" b="1" i="1" dirty="0">
                <a:solidFill>
                  <a:srgbClr val="0000CC"/>
                </a:solidFill>
                <a:latin typeface="Comic Sans MS" pitchFamily="66" charset="0"/>
              </a:rPr>
              <a:t>а</a:t>
            </a:r>
            <a:r>
              <a:rPr lang="ru-RU" sz="2400" b="1" i="1" dirty="0" smtClean="0">
                <a:solidFill>
                  <a:srgbClr val="0000CC"/>
                </a:solidFill>
                <a:latin typeface="Comic Sans MS" pitchFamily="66" charset="0"/>
              </a:rPr>
              <a:t>) х – </a:t>
            </a:r>
            <a:r>
              <a:rPr lang="ru-RU" sz="2400" b="1" i="1" dirty="0">
                <a:solidFill>
                  <a:srgbClr val="0000CC"/>
                </a:solidFill>
                <a:latin typeface="Comic Sans MS" pitchFamily="66" charset="0"/>
              </a:rPr>
              <a:t>6х</a:t>
            </a:r>
            <a:r>
              <a:rPr lang="ru-RU" sz="2400" b="1" i="1" baseline="30000" dirty="0">
                <a:solidFill>
                  <a:srgbClr val="0000CC"/>
                </a:solidFill>
                <a:latin typeface="Comic Sans MS" pitchFamily="66" charset="0"/>
              </a:rPr>
              <a:t>2</a:t>
            </a:r>
            <a:r>
              <a:rPr lang="ru-RU" sz="2400" b="1" i="1" dirty="0">
                <a:solidFill>
                  <a:srgbClr val="0000CC"/>
                </a:solidFill>
                <a:latin typeface="Comic Sans MS" pitchFamily="66" charset="0"/>
              </a:rPr>
              <a:t> = </a:t>
            </a:r>
            <a:r>
              <a:rPr lang="ru-RU" sz="2400" b="1" i="1" dirty="0" smtClean="0">
                <a:solidFill>
                  <a:srgbClr val="0000CC"/>
                </a:solidFill>
                <a:latin typeface="Comic Sans MS" pitchFamily="66" charset="0"/>
              </a:rPr>
              <a:t>0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 b="1" i="1" dirty="0" smtClean="0">
                <a:solidFill>
                  <a:srgbClr val="0000CC"/>
                </a:solidFill>
                <a:latin typeface="Comic Sans MS" pitchFamily="66" charset="0"/>
              </a:rPr>
              <a:t>б) </a:t>
            </a:r>
            <a:r>
              <a:rPr lang="ru-RU" sz="2400" b="1" i="1" dirty="0">
                <a:solidFill>
                  <a:srgbClr val="0000CC"/>
                </a:solidFill>
                <a:latin typeface="Comic Sans MS" pitchFamily="66" charset="0"/>
              </a:rPr>
              <a:t>- </a:t>
            </a:r>
            <a:r>
              <a:rPr lang="ru-RU" sz="2400" b="1" i="1" dirty="0" smtClean="0">
                <a:solidFill>
                  <a:srgbClr val="0000CC"/>
                </a:solidFill>
                <a:latin typeface="Comic Sans MS" pitchFamily="66" charset="0"/>
              </a:rPr>
              <a:t>х </a:t>
            </a:r>
            <a:r>
              <a:rPr lang="ru-RU" sz="2400" b="1" i="1" dirty="0">
                <a:solidFill>
                  <a:srgbClr val="0000CC"/>
                </a:solidFill>
                <a:latin typeface="Comic Sans MS" pitchFamily="66" charset="0"/>
              </a:rPr>
              <a:t>+ </a:t>
            </a:r>
            <a:r>
              <a:rPr lang="ru-RU" sz="2400" b="1" i="1" dirty="0" smtClean="0">
                <a:solidFill>
                  <a:srgbClr val="0000CC"/>
                </a:solidFill>
                <a:latin typeface="Comic Sans MS" pitchFamily="66" charset="0"/>
              </a:rPr>
              <a:t>х</a:t>
            </a:r>
            <a:r>
              <a:rPr lang="ru-RU" sz="2400" b="1" i="1" baseline="30000" dirty="0" smtClean="0">
                <a:solidFill>
                  <a:srgbClr val="0000CC"/>
                </a:solidFill>
                <a:latin typeface="Comic Sans MS" pitchFamily="66" charset="0"/>
              </a:rPr>
              <a:t>2</a:t>
            </a:r>
            <a:r>
              <a:rPr lang="ru-RU" sz="2400" b="1" i="1" dirty="0" smtClean="0">
                <a:solidFill>
                  <a:srgbClr val="0000CC"/>
                </a:solidFill>
                <a:latin typeface="Comic Sans MS" pitchFamily="66" charset="0"/>
              </a:rPr>
              <a:t> </a:t>
            </a:r>
            <a:r>
              <a:rPr lang="ru-RU" sz="2400" b="1" i="1" dirty="0" smtClean="0">
                <a:solidFill>
                  <a:srgbClr val="0000CC"/>
                </a:solidFill>
                <a:latin typeface="Comic Sans MS" pitchFamily="66" charset="0"/>
              </a:rPr>
              <a:t>– 15 = 0</a:t>
            </a:r>
          </a:p>
          <a:p>
            <a:pPr>
              <a:spcBef>
                <a:spcPct val="50000"/>
              </a:spcBef>
            </a:pPr>
            <a:r>
              <a:rPr lang="ru-RU" sz="2400" b="1" i="1" dirty="0">
                <a:solidFill>
                  <a:srgbClr val="0000CC"/>
                </a:solidFill>
                <a:latin typeface="Comic Sans MS" pitchFamily="66" charset="0"/>
              </a:rPr>
              <a:t>в</a:t>
            </a:r>
            <a:r>
              <a:rPr lang="ru-RU" sz="2400" b="1" i="1" dirty="0" smtClean="0">
                <a:solidFill>
                  <a:srgbClr val="0000CC"/>
                </a:solidFill>
                <a:latin typeface="Comic Sans MS" pitchFamily="66" charset="0"/>
              </a:rPr>
              <a:t>) - 9х</a:t>
            </a:r>
            <a:r>
              <a:rPr lang="ru-RU" sz="2400" b="1" i="1" baseline="30000" dirty="0" smtClean="0">
                <a:solidFill>
                  <a:srgbClr val="0000CC"/>
                </a:solidFill>
                <a:latin typeface="Comic Sans MS" pitchFamily="66" charset="0"/>
              </a:rPr>
              <a:t>2 </a:t>
            </a:r>
            <a:r>
              <a:rPr lang="ru-RU" sz="2400" b="1" i="1" dirty="0" smtClean="0">
                <a:solidFill>
                  <a:srgbClr val="0000CC"/>
                </a:solidFill>
                <a:latin typeface="Comic Sans MS" pitchFamily="66" charset="0"/>
              </a:rPr>
              <a:t>+ 3 = 0 </a:t>
            </a:r>
            <a:endParaRPr lang="ru-RU" sz="2400" i="1" dirty="0">
              <a:solidFill>
                <a:srgbClr val="0000CC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</a:pPr>
            <a:endParaRPr lang="ru-RU" sz="2400" i="1" dirty="0">
              <a:solidFill>
                <a:srgbClr val="CC3300"/>
              </a:solidFill>
            </a:endParaRPr>
          </a:p>
        </p:txBody>
      </p:sp>
      <p:sp>
        <p:nvSpPr>
          <p:cNvPr id="193552" name="Text Box 16"/>
          <p:cNvSpPr txBox="1">
            <a:spLocks noChangeArrowheads="1"/>
          </p:cNvSpPr>
          <p:nvPr/>
        </p:nvSpPr>
        <p:spPr bwMode="auto">
          <a:xfrm>
            <a:off x="4719782" y="1911926"/>
            <a:ext cx="4104440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 i="1" dirty="0" smtClean="0">
                <a:solidFill>
                  <a:srgbClr val="CC3300"/>
                </a:solidFill>
                <a:latin typeface="Comic Sans MS" pitchFamily="66" charset="0"/>
              </a:rPr>
              <a:t>          1 вариант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 b="1" i="1" dirty="0" smtClean="0">
                <a:solidFill>
                  <a:srgbClr val="CC3300"/>
                </a:solidFill>
                <a:latin typeface="Comic Sans MS" pitchFamily="66" charset="0"/>
              </a:rPr>
              <a:t>а) а </a:t>
            </a:r>
            <a:r>
              <a:rPr lang="ru-RU" sz="2400" b="1" i="1" dirty="0">
                <a:solidFill>
                  <a:srgbClr val="CC3300"/>
                </a:solidFill>
                <a:latin typeface="Comic Sans MS" pitchFamily="66" charset="0"/>
              </a:rPr>
              <a:t>= 6, в = -1, с = 4;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 b="1" i="1" dirty="0" smtClean="0">
                <a:solidFill>
                  <a:srgbClr val="CC3300"/>
                </a:solidFill>
                <a:latin typeface="Comic Sans MS" pitchFamily="66" charset="0"/>
              </a:rPr>
              <a:t>б) а </a:t>
            </a:r>
            <a:r>
              <a:rPr lang="ru-RU" sz="2400" b="1" i="1" dirty="0">
                <a:solidFill>
                  <a:srgbClr val="CC3300"/>
                </a:solidFill>
                <a:latin typeface="Comic Sans MS" pitchFamily="66" charset="0"/>
              </a:rPr>
              <a:t>= -1, в = 12, с = 0</a:t>
            </a:r>
            <a:r>
              <a:rPr lang="ru-RU" sz="2400" b="1" i="1" dirty="0" smtClean="0">
                <a:solidFill>
                  <a:srgbClr val="CC3300"/>
                </a:solidFill>
                <a:latin typeface="Comic Sans MS" pitchFamily="66" charset="0"/>
              </a:rPr>
              <a:t>;</a:t>
            </a:r>
            <a:endParaRPr lang="ru-RU" sz="2400" b="1" i="1" dirty="0">
              <a:solidFill>
                <a:srgbClr val="CC33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ru-RU" sz="2400" b="1" i="1" dirty="0" smtClean="0">
                <a:solidFill>
                  <a:srgbClr val="CC3300"/>
                </a:solidFill>
                <a:latin typeface="Comic Sans MS" pitchFamily="66" charset="0"/>
              </a:rPr>
              <a:t>в) а </a:t>
            </a:r>
            <a:r>
              <a:rPr lang="ru-RU" sz="2400" b="1" i="1" dirty="0">
                <a:solidFill>
                  <a:srgbClr val="CC3300"/>
                </a:solidFill>
                <a:latin typeface="Comic Sans MS" pitchFamily="66" charset="0"/>
              </a:rPr>
              <a:t>= 5, в = 0, с = 8;</a:t>
            </a:r>
          </a:p>
          <a:p>
            <a:pPr>
              <a:spcBef>
                <a:spcPct val="50000"/>
              </a:spcBef>
            </a:pPr>
            <a:r>
              <a:rPr lang="ru-RU" sz="2400" b="1" i="1" dirty="0" smtClean="0">
                <a:solidFill>
                  <a:srgbClr val="CC3300"/>
                </a:solidFill>
                <a:latin typeface="Comic Sans MS" pitchFamily="66" charset="0"/>
              </a:rPr>
              <a:t>          2 вариант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 b="1" i="1" dirty="0" smtClean="0">
                <a:solidFill>
                  <a:srgbClr val="CC3300"/>
                </a:solidFill>
                <a:latin typeface="Comic Sans MS" pitchFamily="66" charset="0"/>
              </a:rPr>
              <a:t>а) а </a:t>
            </a:r>
            <a:r>
              <a:rPr lang="ru-RU" sz="2400" b="1" i="1" dirty="0">
                <a:solidFill>
                  <a:srgbClr val="CC3300"/>
                </a:solidFill>
                <a:latin typeface="Comic Sans MS" pitchFamily="66" charset="0"/>
              </a:rPr>
              <a:t>= -6, в =1, с = 0;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 b="1" i="1" dirty="0" smtClean="0">
                <a:solidFill>
                  <a:srgbClr val="CC3300"/>
                </a:solidFill>
                <a:latin typeface="Comic Sans MS" pitchFamily="66" charset="0"/>
              </a:rPr>
              <a:t>б) а </a:t>
            </a:r>
            <a:r>
              <a:rPr lang="ru-RU" sz="2400" b="1" i="1" dirty="0">
                <a:solidFill>
                  <a:srgbClr val="CC3300"/>
                </a:solidFill>
                <a:latin typeface="Comic Sans MS" pitchFamily="66" charset="0"/>
              </a:rPr>
              <a:t>= 1, в =-1, с = -</a:t>
            </a:r>
            <a:r>
              <a:rPr lang="ru-RU" sz="2400" b="1" i="1" dirty="0" smtClean="0">
                <a:solidFill>
                  <a:srgbClr val="CC3300"/>
                </a:solidFill>
                <a:latin typeface="Comic Sans MS" pitchFamily="66" charset="0"/>
              </a:rPr>
              <a:t>15;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 b="1" i="1" dirty="0" smtClean="0">
                <a:solidFill>
                  <a:srgbClr val="CC3300"/>
                </a:solidFill>
                <a:latin typeface="Comic Sans MS" pitchFamily="66" charset="0"/>
              </a:rPr>
              <a:t>в) а = -9, в = 0, с = 3.</a:t>
            </a:r>
            <a:endParaRPr lang="ru-RU" sz="2400" b="1" i="1" dirty="0">
              <a:solidFill>
                <a:srgbClr val="CC3300"/>
              </a:solidFill>
              <a:latin typeface="Comic Sans MS" pitchFamily="66" charset="0"/>
            </a:endParaRPr>
          </a:p>
        </p:txBody>
      </p:sp>
      <p:sp>
        <p:nvSpPr>
          <p:cNvPr id="193555" name="Text Box 19"/>
          <p:cNvSpPr txBox="1">
            <a:spLocks noChangeArrowheads="1"/>
          </p:cNvSpPr>
          <p:nvPr/>
        </p:nvSpPr>
        <p:spPr bwMode="auto">
          <a:xfrm>
            <a:off x="1835150" y="333375"/>
            <a:ext cx="597693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3200" i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Определите коэффициенты </a:t>
            </a:r>
          </a:p>
          <a:p>
            <a:pPr algn="ctr" eaLnBrk="1" hangingPunct="1">
              <a:defRPr/>
            </a:pPr>
            <a:r>
              <a:rPr lang="ru-RU" sz="3200" i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квадратного уравнения:</a:t>
            </a:r>
            <a:endParaRPr lang="ru-RU" sz="3200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450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3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3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3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3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49" grpId="0"/>
      <p:bldP spid="193552" grpId="0"/>
      <p:bldP spid="1935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2"/>
          <p:cNvSpPr>
            <a:spLocks/>
          </p:cNvSpPr>
          <p:nvPr/>
        </p:nvSpPr>
        <p:spPr bwMode="auto">
          <a:xfrm rot="765111">
            <a:off x="539750" y="2752725"/>
            <a:ext cx="7924800" cy="4105275"/>
          </a:xfrm>
          <a:custGeom>
            <a:avLst/>
            <a:gdLst>
              <a:gd name="T0" fmla="*/ 0 w 5095"/>
              <a:gd name="T1" fmla="*/ 2147483647 h 2464"/>
              <a:gd name="T2" fmla="*/ 2147483647 w 5095"/>
              <a:gd name="T3" fmla="*/ 2147483647 h 2464"/>
              <a:gd name="T4" fmla="*/ 2147483647 w 5095"/>
              <a:gd name="T5" fmla="*/ 2147483647 h 24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095" h="2464">
                <a:moveTo>
                  <a:pt x="0" y="1829"/>
                </a:moveTo>
                <a:cubicBezTo>
                  <a:pt x="2260" y="914"/>
                  <a:pt x="4521" y="0"/>
                  <a:pt x="4808" y="106"/>
                </a:cubicBezTo>
                <a:cubicBezTo>
                  <a:pt x="5095" y="212"/>
                  <a:pt x="3409" y="1338"/>
                  <a:pt x="1724" y="2464"/>
                </a:cubicBezTo>
              </a:path>
            </a:pathLst>
          </a:cu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6612" name="Text Box 4"/>
          <p:cNvSpPr txBox="1">
            <a:spLocks noChangeArrowheads="1"/>
          </p:cNvSpPr>
          <p:nvPr/>
        </p:nvSpPr>
        <p:spPr bwMode="auto">
          <a:xfrm>
            <a:off x="1187450" y="549275"/>
            <a:ext cx="6624638" cy="863600"/>
          </a:xfrm>
          <a:prstGeom prst="rect">
            <a:avLst/>
          </a:prstGeom>
          <a:solidFill>
            <a:schemeClr val="bg1"/>
          </a:solidFill>
          <a:ln w="9525">
            <a:solidFill>
              <a:srgbClr val="CC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ru-RU" sz="20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РЕШЕНИЕ 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ru-RU" sz="20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НЕПОЛНЫХ   КВАДРАТНЫХ  УРАВНЕНИЙ</a:t>
            </a:r>
          </a:p>
        </p:txBody>
      </p:sp>
      <p:sp>
        <p:nvSpPr>
          <p:cNvPr id="196613" name="Text Box 5"/>
          <p:cNvSpPr txBox="1">
            <a:spLocks noChangeArrowheads="1"/>
          </p:cNvSpPr>
          <p:nvPr/>
        </p:nvSpPr>
        <p:spPr bwMode="auto">
          <a:xfrm>
            <a:off x="900113" y="2133600"/>
            <a:ext cx="1585912" cy="863600"/>
          </a:xfrm>
          <a:prstGeom prst="rect">
            <a:avLst/>
          </a:prstGeom>
          <a:solidFill>
            <a:schemeClr val="bg1"/>
          </a:solidFill>
          <a:ln w="9525">
            <a:solidFill>
              <a:srgbClr val="CC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000" b="1" i="1">
                <a:solidFill>
                  <a:srgbClr val="CC3300"/>
                </a:solidFill>
                <a:latin typeface="Comic Sans MS" pitchFamily="66" charset="0"/>
              </a:rPr>
              <a:t>в=0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sz="2000" b="1" i="1">
                <a:solidFill>
                  <a:srgbClr val="CC3300"/>
                </a:solidFill>
                <a:latin typeface="Comic Sans MS" pitchFamily="66" charset="0"/>
              </a:rPr>
              <a:t>ах</a:t>
            </a:r>
            <a:r>
              <a:rPr lang="ru-RU" sz="2000" b="1" i="1" baseline="30000">
                <a:solidFill>
                  <a:srgbClr val="CC3300"/>
                </a:solidFill>
                <a:latin typeface="Comic Sans MS" pitchFamily="66" charset="0"/>
              </a:rPr>
              <a:t>2</a:t>
            </a:r>
            <a:r>
              <a:rPr lang="ru-RU" sz="2000" b="1" i="1">
                <a:solidFill>
                  <a:srgbClr val="CC3300"/>
                </a:solidFill>
                <a:latin typeface="Comic Sans MS" pitchFamily="66" charset="0"/>
              </a:rPr>
              <a:t>+с=0</a:t>
            </a:r>
          </a:p>
        </p:txBody>
      </p:sp>
      <p:sp>
        <p:nvSpPr>
          <p:cNvPr id="196614" name="Text Box 6"/>
          <p:cNvSpPr txBox="1">
            <a:spLocks noChangeArrowheads="1"/>
          </p:cNvSpPr>
          <p:nvPr/>
        </p:nvSpPr>
        <p:spPr bwMode="auto">
          <a:xfrm>
            <a:off x="3708400" y="2133600"/>
            <a:ext cx="1657350" cy="863600"/>
          </a:xfrm>
          <a:prstGeom prst="rect">
            <a:avLst/>
          </a:prstGeom>
          <a:solidFill>
            <a:schemeClr val="bg1"/>
          </a:solidFill>
          <a:ln w="9525">
            <a:solidFill>
              <a:srgbClr val="CC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000" b="1" i="1">
                <a:solidFill>
                  <a:srgbClr val="CC3300"/>
                </a:solidFill>
                <a:latin typeface="Comic Sans MS" pitchFamily="66" charset="0"/>
              </a:rPr>
              <a:t>с=0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sz="2000" b="1" i="1">
                <a:solidFill>
                  <a:srgbClr val="CC3300"/>
                </a:solidFill>
                <a:latin typeface="Comic Sans MS" pitchFamily="66" charset="0"/>
              </a:rPr>
              <a:t>ах</a:t>
            </a:r>
            <a:r>
              <a:rPr lang="ru-RU" sz="2000" b="1" i="1" baseline="30000">
                <a:solidFill>
                  <a:srgbClr val="CC3300"/>
                </a:solidFill>
                <a:latin typeface="Comic Sans MS" pitchFamily="66" charset="0"/>
              </a:rPr>
              <a:t>2</a:t>
            </a:r>
            <a:r>
              <a:rPr lang="ru-RU" sz="2000" b="1" i="1">
                <a:solidFill>
                  <a:srgbClr val="CC3300"/>
                </a:solidFill>
                <a:latin typeface="Comic Sans MS" pitchFamily="66" charset="0"/>
              </a:rPr>
              <a:t>+вх=0</a:t>
            </a:r>
          </a:p>
        </p:txBody>
      </p:sp>
      <p:sp>
        <p:nvSpPr>
          <p:cNvPr id="196615" name="Text Box 7"/>
          <p:cNvSpPr txBox="1">
            <a:spLocks noChangeArrowheads="1"/>
          </p:cNvSpPr>
          <p:nvPr/>
        </p:nvSpPr>
        <p:spPr bwMode="auto">
          <a:xfrm>
            <a:off x="6516688" y="2133600"/>
            <a:ext cx="1584325" cy="863600"/>
          </a:xfrm>
          <a:prstGeom prst="rect">
            <a:avLst/>
          </a:prstGeom>
          <a:solidFill>
            <a:schemeClr val="bg1"/>
          </a:solidFill>
          <a:ln w="9525">
            <a:solidFill>
              <a:srgbClr val="CC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000" b="1" i="1">
                <a:solidFill>
                  <a:srgbClr val="CC3300"/>
                </a:solidFill>
                <a:latin typeface="Comic Sans MS" pitchFamily="66" charset="0"/>
              </a:rPr>
              <a:t>в,с=0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sz="2000" b="1" i="1">
                <a:solidFill>
                  <a:srgbClr val="CC3300"/>
                </a:solidFill>
                <a:latin typeface="Comic Sans MS" pitchFamily="66" charset="0"/>
              </a:rPr>
              <a:t>ах</a:t>
            </a:r>
            <a:r>
              <a:rPr lang="ru-RU" sz="2000" b="1" i="1" baseline="30000">
                <a:solidFill>
                  <a:srgbClr val="CC3300"/>
                </a:solidFill>
                <a:latin typeface="Comic Sans MS" pitchFamily="66" charset="0"/>
              </a:rPr>
              <a:t>2</a:t>
            </a:r>
            <a:r>
              <a:rPr lang="ru-RU" sz="2000" b="1" i="1">
                <a:solidFill>
                  <a:srgbClr val="CC3300"/>
                </a:solidFill>
                <a:latin typeface="Comic Sans MS" pitchFamily="66" charset="0"/>
              </a:rPr>
              <a:t>=0</a:t>
            </a:r>
          </a:p>
        </p:txBody>
      </p:sp>
      <p:sp>
        <p:nvSpPr>
          <p:cNvPr id="196616" name="Line 8"/>
          <p:cNvSpPr>
            <a:spLocks noChangeShapeType="1"/>
          </p:cNvSpPr>
          <p:nvPr/>
        </p:nvSpPr>
        <p:spPr bwMode="auto">
          <a:xfrm flipH="1">
            <a:off x="1258888" y="1412875"/>
            <a:ext cx="865187" cy="72072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6617" name="Line 9"/>
          <p:cNvSpPr>
            <a:spLocks noChangeShapeType="1"/>
          </p:cNvSpPr>
          <p:nvPr/>
        </p:nvSpPr>
        <p:spPr bwMode="auto">
          <a:xfrm>
            <a:off x="4500563" y="1412875"/>
            <a:ext cx="0" cy="72072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6618" name="Line 10"/>
          <p:cNvSpPr>
            <a:spLocks noChangeShapeType="1"/>
          </p:cNvSpPr>
          <p:nvPr/>
        </p:nvSpPr>
        <p:spPr bwMode="auto">
          <a:xfrm>
            <a:off x="6588125" y="1412875"/>
            <a:ext cx="863600" cy="72072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6619" name="Text Box 11"/>
          <p:cNvSpPr txBox="1">
            <a:spLocks noChangeArrowheads="1"/>
          </p:cNvSpPr>
          <p:nvPr/>
        </p:nvSpPr>
        <p:spPr bwMode="auto">
          <a:xfrm>
            <a:off x="250825" y="3409950"/>
            <a:ext cx="2881313" cy="3248025"/>
          </a:xfrm>
          <a:prstGeom prst="rect">
            <a:avLst/>
          </a:prstGeom>
          <a:solidFill>
            <a:schemeClr val="bg1"/>
          </a:solidFill>
          <a:ln w="9525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 i="1">
                <a:solidFill>
                  <a:srgbClr val="000099"/>
                </a:solidFill>
              </a:rPr>
              <a:t> </a:t>
            </a:r>
            <a:r>
              <a:rPr lang="ru-RU" sz="1400" b="1" i="1">
                <a:solidFill>
                  <a:srgbClr val="000099"/>
                </a:solidFill>
                <a:latin typeface="Comic Sans MS" pitchFamily="66" charset="0"/>
              </a:rPr>
              <a:t>1.Перенос </a:t>
            </a:r>
            <a:r>
              <a:rPr lang="ru-RU" sz="1400" b="1" i="1">
                <a:solidFill>
                  <a:srgbClr val="CC3300"/>
                </a:solidFill>
                <a:latin typeface="Comic Sans MS" pitchFamily="66" charset="0"/>
              </a:rPr>
              <a:t>с</a:t>
            </a:r>
            <a:r>
              <a:rPr lang="ru-RU" sz="1400" b="1" i="1">
                <a:solidFill>
                  <a:srgbClr val="000099"/>
                </a:solidFill>
                <a:latin typeface="Comic Sans MS" pitchFamily="66" charset="0"/>
              </a:rPr>
              <a:t> в правую часть уравнения.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sz="1400" b="1" i="1">
                <a:solidFill>
                  <a:srgbClr val="000099"/>
                </a:solidFill>
                <a:latin typeface="Comic Sans MS" pitchFamily="66" charset="0"/>
              </a:rPr>
              <a:t>ах</a:t>
            </a:r>
            <a:r>
              <a:rPr lang="ru-RU" sz="1400" b="1" i="1" baseline="30000">
                <a:solidFill>
                  <a:srgbClr val="000099"/>
                </a:solidFill>
                <a:latin typeface="Comic Sans MS" pitchFamily="66" charset="0"/>
              </a:rPr>
              <a:t>2</a:t>
            </a:r>
            <a:r>
              <a:rPr lang="ru-RU" sz="1400" b="1" i="1">
                <a:solidFill>
                  <a:srgbClr val="000099"/>
                </a:solidFill>
                <a:latin typeface="Comic Sans MS" pitchFamily="66" charset="0"/>
              </a:rPr>
              <a:t>= -с</a:t>
            </a:r>
          </a:p>
          <a:p>
            <a:pPr eaLnBrk="1" hangingPunct="1">
              <a:spcBef>
                <a:spcPct val="50000"/>
              </a:spcBef>
            </a:pPr>
            <a:r>
              <a:rPr lang="ru-RU" sz="1400" b="1" i="1">
                <a:solidFill>
                  <a:srgbClr val="000099"/>
                </a:solidFill>
                <a:latin typeface="Comic Sans MS" pitchFamily="66" charset="0"/>
              </a:rPr>
              <a:t>2.Деление обеих частей уравнения на </a:t>
            </a:r>
            <a:r>
              <a:rPr lang="ru-RU" sz="1400" b="1" i="1">
                <a:solidFill>
                  <a:srgbClr val="CC3300"/>
                </a:solidFill>
                <a:latin typeface="Comic Sans MS" pitchFamily="66" charset="0"/>
              </a:rPr>
              <a:t>а</a:t>
            </a:r>
            <a:r>
              <a:rPr lang="ru-RU" sz="1400" b="1" i="1">
                <a:solidFill>
                  <a:srgbClr val="000099"/>
                </a:solidFill>
                <a:latin typeface="Comic Sans MS" pitchFamily="66" charset="0"/>
              </a:rPr>
              <a:t>.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sz="1400" b="1" i="1">
                <a:solidFill>
                  <a:srgbClr val="000099"/>
                </a:solidFill>
                <a:latin typeface="Comic Sans MS" pitchFamily="66" charset="0"/>
              </a:rPr>
              <a:t>х</a:t>
            </a:r>
            <a:r>
              <a:rPr lang="ru-RU" sz="1400" b="1" i="1" baseline="30000">
                <a:solidFill>
                  <a:srgbClr val="000099"/>
                </a:solidFill>
                <a:latin typeface="Comic Sans MS" pitchFamily="66" charset="0"/>
              </a:rPr>
              <a:t>2</a:t>
            </a:r>
            <a:r>
              <a:rPr lang="ru-RU" sz="1400" b="1" i="1">
                <a:solidFill>
                  <a:srgbClr val="000099"/>
                </a:solidFill>
                <a:latin typeface="Comic Sans MS" pitchFamily="66" charset="0"/>
              </a:rPr>
              <a:t>= -с/а</a:t>
            </a:r>
          </a:p>
          <a:p>
            <a:pPr eaLnBrk="1" hangingPunct="1">
              <a:spcBef>
                <a:spcPct val="50000"/>
              </a:spcBef>
            </a:pPr>
            <a:r>
              <a:rPr lang="ru-RU" sz="1400" b="1" i="1">
                <a:solidFill>
                  <a:srgbClr val="000099"/>
                </a:solidFill>
                <a:latin typeface="Comic Sans MS" pitchFamily="66" charset="0"/>
              </a:rPr>
              <a:t>3.Если </a:t>
            </a:r>
            <a:r>
              <a:rPr lang="ru-RU" sz="1400" b="1" i="1">
                <a:solidFill>
                  <a:srgbClr val="CC3300"/>
                </a:solidFill>
                <a:latin typeface="Comic Sans MS" pitchFamily="66" charset="0"/>
              </a:rPr>
              <a:t>–с/а</a:t>
            </a:r>
            <a:r>
              <a:rPr lang="en-US" sz="1400" b="1" i="1">
                <a:solidFill>
                  <a:srgbClr val="CC3300"/>
                </a:solidFill>
                <a:latin typeface="Comic Sans MS" pitchFamily="66" charset="0"/>
                <a:cs typeface="Arial" charset="0"/>
              </a:rPr>
              <a:t>&gt;</a:t>
            </a:r>
            <a:r>
              <a:rPr lang="ru-RU" sz="1400" b="1" i="1">
                <a:solidFill>
                  <a:srgbClr val="CC3300"/>
                </a:solidFill>
                <a:latin typeface="Comic Sans MS" pitchFamily="66" charset="0"/>
                <a:cs typeface="Arial" charset="0"/>
              </a:rPr>
              <a:t>0</a:t>
            </a:r>
            <a:r>
              <a:rPr lang="ru-RU" sz="1400" b="1" i="1">
                <a:solidFill>
                  <a:srgbClr val="000099"/>
                </a:solidFill>
                <a:latin typeface="Comic Sans MS" pitchFamily="66" charset="0"/>
                <a:cs typeface="Arial" charset="0"/>
              </a:rPr>
              <a:t> -два решения:</a:t>
            </a:r>
          </a:p>
          <a:p>
            <a:pPr eaLnBrk="1" hangingPunct="1">
              <a:spcBef>
                <a:spcPct val="50000"/>
              </a:spcBef>
            </a:pPr>
            <a:r>
              <a:rPr lang="ru-RU" sz="1400" b="1" i="1">
                <a:solidFill>
                  <a:srgbClr val="000099"/>
                </a:solidFill>
                <a:latin typeface="Comic Sans MS" pitchFamily="66" charset="0"/>
                <a:cs typeface="Arial" charset="0"/>
              </a:rPr>
              <a:t>   </a:t>
            </a:r>
            <a:r>
              <a:rPr lang="ru-RU" sz="1400" b="1" i="1">
                <a:solidFill>
                  <a:srgbClr val="CC3300"/>
                </a:solidFill>
                <a:latin typeface="Comic Sans MS" pitchFamily="66" charset="0"/>
                <a:cs typeface="Arial" charset="0"/>
              </a:rPr>
              <a:t>х</a:t>
            </a:r>
            <a:r>
              <a:rPr lang="ru-RU" sz="1400" b="1" i="1" baseline="-25000">
                <a:solidFill>
                  <a:srgbClr val="CC3300"/>
                </a:solidFill>
                <a:latin typeface="Comic Sans MS" pitchFamily="66" charset="0"/>
                <a:cs typeface="Arial" charset="0"/>
              </a:rPr>
              <a:t>1</a:t>
            </a:r>
            <a:r>
              <a:rPr lang="ru-RU" sz="1400" b="1" i="1">
                <a:solidFill>
                  <a:srgbClr val="CC3300"/>
                </a:solidFill>
                <a:latin typeface="Comic Sans MS" pitchFamily="66" charset="0"/>
                <a:cs typeface="Arial" charset="0"/>
              </a:rPr>
              <a:t> =          и  х</a:t>
            </a:r>
            <a:r>
              <a:rPr lang="ru-RU" sz="1400" b="1" i="1" baseline="-25000">
                <a:solidFill>
                  <a:srgbClr val="CC3300"/>
                </a:solidFill>
                <a:latin typeface="Comic Sans MS" pitchFamily="66" charset="0"/>
                <a:cs typeface="Arial" charset="0"/>
              </a:rPr>
              <a:t>2</a:t>
            </a:r>
            <a:r>
              <a:rPr lang="ru-RU" sz="1400" b="1" i="1">
                <a:solidFill>
                  <a:srgbClr val="CC3300"/>
                </a:solidFill>
                <a:latin typeface="Comic Sans MS" pitchFamily="66" charset="0"/>
                <a:cs typeface="Arial" charset="0"/>
              </a:rPr>
              <a:t> = -</a:t>
            </a:r>
            <a:endParaRPr lang="ru-RU" sz="1400" b="1" i="1">
              <a:solidFill>
                <a:srgbClr val="000099"/>
              </a:solidFill>
              <a:latin typeface="Comic Sans MS" pitchFamily="66" charset="0"/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ru-RU" sz="1400" b="1" i="1">
                <a:solidFill>
                  <a:srgbClr val="000099"/>
                </a:solidFill>
                <a:latin typeface="Comic Sans MS" pitchFamily="66" charset="0"/>
                <a:cs typeface="Arial" charset="0"/>
              </a:rPr>
              <a:t>   </a:t>
            </a:r>
          </a:p>
          <a:p>
            <a:pPr eaLnBrk="1" hangingPunct="1">
              <a:spcBef>
                <a:spcPct val="50000"/>
              </a:spcBef>
            </a:pPr>
            <a:r>
              <a:rPr lang="ru-RU" sz="1400" b="1" i="1">
                <a:solidFill>
                  <a:srgbClr val="000099"/>
                </a:solidFill>
                <a:latin typeface="Comic Sans MS" pitchFamily="66" charset="0"/>
                <a:cs typeface="Arial" charset="0"/>
              </a:rPr>
              <a:t>Если </a:t>
            </a:r>
            <a:r>
              <a:rPr lang="ru-RU" sz="1400" b="1" i="1">
                <a:solidFill>
                  <a:srgbClr val="CC3300"/>
                </a:solidFill>
                <a:latin typeface="Comic Sans MS" pitchFamily="66" charset="0"/>
                <a:cs typeface="Arial" charset="0"/>
              </a:rPr>
              <a:t>–с/а</a:t>
            </a:r>
            <a:r>
              <a:rPr lang="en-US" sz="1400" b="1" i="1">
                <a:solidFill>
                  <a:srgbClr val="CC3300"/>
                </a:solidFill>
                <a:latin typeface="Comic Sans MS" pitchFamily="66" charset="0"/>
                <a:cs typeface="Arial" charset="0"/>
              </a:rPr>
              <a:t>&lt;</a:t>
            </a:r>
            <a:r>
              <a:rPr lang="ru-RU" sz="1400" b="1" i="1">
                <a:solidFill>
                  <a:srgbClr val="CC3300"/>
                </a:solidFill>
                <a:latin typeface="Comic Sans MS" pitchFamily="66" charset="0"/>
                <a:cs typeface="Arial" charset="0"/>
              </a:rPr>
              <a:t>0 </a:t>
            </a:r>
            <a:r>
              <a:rPr lang="ru-RU" sz="1400" b="1" i="1">
                <a:solidFill>
                  <a:srgbClr val="000099"/>
                </a:solidFill>
                <a:latin typeface="Comic Sans MS" pitchFamily="66" charset="0"/>
                <a:cs typeface="Arial" charset="0"/>
              </a:rPr>
              <a:t>- нет решений </a:t>
            </a:r>
            <a:endParaRPr lang="ru-RU" b="1" i="1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196621" name="Text Box 13"/>
          <p:cNvSpPr txBox="1">
            <a:spLocks noChangeArrowheads="1"/>
          </p:cNvSpPr>
          <p:nvPr/>
        </p:nvSpPr>
        <p:spPr bwMode="auto">
          <a:xfrm>
            <a:off x="3348038" y="3573463"/>
            <a:ext cx="2663825" cy="2441575"/>
          </a:xfrm>
          <a:prstGeom prst="rect">
            <a:avLst/>
          </a:prstGeom>
          <a:solidFill>
            <a:schemeClr val="bg1"/>
          </a:solidFill>
          <a:ln w="9525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ru-RU" sz="1400" b="1" i="1">
                <a:solidFill>
                  <a:srgbClr val="000099"/>
                </a:solidFill>
                <a:latin typeface="Comic Sans MS" pitchFamily="66" charset="0"/>
              </a:rPr>
              <a:t> Вынесение </a:t>
            </a:r>
            <a:r>
              <a:rPr lang="ru-RU" sz="1400" b="1" i="1">
                <a:solidFill>
                  <a:srgbClr val="CC3300"/>
                </a:solidFill>
                <a:latin typeface="Comic Sans MS" pitchFamily="66" charset="0"/>
              </a:rPr>
              <a:t>х </a:t>
            </a:r>
            <a:r>
              <a:rPr lang="ru-RU" sz="1400" b="1" i="1">
                <a:solidFill>
                  <a:srgbClr val="000099"/>
                </a:solidFill>
                <a:latin typeface="Comic Sans MS" pitchFamily="66" charset="0"/>
              </a:rPr>
              <a:t>за скобки:</a:t>
            </a:r>
          </a:p>
          <a:p>
            <a:pPr eaLnBrk="1" hangingPunct="1">
              <a:spcBef>
                <a:spcPct val="50000"/>
              </a:spcBef>
            </a:pPr>
            <a:r>
              <a:rPr lang="ru-RU" sz="1400" b="1" i="1">
                <a:solidFill>
                  <a:srgbClr val="000099"/>
                </a:solidFill>
                <a:latin typeface="Comic Sans MS" pitchFamily="66" charset="0"/>
              </a:rPr>
              <a:t>      х(ах + в) = 0</a:t>
            </a:r>
          </a:p>
          <a:p>
            <a:pPr eaLnBrk="1" hangingPunct="1">
              <a:spcBef>
                <a:spcPct val="50000"/>
              </a:spcBef>
            </a:pPr>
            <a:r>
              <a:rPr lang="ru-RU" sz="1400" b="1" i="1">
                <a:solidFill>
                  <a:srgbClr val="000099"/>
                </a:solidFill>
                <a:latin typeface="Comic Sans MS" pitchFamily="66" charset="0"/>
              </a:rPr>
              <a:t>2.   Разбиение уравнения</a:t>
            </a:r>
          </a:p>
          <a:p>
            <a:pPr eaLnBrk="1" hangingPunct="1">
              <a:spcBef>
                <a:spcPct val="50000"/>
              </a:spcBef>
            </a:pPr>
            <a:r>
              <a:rPr lang="ru-RU" sz="1400" b="1" i="1">
                <a:solidFill>
                  <a:srgbClr val="000099"/>
                </a:solidFill>
                <a:latin typeface="Comic Sans MS" pitchFamily="66" charset="0"/>
              </a:rPr>
              <a:t>     на два равносильных: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sz="1400" b="1" i="1">
                <a:solidFill>
                  <a:srgbClr val="000099"/>
                </a:solidFill>
                <a:latin typeface="Comic Sans MS" pitchFamily="66" charset="0"/>
              </a:rPr>
              <a:t>х=0     и     ах + в = 0</a:t>
            </a:r>
          </a:p>
          <a:p>
            <a:pPr eaLnBrk="1" hangingPunct="1">
              <a:spcBef>
                <a:spcPct val="50000"/>
              </a:spcBef>
            </a:pPr>
            <a:r>
              <a:rPr lang="ru-RU" sz="1400" b="1" i="1">
                <a:solidFill>
                  <a:srgbClr val="000099"/>
                </a:solidFill>
                <a:latin typeface="Comic Sans MS" pitchFamily="66" charset="0"/>
              </a:rPr>
              <a:t>3.  Два решения: </a:t>
            </a:r>
          </a:p>
          <a:p>
            <a:pPr eaLnBrk="1" hangingPunct="1">
              <a:spcBef>
                <a:spcPct val="50000"/>
              </a:spcBef>
            </a:pPr>
            <a:r>
              <a:rPr lang="ru-RU" sz="1400" b="1" i="1">
                <a:solidFill>
                  <a:srgbClr val="CC3300"/>
                </a:solidFill>
                <a:latin typeface="Comic Sans MS" pitchFamily="66" charset="0"/>
              </a:rPr>
              <a:t>    х = 0</a:t>
            </a:r>
            <a:r>
              <a:rPr lang="ru-RU" sz="1400" b="1" i="1">
                <a:solidFill>
                  <a:srgbClr val="000099"/>
                </a:solidFill>
                <a:latin typeface="Comic Sans MS" pitchFamily="66" charset="0"/>
              </a:rPr>
              <a:t>  и  </a:t>
            </a:r>
            <a:r>
              <a:rPr lang="ru-RU" sz="1400" b="1" i="1">
                <a:solidFill>
                  <a:srgbClr val="CC3300"/>
                </a:solidFill>
                <a:latin typeface="Comic Sans MS" pitchFamily="66" charset="0"/>
              </a:rPr>
              <a:t>х = -в/а</a:t>
            </a:r>
            <a:endParaRPr lang="ru-RU" sz="1400" b="1" i="1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196622" name="Text Box 14"/>
          <p:cNvSpPr txBox="1">
            <a:spLocks noChangeArrowheads="1"/>
          </p:cNvSpPr>
          <p:nvPr/>
        </p:nvSpPr>
        <p:spPr bwMode="auto">
          <a:xfrm>
            <a:off x="6300788" y="3573463"/>
            <a:ext cx="2519362" cy="1484312"/>
          </a:xfrm>
          <a:prstGeom prst="rect">
            <a:avLst/>
          </a:prstGeom>
          <a:solidFill>
            <a:schemeClr val="bg1"/>
          </a:solidFill>
          <a:ln w="9525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400" b="1" i="1">
                <a:solidFill>
                  <a:srgbClr val="000099"/>
                </a:solidFill>
                <a:latin typeface="Comic Sans MS" pitchFamily="66" charset="0"/>
              </a:rPr>
              <a:t>1.Деление обеих частей уравнения на </a:t>
            </a:r>
            <a:r>
              <a:rPr lang="ru-RU" sz="1400" b="1" i="1">
                <a:solidFill>
                  <a:srgbClr val="CC3300"/>
                </a:solidFill>
                <a:latin typeface="Comic Sans MS" pitchFamily="66" charset="0"/>
              </a:rPr>
              <a:t>а.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sz="1400" b="1" i="1">
                <a:solidFill>
                  <a:srgbClr val="000099"/>
                </a:solidFill>
                <a:latin typeface="Comic Sans MS" pitchFamily="66" charset="0"/>
              </a:rPr>
              <a:t>х</a:t>
            </a:r>
            <a:r>
              <a:rPr lang="ru-RU" sz="1400" b="1" i="1" baseline="30000">
                <a:solidFill>
                  <a:srgbClr val="000099"/>
                </a:solidFill>
                <a:latin typeface="Comic Sans MS" pitchFamily="66" charset="0"/>
              </a:rPr>
              <a:t>2</a:t>
            </a:r>
            <a:r>
              <a:rPr lang="ru-RU" sz="1400" b="1" i="1">
                <a:solidFill>
                  <a:srgbClr val="000099"/>
                </a:solidFill>
                <a:latin typeface="Comic Sans MS" pitchFamily="66" charset="0"/>
              </a:rPr>
              <a:t> = 0</a:t>
            </a:r>
          </a:p>
          <a:p>
            <a:pPr eaLnBrk="1" hangingPunct="1">
              <a:spcBef>
                <a:spcPct val="50000"/>
              </a:spcBef>
            </a:pPr>
            <a:r>
              <a:rPr lang="ru-RU" sz="1400" b="1" i="1">
                <a:solidFill>
                  <a:srgbClr val="000099"/>
                </a:solidFill>
                <a:latin typeface="Comic Sans MS" pitchFamily="66" charset="0"/>
              </a:rPr>
              <a:t>2.Одно решение: </a:t>
            </a:r>
            <a:r>
              <a:rPr lang="ru-RU" sz="1400" b="1" i="1">
                <a:solidFill>
                  <a:srgbClr val="CC3300"/>
                </a:solidFill>
                <a:latin typeface="Comic Sans MS" pitchFamily="66" charset="0"/>
              </a:rPr>
              <a:t>х = 0.</a:t>
            </a:r>
          </a:p>
          <a:p>
            <a:pPr eaLnBrk="1" hangingPunct="1">
              <a:spcBef>
                <a:spcPct val="50000"/>
              </a:spcBef>
            </a:pPr>
            <a:endParaRPr lang="ru-RU" sz="1400" b="1" i="1">
              <a:latin typeface="Comic Sans MS" pitchFamily="66" charset="0"/>
            </a:endParaRPr>
          </a:p>
        </p:txBody>
      </p:sp>
      <p:sp>
        <p:nvSpPr>
          <p:cNvPr id="196623" name="Line 15"/>
          <p:cNvSpPr>
            <a:spLocks noChangeShapeType="1"/>
          </p:cNvSpPr>
          <p:nvPr/>
        </p:nvSpPr>
        <p:spPr bwMode="auto">
          <a:xfrm>
            <a:off x="4500563" y="2997200"/>
            <a:ext cx="0" cy="576263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6624" name="Line 16"/>
          <p:cNvSpPr>
            <a:spLocks noChangeShapeType="1"/>
          </p:cNvSpPr>
          <p:nvPr/>
        </p:nvSpPr>
        <p:spPr bwMode="auto">
          <a:xfrm>
            <a:off x="1619250" y="2997200"/>
            <a:ext cx="0" cy="576263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6625" name="Line 17"/>
          <p:cNvSpPr>
            <a:spLocks noChangeShapeType="1"/>
          </p:cNvSpPr>
          <p:nvPr/>
        </p:nvSpPr>
        <p:spPr bwMode="auto">
          <a:xfrm>
            <a:off x="7308850" y="2997200"/>
            <a:ext cx="0" cy="576263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8208" name="Object 21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Формула" r:id="rId3" imgW="114151" imgH="215619" progId="Equation.3">
                  <p:embed/>
                </p:oleObj>
              </mc:Choice>
              <mc:Fallback>
                <p:oleObj name="Формула" r:id="rId3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6630" name="Object 22"/>
          <p:cNvGraphicFramePr>
            <a:graphicFrameLocks noChangeAspect="1"/>
          </p:cNvGraphicFramePr>
          <p:nvPr/>
        </p:nvGraphicFramePr>
        <p:xfrm>
          <a:off x="971550" y="5589588"/>
          <a:ext cx="431800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Формула" r:id="rId5" imgW="380835" imgH="444307" progId="Equation.3">
                  <p:embed/>
                </p:oleObj>
              </mc:Choice>
              <mc:Fallback>
                <p:oleObj name="Формула" r:id="rId5" imgW="380835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5589588"/>
                        <a:ext cx="431800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6631" name="Object 23"/>
          <p:cNvGraphicFramePr>
            <a:graphicFrameLocks noChangeAspect="1"/>
          </p:cNvGraphicFramePr>
          <p:nvPr/>
        </p:nvGraphicFramePr>
        <p:xfrm>
          <a:off x="2555875" y="5589588"/>
          <a:ext cx="431800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Формула" r:id="rId7" imgW="380835" imgH="444307" progId="Equation.3">
                  <p:embed/>
                </p:oleObj>
              </mc:Choice>
              <mc:Fallback>
                <p:oleObj name="Формула" r:id="rId7" imgW="380835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5589588"/>
                        <a:ext cx="431800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665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6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96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96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96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96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96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96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6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96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9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196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9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9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2000"/>
                                        <p:tgtEl>
                                          <p:spTgt spid="196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2000"/>
                                        <p:tgtEl>
                                          <p:spTgt spid="196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2" grpId="0" animBg="1"/>
      <p:bldP spid="196613" grpId="0" animBg="1"/>
      <p:bldP spid="196614" grpId="0" animBg="1"/>
      <p:bldP spid="196615" grpId="0" animBg="1"/>
      <p:bldP spid="196616" grpId="0" animBg="1"/>
      <p:bldP spid="196617" grpId="0" animBg="1"/>
      <p:bldP spid="196618" grpId="0" animBg="1"/>
      <p:bldP spid="196619" grpId="0" animBg="1"/>
      <p:bldP spid="196621" grpId="0" animBg="1"/>
      <p:bldP spid="196622" grpId="0" animBg="1"/>
      <p:bldP spid="196623" grpId="0" animBg="1"/>
      <p:bldP spid="196624" grpId="0" animBg="1"/>
      <p:bldP spid="1966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2"/>
          <p:cNvSpPr>
            <a:spLocks/>
          </p:cNvSpPr>
          <p:nvPr/>
        </p:nvSpPr>
        <p:spPr bwMode="auto">
          <a:xfrm rot="765111">
            <a:off x="539750" y="2752725"/>
            <a:ext cx="7924800" cy="4105275"/>
          </a:xfrm>
          <a:custGeom>
            <a:avLst/>
            <a:gdLst>
              <a:gd name="T0" fmla="*/ 0 w 5095"/>
              <a:gd name="T1" fmla="*/ 2147483647 h 2464"/>
              <a:gd name="T2" fmla="*/ 2147483647 w 5095"/>
              <a:gd name="T3" fmla="*/ 2147483647 h 2464"/>
              <a:gd name="T4" fmla="*/ 2147483647 w 5095"/>
              <a:gd name="T5" fmla="*/ 2147483647 h 24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095" h="2464">
                <a:moveTo>
                  <a:pt x="0" y="1829"/>
                </a:moveTo>
                <a:cubicBezTo>
                  <a:pt x="2260" y="914"/>
                  <a:pt x="4521" y="0"/>
                  <a:pt x="4808" y="106"/>
                </a:cubicBezTo>
                <a:cubicBezTo>
                  <a:pt x="5095" y="212"/>
                  <a:pt x="3409" y="1338"/>
                  <a:pt x="1724" y="2464"/>
                </a:cubicBezTo>
              </a:path>
            </a:pathLst>
          </a:cu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19" name="Text Box 8"/>
          <p:cNvSpPr txBox="1">
            <a:spLocks noChangeArrowheads="1"/>
          </p:cNvSpPr>
          <p:nvPr/>
        </p:nvSpPr>
        <p:spPr bwMode="auto">
          <a:xfrm>
            <a:off x="755650" y="549275"/>
            <a:ext cx="4679950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sz="2000" b="1" i="1" baseline="-25000"/>
          </a:p>
        </p:txBody>
      </p:sp>
      <p:sp>
        <p:nvSpPr>
          <p:cNvPr id="201738" name="Text Box 10"/>
          <p:cNvSpPr txBox="1">
            <a:spLocks noChangeArrowheads="1"/>
          </p:cNvSpPr>
          <p:nvPr/>
        </p:nvSpPr>
        <p:spPr bwMode="auto">
          <a:xfrm>
            <a:off x="468313" y="476250"/>
            <a:ext cx="80645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ru-RU" sz="2800" b="1" i="1" u="sng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РЕШИ  НЕПОЛНЫЕ </a:t>
            </a:r>
            <a:r>
              <a:rPr lang="ru-RU" sz="2800" b="1" i="1" u="sng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УРАВНЕНИЯ</a:t>
            </a:r>
            <a:r>
              <a:rPr lang="ru-RU" sz="3200" b="1" i="1" u="sng" dirty="0">
                <a:solidFill>
                  <a:srgbClr val="CC3300"/>
                </a:solidFill>
                <a:latin typeface="Comic Sans MS" pitchFamily="66" charset="0"/>
              </a:rPr>
              <a:t> :</a:t>
            </a:r>
          </a:p>
        </p:txBody>
      </p:sp>
      <p:sp>
        <p:nvSpPr>
          <p:cNvPr id="9221" name="Text Box 11"/>
          <p:cNvSpPr txBox="1">
            <a:spLocks noChangeArrowheads="1"/>
          </p:cNvSpPr>
          <p:nvPr/>
        </p:nvSpPr>
        <p:spPr bwMode="auto">
          <a:xfrm>
            <a:off x="1042988" y="1916113"/>
            <a:ext cx="61928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b="1" i="1" baseline="-25000">
              <a:solidFill>
                <a:srgbClr val="000000"/>
              </a:solidFill>
            </a:endParaRPr>
          </a:p>
        </p:txBody>
      </p:sp>
      <p:sp>
        <p:nvSpPr>
          <p:cNvPr id="9222" name="Text Box 13"/>
          <p:cNvSpPr txBox="1">
            <a:spLocks noChangeArrowheads="1"/>
          </p:cNvSpPr>
          <p:nvPr/>
        </p:nvSpPr>
        <p:spPr bwMode="auto">
          <a:xfrm>
            <a:off x="827088" y="1268413"/>
            <a:ext cx="7705725" cy="4555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sz="2000" b="1" i="1" dirty="0">
              <a:solidFill>
                <a:srgbClr val="CC33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</a:pPr>
            <a:endParaRPr lang="ru-RU" sz="2000" b="1" i="1" dirty="0">
              <a:solidFill>
                <a:srgbClr val="CC3300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ru-RU" sz="2000" b="1" i="1" dirty="0">
                <a:solidFill>
                  <a:srgbClr val="CC3300"/>
                </a:solidFill>
                <a:latin typeface="Comic Sans MS" pitchFamily="66" charset="0"/>
              </a:rPr>
              <a:t>1 вариант</a:t>
            </a:r>
            <a:r>
              <a:rPr lang="ru-RU" sz="2000" b="1" i="1" dirty="0" smtClean="0">
                <a:solidFill>
                  <a:srgbClr val="CC3300"/>
                </a:solidFill>
                <a:latin typeface="Comic Sans MS" pitchFamily="66" charset="0"/>
              </a:rPr>
              <a:t>:                                  2 </a:t>
            </a:r>
            <a:r>
              <a:rPr lang="ru-RU" sz="2000" b="1" i="1" dirty="0">
                <a:solidFill>
                  <a:srgbClr val="CC3300"/>
                </a:solidFill>
                <a:latin typeface="Comic Sans MS" pitchFamily="66" charset="0"/>
              </a:rPr>
              <a:t>вариант:</a:t>
            </a:r>
          </a:p>
          <a:p>
            <a:pPr eaLnBrk="1" hangingPunct="1">
              <a:spcBef>
                <a:spcPct val="50000"/>
              </a:spcBef>
            </a:pPr>
            <a:endParaRPr lang="ru-RU" sz="2000" b="1" i="1" dirty="0">
              <a:solidFill>
                <a:srgbClr val="CC3300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ru-RU" sz="2000" i="1" dirty="0">
                <a:solidFill>
                  <a:srgbClr val="000000"/>
                </a:solidFill>
              </a:rPr>
              <a:t>а) 2х + 3х</a:t>
            </a:r>
            <a:r>
              <a:rPr lang="ru-RU" sz="2000" i="1" baseline="30000" dirty="0">
                <a:solidFill>
                  <a:srgbClr val="000000"/>
                </a:solidFill>
              </a:rPr>
              <a:t>2</a:t>
            </a:r>
            <a:r>
              <a:rPr lang="ru-RU" sz="2000" i="1" dirty="0">
                <a:solidFill>
                  <a:srgbClr val="000000"/>
                </a:solidFill>
              </a:rPr>
              <a:t>= 0             </a:t>
            </a:r>
            <a:r>
              <a:rPr lang="ru-RU" sz="2000" i="1" dirty="0" smtClean="0">
                <a:solidFill>
                  <a:srgbClr val="000000"/>
                </a:solidFill>
              </a:rPr>
              <a:t>                           а</a:t>
            </a:r>
            <a:r>
              <a:rPr lang="ru-RU" sz="2000" i="1" dirty="0">
                <a:solidFill>
                  <a:srgbClr val="000000"/>
                </a:solidFill>
              </a:rPr>
              <a:t>) 3х</a:t>
            </a:r>
            <a:r>
              <a:rPr lang="ru-RU" sz="2000" i="1" baseline="30000" dirty="0">
                <a:solidFill>
                  <a:srgbClr val="000000"/>
                </a:solidFill>
              </a:rPr>
              <a:t>2</a:t>
            </a:r>
            <a:r>
              <a:rPr lang="ru-RU" sz="2000" i="1" dirty="0">
                <a:solidFill>
                  <a:srgbClr val="000000"/>
                </a:solidFill>
              </a:rPr>
              <a:t> – 2х = 0            </a:t>
            </a:r>
          </a:p>
          <a:p>
            <a:pPr>
              <a:spcBef>
                <a:spcPct val="50000"/>
              </a:spcBef>
            </a:pPr>
            <a:r>
              <a:rPr lang="ru-RU" sz="2000" i="1" dirty="0" smtClean="0">
                <a:solidFill>
                  <a:srgbClr val="000000"/>
                </a:solidFill>
              </a:rPr>
              <a:t>б</a:t>
            </a:r>
            <a:r>
              <a:rPr lang="ru-RU" sz="2000" i="1" dirty="0">
                <a:solidFill>
                  <a:srgbClr val="000000"/>
                </a:solidFill>
              </a:rPr>
              <a:t>) 3х</a:t>
            </a:r>
            <a:r>
              <a:rPr lang="ru-RU" sz="2000" i="1" baseline="30000" dirty="0">
                <a:solidFill>
                  <a:srgbClr val="000000"/>
                </a:solidFill>
              </a:rPr>
              <a:t>2</a:t>
            </a:r>
            <a:r>
              <a:rPr lang="ru-RU" sz="2000" i="1" dirty="0">
                <a:solidFill>
                  <a:srgbClr val="000000"/>
                </a:solidFill>
              </a:rPr>
              <a:t> – 243= </a:t>
            </a:r>
            <a:r>
              <a:rPr lang="ru-RU" sz="2000" i="1" dirty="0" smtClean="0">
                <a:solidFill>
                  <a:srgbClr val="000000"/>
                </a:solidFill>
              </a:rPr>
              <a:t>0                                     б</a:t>
            </a:r>
            <a:r>
              <a:rPr lang="ru-RU" sz="2000" i="1" dirty="0">
                <a:solidFill>
                  <a:srgbClr val="000000"/>
                </a:solidFill>
              </a:rPr>
              <a:t>) 125 - 5х</a:t>
            </a:r>
            <a:r>
              <a:rPr lang="ru-RU" sz="2000" i="1" baseline="30000" dirty="0">
                <a:solidFill>
                  <a:srgbClr val="000000"/>
                </a:solidFill>
              </a:rPr>
              <a:t>2</a:t>
            </a:r>
            <a:r>
              <a:rPr lang="ru-RU" sz="2000" i="1" dirty="0">
                <a:solidFill>
                  <a:srgbClr val="000000"/>
                </a:solidFill>
              </a:rPr>
              <a:t> = 0</a:t>
            </a:r>
          </a:p>
          <a:p>
            <a:pPr>
              <a:spcBef>
                <a:spcPct val="50000"/>
              </a:spcBef>
            </a:pPr>
            <a:r>
              <a:rPr lang="ru-RU" sz="2000" i="1" dirty="0" smtClean="0">
                <a:solidFill>
                  <a:srgbClr val="000000"/>
                </a:solidFill>
              </a:rPr>
              <a:t>в</a:t>
            </a:r>
            <a:r>
              <a:rPr lang="ru-RU" sz="2000" i="1" dirty="0">
                <a:solidFill>
                  <a:srgbClr val="000000"/>
                </a:solidFill>
              </a:rPr>
              <a:t>) 6х</a:t>
            </a:r>
            <a:r>
              <a:rPr lang="ru-RU" sz="2000" i="1" baseline="30000" dirty="0">
                <a:solidFill>
                  <a:srgbClr val="000000"/>
                </a:solidFill>
              </a:rPr>
              <a:t>2</a:t>
            </a:r>
            <a:r>
              <a:rPr lang="ru-RU" sz="2000" i="1" dirty="0">
                <a:solidFill>
                  <a:srgbClr val="000000"/>
                </a:solidFill>
              </a:rPr>
              <a:t>  = -10х – 2х( 5 – 3х</a:t>
            </a:r>
            <a:r>
              <a:rPr lang="ru-RU" sz="2000" i="1" dirty="0" smtClean="0">
                <a:solidFill>
                  <a:srgbClr val="000000"/>
                </a:solidFill>
              </a:rPr>
              <a:t>).                  </a:t>
            </a:r>
            <a:r>
              <a:rPr lang="ru-RU" sz="2000" i="1" dirty="0">
                <a:solidFill>
                  <a:srgbClr val="000000"/>
                </a:solidFill>
              </a:rPr>
              <a:t>в) -12х – 6х(2 – 3х) = 18х</a:t>
            </a:r>
            <a:r>
              <a:rPr lang="ru-RU" sz="2000" i="1" baseline="30000" dirty="0">
                <a:solidFill>
                  <a:srgbClr val="000000"/>
                </a:solidFill>
              </a:rPr>
              <a:t>2</a:t>
            </a:r>
            <a:endParaRPr lang="ru-RU" sz="2000" i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endParaRPr lang="ru-RU" sz="2000" i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ru-RU" sz="2000" i="1" dirty="0" smtClean="0">
                <a:solidFill>
                  <a:srgbClr val="000000"/>
                </a:solidFill>
              </a:rPr>
              <a:t>                                                               </a:t>
            </a:r>
            <a:endParaRPr lang="ru-RU" sz="2000" i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endParaRPr lang="ru-RU" sz="20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42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0836"/>
            <a:ext cx="8229600" cy="63730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Проверь товарища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3568" y="836712"/>
            <a:ext cx="3812232" cy="61926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b="1" i="1" dirty="0" smtClean="0">
                <a:solidFill>
                  <a:srgbClr val="FF0000"/>
                </a:solidFill>
              </a:rPr>
              <a:t>           1 вариант     </a:t>
            </a:r>
          </a:p>
          <a:p>
            <a:pPr marL="0" indent="0">
              <a:buNone/>
            </a:pPr>
            <a:r>
              <a:rPr lang="ru-RU" sz="2400" i="1" dirty="0" smtClean="0"/>
              <a:t>а)</a:t>
            </a:r>
            <a:r>
              <a:rPr lang="ru-RU" sz="2400" dirty="0" smtClean="0"/>
              <a:t> </a:t>
            </a:r>
            <a:r>
              <a:rPr lang="ru-RU" sz="2400" i="1" dirty="0" smtClean="0"/>
              <a:t>х(2+3х)=0,</a:t>
            </a:r>
          </a:p>
          <a:p>
            <a:pPr marL="0" indent="0">
              <a:buNone/>
            </a:pPr>
            <a:r>
              <a:rPr lang="ru-RU" sz="2400" i="1" dirty="0"/>
              <a:t> </a:t>
            </a:r>
            <a:r>
              <a:rPr lang="ru-RU" sz="2400" i="1" dirty="0" smtClean="0"/>
              <a:t> х=0 или 2+3х =0,</a:t>
            </a:r>
          </a:p>
          <a:p>
            <a:pPr marL="0" indent="0">
              <a:buNone/>
            </a:pPr>
            <a:r>
              <a:rPr lang="ru-RU" sz="2400" i="1" dirty="0"/>
              <a:t> </a:t>
            </a:r>
            <a:r>
              <a:rPr lang="ru-RU" sz="2400" i="1" dirty="0" smtClean="0"/>
              <a:t>                  3х = -2,</a:t>
            </a:r>
          </a:p>
          <a:p>
            <a:pPr marL="0" indent="0">
              <a:buNone/>
            </a:pPr>
            <a:r>
              <a:rPr lang="ru-RU" sz="2400" i="1" dirty="0"/>
              <a:t> </a:t>
            </a:r>
            <a:r>
              <a:rPr lang="ru-RU" sz="2400" i="1" dirty="0" smtClean="0"/>
              <a:t>                    х= -2/3.</a:t>
            </a:r>
          </a:p>
          <a:p>
            <a:pPr marL="0" indent="0">
              <a:buNone/>
            </a:pPr>
            <a:r>
              <a:rPr lang="ru-RU" sz="2400" i="1" dirty="0" smtClean="0"/>
              <a:t>Ответ: 0 и -2/3.</a:t>
            </a:r>
          </a:p>
          <a:p>
            <a:pPr marL="0" indent="0">
              <a:buNone/>
            </a:pPr>
            <a:r>
              <a:rPr lang="ru-RU" sz="2400" i="1" dirty="0" smtClean="0"/>
              <a:t>б)</a:t>
            </a:r>
            <a:r>
              <a:rPr lang="ru-RU" sz="2400" i="1" dirty="0" smtClean="0">
                <a:solidFill>
                  <a:srgbClr val="000000"/>
                </a:solidFill>
              </a:rPr>
              <a:t> 3х</a:t>
            </a:r>
            <a:r>
              <a:rPr lang="ru-RU" sz="2400" i="1" baseline="30000" dirty="0" smtClean="0">
                <a:solidFill>
                  <a:srgbClr val="000000"/>
                </a:solidFill>
              </a:rPr>
              <a:t>2</a:t>
            </a:r>
            <a:r>
              <a:rPr lang="ru-RU" sz="2400" i="1" dirty="0" smtClean="0">
                <a:solidFill>
                  <a:srgbClr val="000000"/>
                </a:solidFill>
              </a:rPr>
              <a:t> = 243,</a:t>
            </a:r>
          </a:p>
          <a:p>
            <a:pPr marL="0" indent="0">
              <a:buNone/>
            </a:pPr>
            <a:r>
              <a:rPr lang="ru-RU" sz="2400" i="1" dirty="0">
                <a:solidFill>
                  <a:srgbClr val="000000"/>
                </a:solidFill>
              </a:rPr>
              <a:t> </a:t>
            </a:r>
            <a:r>
              <a:rPr lang="ru-RU" sz="2400" i="1" dirty="0" smtClean="0">
                <a:solidFill>
                  <a:srgbClr val="000000"/>
                </a:solidFill>
              </a:rPr>
              <a:t>     х</a:t>
            </a:r>
            <a:r>
              <a:rPr lang="ru-RU" sz="2400" i="1" baseline="30000" dirty="0" smtClean="0">
                <a:solidFill>
                  <a:srgbClr val="000000"/>
                </a:solidFill>
              </a:rPr>
              <a:t>2</a:t>
            </a:r>
            <a:r>
              <a:rPr lang="ru-RU" sz="2400" i="1" dirty="0" smtClean="0">
                <a:solidFill>
                  <a:srgbClr val="000000"/>
                </a:solidFill>
              </a:rPr>
              <a:t> = 243/3,</a:t>
            </a:r>
          </a:p>
          <a:p>
            <a:pPr marL="0" indent="0">
              <a:buNone/>
            </a:pPr>
            <a:r>
              <a:rPr lang="ru-RU" sz="2400" i="1" dirty="0">
                <a:solidFill>
                  <a:srgbClr val="000000"/>
                </a:solidFill>
              </a:rPr>
              <a:t> </a:t>
            </a:r>
            <a:r>
              <a:rPr lang="ru-RU" sz="2400" i="1" dirty="0" smtClean="0">
                <a:solidFill>
                  <a:srgbClr val="000000"/>
                </a:solidFill>
              </a:rPr>
              <a:t>     х</a:t>
            </a:r>
            <a:r>
              <a:rPr lang="ru-RU" sz="2400" i="1" baseline="30000" dirty="0" smtClean="0">
                <a:solidFill>
                  <a:srgbClr val="000000"/>
                </a:solidFill>
              </a:rPr>
              <a:t>2 </a:t>
            </a:r>
            <a:r>
              <a:rPr lang="ru-RU" sz="2400" i="1" dirty="0" smtClean="0">
                <a:solidFill>
                  <a:srgbClr val="000000"/>
                </a:solidFill>
              </a:rPr>
              <a:t> = 81,</a:t>
            </a:r>
          </a:p>
          <a:p>
            <a:pPr marL="0" indent="0">
              <a:buNone/>
            </a:pPr>
            <a:r>
              <a:rPr lang="ru-RU" sz="2400" i="1" dirty="0">
                <a:solidFill>
                  <a:srgbClr val="000000"/>
                </a:solidFill>
              </a:rPr>
              <a:t> </a:t>
            </a:r>
            <a:r>
              <a:rPr lang="ru-RU" sz="2400" i="1" dirty="0" smtClean="0">
                <a:solidFill>
                  <a:srgbClr val="000000"/>
                </a:solidFill>
              </a:rPr>
              <a:t>     х =-9, х= 9.</a:t>
            </a:r>
          </a:p>
          <a:p>
            <a:pPr marL="0" indent="0">
              <a:buNone/>
            </a:pPr>
            <a:r>
              <a:rPr lang="ru-RU" sz="2400" i="1" dirty="0" smtClean="0">
                <a:solidFill>
                  <a:srgbClr val="000000"/>
                </a:solidFill>
              </a:rPr>
              <a:t>Ответ: -9 и 9.</a:t>
            </a:r>
          </a:p>
          <a:p>
            <a:pPr marL="0" indent="0">
              <a:buNone/>
            </a:pPr>
            <a:r>
              <a:rPr lang="ru-RU" sz="2400" i="1" dirty="0" smtClean="0">
                <a:solidFill>
                  <a:srgbClr val="000000"/>
                </a:solidFill>
              </a:rPr>
              <a:t>в) 6х</a:t>
            </a:r>
            <a:r>
              <a:rPr lang="ru-RU" sz="2400" i="1" baseline="30000" dirty="0" smtClean="0">
                <a:solidFill>
                  <a:srgbClr val="000000"/>
                </a:solidFill>
              </a:rPr>
              <a:t>2</a:t>
            </a:r>
            <a:r>
              <a:rPr lang="ru-RU" sz="2400" i="1" dirty="0" smtClean="0">
                <a:solidFill>
                  <a:srgbClr val="000000"/>
                </a:solidFill>
              </a:rPr>
              <a:t> = - 10х -10х + 6х</a:t>
            </a:r>
            <a:r>
              <a:rPr lang="ru-RU" sz="2400" i="1" baseline="30000" dirty="0" smtClean="0">
                <a:solidFill>
                  <a:srgbClr val="000000"/>
                </a:solidFill>
              </a:rPr>
              <a:t>2,</a:t>
            </a:r>
          </a:p>
          <a:p>
            <a:pPr marL="0" indent="0">
              <a:buNone/>
            </a:pPr>
            <a:r>
              <a:rPr lang="ru-RU" sz="2400" i="1" baseline="30000" dirty="0">
                <a:solidFill>
                  <a:srgbClr val="000000"/>
                </a:solidFill>
              </a:rPr>
              <a:t> </a:t>
            </a:r>
            <a:r>
              <a:rPr lang="ru-RU" sz="2400" i="1" baseline="30000" dirty="0" smtClean="0">
                <a:solidFill>
                  <a:srgbClr val="000000"/>
                </a:solidFill>
              </a:rPr>
              <a:t>     </a:t>
            </a:r>
            <a:r>
              <a:rPr lang="ru-RU" sz="2400" i="1" dirty="0" smtClean="0">
                <a:solidFill>
                  <a:srgbClr val="000000"/>
                </a:solidFill>
              </a:rPr>
              <a:t>6х</a:t>
            </a:r>
            <a:r>
              <a:rPr lang="ru-RU" sz="2400" i="1" baseline="30000" dirty="0" smtClean="0">
                <a:solidFill>
                  <a:srgbClr val="000000"/>
                </a:solidFill>
              </a:rPr>
              <a:t>2</a:t>
            </a:r>
            <a:r>
              <a:rPr lang="ru-RU" sz="2400" i="1" dirty="0" smtClean="0">
                <a:solidFill>
                  <a:srgbClr val="000000"/>
                </a:solidFill>
              </a:rPr>
              <a:t> +10х +10х -</a:t>
            </a:r>
            <a:r>
              <a:rPr lang="ru-RU" sz="2400" i="1" dirty="0">
                <a:solidFill>
                  <a:srgbClr val="000000"/>
                </a:solidFill>
              </a:rPr>
              <a:t> </a:t>
            </a:r>
            <a:r>
              <a:rPr lang="ru-RU" sz="2400" i="1" dirty="0" smtClean="0">
                <a:solidFill>
                  <a:srgbClr val="000000"/>
                </a:solidFill>
              </a:rPr>
              <a:t>6х</a:t>
            </a:r>
            <a:r>
              <a:rPr lang="ru-RU" sz="2400" i="1" baseline="30000" dirty="0" smtClean="0">
                <a:solidFill>
                  <a:srgbClr val="000000"/>
                </a:solidFill>
              </a:rPr>
              <a:t>2 </a:t>
            </a:r>
            <a:r>
              <a:rPr lang="ru-RU" sz="2400" i="1" dirty="0" smtClean="0">
                <a:solidFill>
                  <a:srgbClr val="000000"/>
                </a:solidFill>
              </a:rPr>
              <a:t> =0,</a:t>
            </a:r>
          </a:p>
          <a:p>
            <a:pPr marL="0" indent="0">
              <a:buNone/>
            </a:pPr>
            <a:r>
              <a:rPr lang="ru-RU" sz="2400" i="1" dirty="0">
                <a:solidFill>
                  <a:srgbClr val="000000"/>
                </a:solidFill>
              </a:rPr>
              <a:t> </a:t>
            </a:r>
            <a:r>
              <a:rPr lang="ru-RU" sz="2400" i="1" dirty="0" smtClean="0">
                <a:solidFill>
                  <a:srgbClr val="000000"/>
                </a:solidFill>
              </a:rPr>
              <a:t>   20х = 0,</a:t>
            </a:r>
          </a:p>
          <a:p>
            <a:pPr marL="0" indent="0">
              <a:buNone/>
            </a:pPr>
            <a:r>
              <a:rPr lang="ru-RU" sz="2400" i="1" dirty="0">
                <a:solidFill>
                  <a:srgbClr val="000000"/>
                </a:solidFill>
              </a:rPr>
              <a:t> </a:t>
            </a:r>
            <a:r>
              <a:rPr lang="ru-RU" sz="2400" i="1" dirty="0" smtClean="0">
                <a:solidFill>
                  <a:srgbClr val="000000"/>
                </a:solidFill>
              </a:rPr>
              <a:t>      х=0.</a:t>
            </a:r>
            <a:endParaRPr lang="ru-RU" sz="2400" i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ru-RU" sz="2400" i="1" dirty="0" smtClean="0">
                <a:solidFill>
                  <a:srgbClr val="000000"/>
                </a:solidFill>
              </a:rPr>
              <a:t>Ответ: 0.</a:t>
            </a: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9018" y="764704"/>
            <a:ext cx="4019446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i="1" dirty="0" smtClean="0">
                <a:solidFill>
                  <a:srgbClr val="FF0000"/>
                </a:solidFill>
              </a:rPr>
              <a:t>             2 </a:t>
            </a:r>
            <a:r>
              <a:rPr lang="ru-RU" sz="2400" b="1" i="1" dirty="0">
                <a:solidFill>
                  <a:srgbClr val="FF0000"/>
                </a:solidFill>
              </a:rPr>
              <a:t>вариант    </a:t>
            </a:r>
            <a:endParaRPr lang="ru-RU" sz="2400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400" b="1" i="1" dirty="0" smtClean="0">
                <a:solidFill>
                  <a:srgbClr val="FF0000"/>
                </a:solidFill>
              </a:rPr>
              <a:t> </a:t>
            </a:r>
            <a:r>
              <a:rPr lang="ru-RU" sz="2200" i="1" dirty="0" smtClean="0"/>
              <a:t>а) х(3х -2) =0,</a:t>
            </a:r>
          </a:p>
          <a:p>
            <a:pPr marL="0" indent="0">
              <a:buNone/>
            </a:pPr>
            <a:r>
              <a:rPr lang="ru-RU" sz="2200" i="1" dirty="0" smtClean="0"/>
              <a:t> х=0   или   3х-2 =0,</a:t>
            </a:r>
          </a:p>
          <a:p>
            <a:pPr marL="0" indent="0">
              <a:buNone/>
            </a:pPr>
            <a:r>
              <a:rPr lang="ru-RU" sz="2200" i="1" dirty="0"/>
              <a:t> </a:t>
            </a:r>
            <a:r>
              <a:rPr lang="ru-RU" sz="2200" i="1" dirty="0" smtClean="0"/>
              <a:t>                         3х = 2, </a:t>
            </a:r>
          </a:p>
          <a:p>
            <a:pPr marL="0" indent="0">
              <a:buNone/>
            </a:pPr>
            <a:r>
              <a:rPr lang="ru-RU" sz="2200" i="1" dirty="0"/>
              <a:t> </a:t>
            </a:r>
            <a:r>
              <a:rPr lang="ru-RU" sz="2200" i="1" dirty="0" smtClean="0"/>
              <a:t>                           х = 2/3.</a:t>
            </a:r>
          </a:p>
          <a:p>
            <a:pPr marL="0" indent="0">
              <a:buNone/>
            </a:pPr>
            <a:r>
              <a:rPr lang="ru-RU" sz="2200" i="1" dirty="0" smtClean="0"/>
              <a:t>Ответ: 0 и 2/3.</a:t>
            </a:r>
          </a:p>
          <a:p>
            <a:pPr marL="0" indent="0">
              <a:buNone/>
            </a:pPr>
            <a:r>
              <a:rPr lang="ru-RU" sz="2200" i="1" dirty="0" smtClean="0"/>
              <a:t>б) - 5</a:t>
            </a:r>
            <a:r>
              <a:rPr lang="ru-RU" sz="2200" i="1" dirty="0" smtClean="0">
                <a:solidFill>
                  <a:srgbClr val="000000"/>
                </a:solidFill>
              </a:rPr>
              <a:t>х</a:t>
            </a:r>
            <a:r>
              <a:rPr lang="ru-RU" sz="2200" i="1" baseline="30000" dirty="0" smtClean="0">
                <a:solidFill>
                  <a:srgbClr val="000000"/>
                </a:solidFill>
              </a:rPr>
              <a:t>2 </a:t>
            </a:r>
            <a:r>
              <a:rPr lang="ru-RU" sz="2200" i="1" dirty="0" smtClean="0">
                <a:solidFill>
                  <a:srgbClr val="000000"/>
                </a:solidFill>
              </a:rPr>
              <a:t> = - 125, </a:t>
            </a:r>
          </a:p>
          <a:p>
            <a:pPr marL="0" indent="0">
              <a:buNone/>
            </a:pPr>
            <a:r>
              <a:rPr lang="ru-RU" sz="2200" i="1" dirty="0">
                <a:solidFill>
                  <a:srgbClr val="000000"/>
                </a:solidFill>
              </a:rPr>
              <a:t> </a:t>
            </a:r>
            <a:r>
              <a:rPr lang="ru-RU" sz="2200" i="1" dirty="0" smtClean="0"/>
              <a:t>        </a:t>
            </a:r>
            <a:r>
              <a:rPr lang="ru-RU" sz="2200" i="1" dirty="0" smtClean="0">
                <a:solidFill>
                  <a:srgbClr val="000000"/>
                </a:solidFill>
              </a:rPr>
              <a:t>х</a:t>
            </a:r>
            <a:r>
              <a:rPr lang="ru-RU" sz="2200" i="1" baseline="30000" dirty="0" smtClean="0">
                <a:solidFill>
                  <a:srgbClr val="000000"/>
                </a:solidFill>
              </a:rPr>
              <a:t>2 </a:t>
            </a:r>
            <a:r>
              <a:rPr lang="ru-RU" sz="2200" i="1" dirty="0" smtClean="0">
                <a:solidFill>
                  <a:srgbClr val="000000"/>
                </a:solidFill>
              </a:rPr>
              <a:t> = -125/-5,</a:t>
            </a:r>
          </a:p>
          <a:p>
            <a:pPr marL="0" indent="0">
              <a:buNone/>
            </a:pPr>
            <a:r>
              <a:rPr lang="ru-RU" sz="2200" i="1" dirty="0">
                <a:solidFill>
                  <a:srgbClr val="000000"/>
                </a:solidFill>
              </a:rPr>
              <a:t> </a:t>
            </a:r>
            <a:r>
              <a:rPr lang="ru-RU" sz="2200" i="1" dirty="0" smtClean="0">
                <a:solidFill>
                  <a:srgbClr val="000000"/>
                </a:solidFill>
              </a:rPr>
              <a:t>        х</a:t>
            </a:r>
            <a:r>
              <a:rPr lang="ru-RU" sz="2200" i="1" baseline="30000" dirty="0" smtClean="0">
                <a:solidFill>
                  <a:srgbClr val="000000"/>
                </a:solidFill>
              </a:rPr>
              <a:t>2</a:t>
            </a:r>
            <a:r>
              <a:rPr lang="ru-RU" sz="2200" i="1" dirty="0" smtClean="0">
                <a:solidFill>
                  <a:srgbClr val="000000"/>
                </a:solidFill>
              </a:rPr>
              <a:t>  = 25,</a:t>
            </a:r>
          </a:p>
          <a:p>
            <a:pPr marL="0" indent="0">
              <a:buNone/>
            </a:pPr>
            <a:r>
              <a:rPr lang="ru-RU" sz="2200" i="1" dirty="0">
                <a:solidFill>
                  <a:srgbClr val="000000"/>
                </a:solidFill>
              </a:rPr>
              <a:t> </a:t>
            </a:r>
            <a:r>
              <a:rPr lang="ru-RU" sz="2200" i="1" dirty="0" smtClean="0">
                <a:solidFill>
                  <a:srgbClr val="000000"/>
                </a:solidFill>
              </a:rPr>
              <a:t>      х = - 5,  х = 5.</a:t>
            </a:r>
          </a:p>
          <a:p>
            <a:pPr marL="0" indent="0">
              <a:buNone/>
            </a:pPr>
            <a:r>
              <a:rPr lang="ru-RU" sz="2200" i="1" dirty="0" smtClean="0">
                <a:solidFill>
                  <a:srgbClr val="000000"/>
                </a:solidFill>
              </a:rPr>
              <a:t>Ответ: -5 и 5.</a:t>
            </a:r>
          </a:p>
          <a:p>
            <a:pPr marL="0" indent="0">
              <a:buNone/>
            </a:pPr>
            <a:r>
              <a:rPr lang="ru-RU" sz="2200" i="1" dirty="0" smtClean="0">
                <a:solidFill>
                  <a:srgbClr val="000000"/>
                </a:solidFill>
              </a:rPr>
              <a:t>в) - 12х -12х +18</a:t>
            </a:r>
            <a:r>
              <a:rPr lang="ru-RU" sz="2200" i="1" dirty="0">
                <a:solidFill>
                  <a:srgbClr val="000000"/>
                </a:solidFill>
              </a:rPr>
              <a:t> </a:t>
            </a:r>
            <a:r>
              <a:rPr lang="ru-RU" sz="2200" i="1" dirty="0" smtClean="0">
                <a:solidFill>
                  <a:srgbClr val="000000"/>
                </a:solidFill>
              </a:rPr>
              <a:t>х</a:t>
            </a:r>
            <a:r>
              <a:rPr lang="ru-RU" sz="2200" i="1" baseline="30000" dirty="0" smtClean="0">
                <a:solidFill>
                  <a:srgbClr val="000000"/>
                </a:solidFill>
              </a:rPr>
              <a:t>2  </a:t>
            </a:r>
            <a:r>
              <a:rPr lang="ru-RU" sz="2200" i="1" dirty="0">
                <a:solidFill>
                  <a:srgbClr val="000000"/>
                </a:solidFill>
              </a:rPr>
              <a:t>-</a:t>
            </a:r>
            <a:r>
              <a:rPr lang="ru-RU" sz="2200" i="1" dirty="0" smtClean="0">
                <a:solidFill>
                  <a:srgbClr val="000000"/>
                </a:solidFill>
              </a:rPr>
              <a:t> 18</a:t>
            </a:r>
            <a:r>
              <a:rPr lang="ru-RU" sz="2200" i="1" dirty="0">
                <a:solidFill>
                  <a:srgbClr val="000000"/>
                </a:solidFill>
              </a:rPr>
              <a:t> </a:t>
            </a:r>
            <a:r>
              <a:rPr lang="ru-RU" sz="2200" i="1" dirty="0" smtClean="0">
                <a:solidFill>
                  <a:srgbClr val="000000"/>
                </a:solidFill>
              </a:rPr>
              <a:t>х</a:t>
            </a:r>
            <a:r>
              <a:rPr lang="ru-RU" sz="2200" i="1" baseline="30000" dirty="0" smtClean="0">
                <a:solidFill>
                  <a:srgbClr val="000000"/>
                </a:solidFill>
              </a:rPr>
              <a:t>2 </a:t>
            </a:r>
            <a:r>
              <a:rPr lang="ru-RU" sz="2200" i="1" dirty="0" smtClean="0">
                <a:solidFill>
                  <a:srgbClr val="000000"/>
                </a:solidFill>
              </a:rPr>
              <a:t> = 0,</a:t>
            </a:r>
            <a:endParaRPr lang="ru-RU" sz="2200" i="1" baseline="300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ru-RU" sz="2200" i="1" baseline="30000" dirty="0">
                <a:solidFill>
                  <a:srgbClr val="000000"/>
                </a:solidFill>
              </a:rPr>
              <a:t> </a:t>
            </a:r>
            <a:r>
              <a:rPr lang="ru-RU" sz="2200" i="1" baseline="30000" dirty="0" smtClean="0">
                <a:solidFill>
                  <a:srgbClr val="000000"/>
                </a:solidFill>
              </a:rPr>
              <a:t>      </a:t>
            </a:r>
            <a:r>
              <a:rPr lang="ru-RU" sz="2200" i="1" dirty="0" smtClean="0">
                <a:solidFill>
                  <a:srgbClr val="000000"/>
                </a:solidFill>
              </a:rPr>
              <a:t>   - 24х</a:t>
            </a:r>
            <a:r>
              <a:rPr lang="ru-RU" sz="2200" i="1" baseline="30000" dirty="0" smtClean="0">
                <a:solidFill>
                  <a:srgbClr val="000000"/>
                </a:solidFill>
              </a:rPr>
              <a:t> </a:t>
            </a:r>
            <a:r>
              <a:rPr lang="ru-RU" sz="2200" i="1" dirty="0" smtClean="0">
                <a:solidFill>
                  <a:srgbClr val="000000"/>
                </a:solidFill>
              </a:rPr>
              <a:t> = 0,</a:t>
            </a:r>
          </a:p>
          <a:p>
            <a:pPr marL="0" indent="0">
              <a:buNone/>
            </a:pPr>
            <a:r>
              <a:rPr lang="ru-RU" sz="2200" i="1" dirty="0">
                <a:solidFill>
                  <a:srgbClr val="000000"/>
                </a:solidFill>
              </a:rPr>
              <a:t> </a:t>
            </a:r>
            <a:r>
              <a:rPr lang="ru-RU" sz="2200" i="1" dirty="0" smtClean="0">
                <a:solidFill>
                  <a:srgbClr val="000000"/>
                </a:solidFill>
              </a:rPr>
              <a:t>        х = 0.</a:t>
            </a:r>
          </a:p>
          <a:p>
            <a:pPr marL="0" indent="0">
              <a:buNone/>
            </a:pPr>
            <a:r>
              <a:rPr lang="ru-RU" sz="2200" i="1" dirty="0" smtClean="0">
                <a:solidFill>
                  <a:srgbClr val="000000"/>
                </a:solidFill>
              </a:rPr>
              <a:t>Ответ: 0.</a:t>
            </a:r>
          </a:p>
        </p:txBody>
      </p:sp>
    </p:spTree>
    <p:extLst>
      <p:ext uri="{BB962C8B-B14F-4D97-AF65-F5344CB8AC3E}">
        <p14:creationId xmlns:p14="http://schemas.microsoft.com/office/powerpoint/2010/main" val="268792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Динамическая пауза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1673" y="1600200"/>
            <a:ext cx="4274127" cy="4525963"/>
          </a:xfrm>
        </p:spPr>
        <p:txBody>
          <a:bodyPr/>
          <a:lstStyle/>
          <a:p>
            <a:r>
              <a:rPr lang="ru-RU" b="1" i="1" dirty="0">
                <a:solidFill>
                  <a:srgbClr val="0000CC"/>
                </a:solidFill>
                <a:latin typeface="Comic Sans MS" pitchFamily="66" charset="0"/>
              </a:rPr>
              <a:t>а) 3х</a:t>
            </a:r>
            <a:r>
              <a:rPr lang="ru-RU" b="1" i="1" baseline="30000" dirty="0">
                <a:solidFill>
                  <a:srgbClr val="0000CC"/>
                </a:solidFill>
                <a:latin typeface="Comic Sans MS" pitchFamily="66" charset="0"/>
              </a:rPr>
              <a:t>2 </a:t>
            </a:r>
            <a:r>
              <a:rPr lang="ru-RU" b="1" i="1" dirty="0">
                <a:solidFill>
                  <a:srgbClr val="0000CC"/>
                </a:solidFill>
                <a:latin typeface="Comic Sans MS" pitchFamily="66" charset="0"/>
              </a:rPr>
              <a:t> – 5х  - 2 = 0</a:t>
            </a:r>
          </a:p>
          <a:p>
            <a:r>
              <a:rPr lang="ru-RU" b="1" i="1" dirty="0">
                <a:solidFill>
                  <a:srgbClr val="0000CC"/>
                </a:solidFill>
                <a:latin typeface="Comic Sans MS" pitchFamily="66" charset="0"/>
              </a:rPr>
              <a:t>б) 4х</a:t>
            </a:r>
            <a:r>
              <a:rPr lang="ru-RU" b="1" i="1" baseline="30000" dirty="0">
                <a:solidFill>
                  <a:srgbClr val="0000CC"/>
                </a:solidFill>
                <a:latin typeface="Comic Sans MS" pitchFamily="66" charset="0"/>
              </a:rPr>
              <a:t>2 </a:t>
            </a:r>
            <a:r>
              <a:rPr lang="ru-RU" b="1" i="1" dirty="0">
                <a:solidFill>
                  <a:srgbClr val="0000CC"/>
                </a:solidFill>
                <a:latin typeface="Comic Sans MS" pitchFamily="66" charset="0"/>
              </a:rPr>
              <a:t> – 4х  + 1=  0</a:t>
            </a:r>
          </a:p>
          <a:p>
            <a:r>
              <a:rPr lang="ru-RU" b="1" i="1" dirty="0">
                <a:solidFill>
                  <a:srgbClr val="0000CC"/>
                </a:solidFill>
                <a:latin typeface="Comic Sans MS" pitchFamily="66" charset="0"/>
              </a:rPr>
              <a:t>в) х</a:t>
            </a:r>
            <a:r>
              <a:rPr lang="ru-RU" b="1" i="1" baseline="30000" dirty="0">
                <a:solidFill>
                  <a:srgbClr val="0000CC"/>
                </a:solidFill>
                <a:latin typeface="Comic Sans MS" pitchFamily="66" charset="0"/>
              </a:rPr>
              <a:t>2 </a:t>
            </a:r>
            <a:r>
              <a:rPr lang="ru-RU" b="1" i="1" dirty="0">
                <a:solidFill>
                  <a:srgbClr val="0000CC"/>
                </a:solidFill>
                <a:latin typeface="Comic Sans MS" pitchFamily="66" charset="0"/>
              </a:rPr>
              <a:t> – 2х  +3  =  0</a:t>
            </a:r>
          </a:p>
          <a:p>
            <a:r>
              <a:rPr lang="ru-RU" b="1" i="1" dirty="0" smtClean="0">
                <a:solidFill>
                  <a:srgbClr val="0000CC"/>
                </a:solidFill>
                <a:latin typeface="Comic Sans MS" pitchFamily="66" charset="0"/>
              </a:rPr>
              <a:t>г) </a:t>
            </a:r>
            <a:r>
              <a:rPr lang="ru-RU" b="1" i="1" dirty="0">
                <a:solidFill>
                  <a:srgbClr val="0000CC"/>
                </a:solidFill>
                <a:latin typeface="Comic Sans MS" pitchFamily="66" charset="0"/>
              </a:rPr>
              <a:t>6х</a:t>
            </a:r>
            <a:r>
              <a:rPr lang="ru-RU" b="1" i="1" baseline="30000" dirty="0">
                <a:solidFill>
                  <a:srgbClr val="0000CC"/>
                </a:solidFill>
                <a:latin typeface="Comic Sans MS" pitchFamily="66" charset="0"/>
              </a:rPr>
              <a:t>2 </a:t>
            </a:r>
            <a:r>
              <a:rPr lang="ru-RU" b="1" i="1" dirty="0">
                <a:solidFill>
                  <a:srgbClr val="0000CC"/>
                </a:solidFill>
                <a:latin typeface="Comic Sans MS" pitchFamily="66" charset="0"/>
              </a:rPr>
              <a:t> – х + 4 = 0 </a:t>
            </a:r>
          </a:p>
          <a:p>
            <a:r>
              <a:rPr lang="ru-RU" b="1" i="1" dirty="0" smtClean="0">
                <a:solidFill>
                  <a:srgbClr val="0000CC"/>
                </a:solidFill>
                <a:latin typeface="Comic Sans MS" pitchFamily="66" charset="0"/>
              </a:rPr>
              <a:t>д) </a:t>
            </a:r>
            <a:r>
              <a:rPr lang="ru-RU" b="1" i="1" dirty="0">
                <a:solidFill>
                  <a:srgbClr val="0000CC"/>
                </a:solidFill>
                <a:latin typeface="Comic Sans MS" pitchFamily="66" charset="0"/>
              </a:rPr>
              <a:t>12х  -  х</a:t>
            </a:r>
            <a:r>
              <a:rPr lang="ru-RU" b="1" i="1" baseline="30000" dirty="0">
                <a:solidFill>
                  <a:srgbClr val="0000CC"/>
                </a:solidFill>
                <a:latin typeface="Comic Sans MS" pitchFamily="66" charset="0"/>
              </a:rPr>
              <a:t>2 </a:t>
            </a:r>
            <a:r>
              <a:rPr lang="ru-RU" b="1" i="1" dirty="0">
                <a:solidFill>
                  <a:srgbClr val="0000CC"/>
                </a:solidFill>
                <a:latin typeface="Comic Sans MS" pitchFamily="66" charset="0"/>
              </a:rPr>
              <a:t> =  0</a:t>
            </a:r>
          </a:p>
          <a:p>
            <a:r>
              <a:rPr lang="ru-RU" b="1" i="1" dirty="0" smtClean="0">
                <a:solidFill>
                  <a:srgbClr val="0000CC"/>
                </a:solidFill>
                <a:latin typeface="Comic Sans MS" pitchFamily="66" charset="0"/>
              </a:rPr>
              <a:t>е) </a:t>
            </a:r>
            <a:r>
              <a:rPr lang="ru-RU" b="1" i="1" dirty="0">
                <a:solidFill>
                  <a:srgbClr val="0000CC"/>
                </a:solidFill>
                <a:latin typeface="Comic Sans MS" pitchFamily="66" charset="0"/>
              </a:rPr>
              <a:t>8 + 5х</a:t>
            </a:r>
            <a:r>
              <a:rPr lang="ru-RU" b="1" i="1" baseline="30000" dirty="0">
                <a:solidFill>
                  <a:srgbClr val="0000CC"/>
                </a:solidFill>
                <a:latin typeface="Comic Sans MS" pitchFamily="66" charset="0"/>
              </a:rPr>
              <a:t>2</a:t>
            </a:r>
            <a:r>
              <a:rPr lang="ru-RU" b="1" i="1" dirty="0">
                <a:solidFill>
                  <a:srgbClr val="0000CC"/>
                </a:solidFill>
                <a:latin typeface="Comic Sans MS" pitchFamily="66" charset="0"/>
              </a:rPr>
              <a:t> = 0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16288" cy="4525963"/>
          </a:xfrm>
        </p:spPr>
        <p:txBody>
          <a:bodyPr/>
          <a:lstStyle/>
          <a:p>
            <a:r>
              <a:rPr lang="ru-RU" b="1" i="1" dirty="0" smtClean="0">
                <a:solidFill>
                  <a:srgbClr val="0000CC"/>
                </a:solidFill>
                <a:latin typeface="Comic Sans MS" pitchFamily="66" charset="0"/>
              </a:rPr>
              <a:t>ж) </a:t>
            </a:r>
            <a:r>
              <a:rPr lang="ru-RU" b="1" i="1" dirty="0">
                <a:solidFill>
                  <a:srgbClr val="0000CC"/>
                </a:solidFill>
                <a:latin typeface="Comic Sans MS" pitchFamily="66" charset="0"/>
              </a:rPr>
              <a:t>5х</a:t>
            </a:r>
            <a:r>
              <a:rPr lang="ru-RU" b="1" i="1" baseline="30000" dirty="0">
                <a:solidFill>
                  <a:srgbClr val="0000CC"/>
                </a:solidFill>
                <a:latin typeface="Comic Sans MS" pitchFamily="66" charset="0"/>
              </a:rPr>
              <a:t>2 </a:t>
            </a:r>
            <a:r>
              <a:rPr lang="ru-RU" b="1" i="1" dirty="0">
                <a:solidFill>
                  <a:srgbClr val="0000CC"/>
                </a:solidFill>
                <a:latin typeface="Comic Sans MS" pitchFamily="66" charset="0"/>
              </a:rPr>
              <a:t> – 4х  + 2 = 0</a:t>
            </a:r>
          </a:p>
          <a:p>
            <a:r>
              <a:rPr lang="ru-RU" b="1" i="1" dirty="0" smtClean="0">
                <a:solidFill>
                  <a:srgbClr val="0000CC"/>
                </a:solidFill>
                <a:latin typeface="Comic Sans MS" pitchFamily="66" charset="0"/>
              </a:rPr>
              <a:t>з) </a:t>
            </a:r>
            <a:r>
              <a:rPr lang="ru-RU" b="1" i="1" dirty="0">
                <a:solidFill>
                  <a:srgbClr val="0000CC"/>
                </a:solidFill>
                <a:latin typeface="Comic Sans MS" pitchFamily="66" charset="0"/>
              </a:rPr>
              <a:t>4х</a:t>
            </a:r>
            <a:r>
              <a:rPr lang="ru-RU" b="1" i="1" baseline="30000" dirty="0">
                <a:solidFill>
                  <a:srgbClr val="0000CC"/>
                </a:solidFill>
                <a:latin typeface="Comic Sans MS" pitchFamily="66" charset="0"/>
              </a:rPr>
              <a:t>2 </a:t>
            </a:r>
            <a:r>
              <a:rPr lang="ru-RU" b="1" i="1" dirty="0">
                <a:solidFill>
                  <a:srgbClr val="0000CC"/>
                </a:solidFill>
                <a:latin typeface="Comic Sans MS" pitchFamily="66" charset="0"/>
              </a:rPr>
              <a:t> – 3х  -1=  0</a:t>
            </a:r>
          </a:p>
          <a:p>
            <a:r>
              <a:rPr lang="ru-RU" b="1" i="1" dirty="0">
                <a:solidFill>
                  <a:srgbClr val="0000CC"/>
                </a:solidFill>
                <a:latin typeface="Comic Sans MS" pitchFamily="66" charset="0"/>
              </a:rPr>
              <a:t>и</a:t>
            </a:r>
            <a:r>
              <a:rPr lang="ru-RU" b="1" i="1" dirty="0" smtClean="0">
                <a:solidFill>
                  <a:srgbClr val="0000CC"/>
                </a:solidFill>
                <a:latin typeface="Comic Sans MS" pitchFamily="66" charset="0"/>
              </a:rPr>
              <a:t>) </a:t>
            </a:r>
            <a:r>
              <a:rPr lang="ru-RU" b="1" i="1" dirty="0">
                <a:solidFill>
                  <a:srgbClr val="0000CC"/>
                </a:solidFill>
                <a:latin typeface="Comic Sans MS" pitchFamily="66" charset="0"/>
              </a:rPr>
              <a:t>х</a:t>
            </a:r>
            <a:r>
              <a:rPr lang="ru-RU" b="1" i="1" baseline="30000" dirty="0">
                <a:solidFill>
                  <a:srgbClr val="0000CC"/>
                </a:solidFill>
                <a:latin typeface="Comic Sans MS" pitchFamily="66" charset="0"/>
              </a:rPr>
              <a:t>2 </a:t>
            </a:r>
            <a:r>
              <a:rPr lang="ru-RU" b="1" i="1" dirty="0">
                <a:solidFill>
                  <a:srgbClr val="0000CC"/>
                </a:solidFill>
                <a:latin typeface="Comic Sans MS" pitchFamily="66" charset="0"/>
              </a:rPr>
              <a:t> – 6х  + 9=  0</a:t>
            </a:r>
          </a:p>
          <a:p>
            <a:pPr>
              <a:spcBef>
                <a:spcPct val="50000"/>
              </a:spcBef>
            </a:pPr>
            <a:r>
              <a:rPr lang="ru-RU" b="1" i="1" dirty="0" smtClean="0">
                <a:solidFill>
                  <a:srgbClr val="0000CC"/>
                </a:solidFill>
                <a:latin typeface="Comic Sans MS" pitchFamily="66" charset="0"/>
              </a:rPr>
              <a:t>к) </a:t>
            </a:r>
            <a:r>
              <a:rPr lang="ru-RU" b="1" i="1" dirty="0">
                <a:solidFill>
                  <a:srgbClr val="0000CC"/>
                </a:solidFill>
                <a:latin typeface="Comic Sans MS" pitchFamily="66" charset="0"/>
              </a:rPr>
              <a:t>х – 6х</a:t>
            </a:r>
            <a:r>
              <a:rPr lang="ru-RU" b="1" i="1" baseline="30000" dirty="0">
                <a:solidFill>
                  <a:srgbClr val="0000CC"/>
                </a:solidFill>
                <a:latin typeface="Comic Sans MS" pitchFamily="66" charset="0"/>
              </a:rPr>
              <a:t>2</a:t>
            </a:r>
            <a:r>
              <a:rPr lang="ru-RU" b="1" i="1" dirty="0">
                <a:solidFill>
                  <a:srgbClr val="0000CC"/>
                </a:solidFill>
                <a:latin typeface="Comic Sans MS" pitchFamily="66" charset="0"/>
              </a:rPr>
              <a:t> = 0</a:t>
            </a:r>
          </a:p>
          <a:p>
            <a:pPr>
              <a:spcBef>
                <a:spcPct val="50000"/>
              </a:spcBef>
            </a:pPr>
            <a:r>
              <a:rPr lang="ru-RU" b="1" i="1" dirty="0" smtClean="0">
                <a:solidFill>
                  <a:srgbClr val="0000CC"/>
                </a:solidFill>
                <a:latin typeface="Comic Sans MS" pitchFamily="66" charset="0"/>
              </a:rPr>
              <a:t>л) </a:t>
            </a:r>
            <a:r>
              <a:rPr lang="ru-RU" b="1" i="1" dirty="0">
                <a:solidFill>
                  <a:srgbClr val="0000CC"/>
                </a:solidFill>
                <a:latin typeface="Comic Sans MS" pitchFamily="66" charset="0"/>
              </a:rPr>
              <a:t>- х + х</a:t>
            </a:r>
            <a:r>
              <a:rPr lang="ru-RU" b="1" i="1" baseline="30000" dirty="0">
                <a:solidFill>
                  <a:srgbClr val="0000CC"/>
                </a:solidFill>
                <a:latin typeface="Comic Sans MS" pitchFamily="66" charset="0"/>
              </a:rPr>
              <a:t>2</a:t>
            </a:r>
            <a:r>
              <a:rPr lang="ru-RU" b="1" i="1" dirty="0">
                <a:solidFill>
                  <a:srgbClr val="0000CC"/>
                </a:solidFill>
                <a:latin typeface="Comic Sans MS" pitchFamily="66" charset="0"/>
              </a:rPr>
              <a:t> – 15 = 0</a:t>
            </a:r>
          </a:p>
          <a:p>
            <a:pPr>
              <a:spcBef>
                <a:spcPct val="50000"/>
              </a:spcBef>
            </a:pPr>
            <a:r>
              <a:rPr lang="ru-RU" b="1" i="1" dirty="0" smtClean="0">
                <a:solidFill>
                  <a:srgbClr val="0000CC"/>
                </a:solidFill>
                <a:latin typeface="Comic Sans MS" pitchFamily="66" charset="0"/>
              </a:rPr>
              <a:t>м) </a:t>
            </a:r>
            <a:r>
              <a:rPr lang="ru-RU" b="1" i="1" dirty="0">
                <a:solidFill>
                  <a:srgbClr val="0000CC"/>
                </a:solidFill>
                <a:latin typeface="Comic Sans MS" pitchFamily="66" charset="0"/>
              </a:rPr>
              <a:t>- 9х</a:t>
            </a:r>
            <a:r>
              <a:rPr lang="ru-RU" b="1" i="1" baseline="30000" dirty="0">
                <a:solidFill>
                  <a:srgbClr val="0000CC"/>
                </a:solidFill>
                <a:latin typeface="Comic Sans MS" pitchFamily="66" charset="0"/>
              </a:rPr>
              <a:t>2 </a:t>
            </a:r>
            <a:r>
              <a:rPr lang="ru-RU" b="1" i="1" dirty="0">
                <a:solidFill>
                  <a:srgbClr val="0000CC"/>
                </a:solidFill>
                <a:latin typeface="Comic Sans MS" pitchFamily="66" charset="0"/>
              </a:rPr>
              <a:t>+ 3 = 0 </a:t>
            </a:r>
            <a:endParaRPr lang="ru-RU" i="1" dirty="0">
              <a:solidFill>
                <a:srgbClr val="0000CC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ru-RU" i="1" dirty="0">
              <a:solidFill>
                <a:srgbClr val="CC3300"/>
              </a:solidFill>
            </a:endParaRPr>
          </a:p>
          <a:p>
            <a:endParaRPr lang="ru-RU" b="1" i="1" dirty="0">
              <a:solidFill>
                <a:srgbClr val="0000CC"/>
              </a:solidFill>
              <a:latin typeface="Comic Sans MS" pitchFamily="66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9110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reeform 2"/>
          <p:cNvSpPr>
            <a:spLocks/>
          </p:cNvSpPr>
          <p:nvPr/>
        </p:nvSpPr>
        <p:spPr bwMode="auto">
          <a:xfrm rot="765111">
            <a:off x="539750" y="2752725"/>
            <a:ext cx="7924800" cy="4105275"/>
          </a:xfrm>
          <a:custGeom>
            <a:avLst/>
            <a:gdLst>
              <a:gd name="T0" fmla="*/ 0 w 5095"/>
              <a:gd name="T1" fmla="*/ 2147483647 h 2464"/>
              <a:gd name="T2" fmla="*/ 2147483647 w 5095"/>
              <a:gd name="T3" fmla="*/ 2147483647 h 2464"/>
              <a:gd name="T4" fmla="*/ 2147483647 w 5095"/>
              <a:gd name="T5" fmla="*/ 2147483647 h 24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095" h="2464">
                <a:moveTo>
                  <a:pt x="0" y="1829"/>
                </a:moveTo>
                <a:cubicBezTo>
                  <a:pt x="2260" y="914"/>
                  <a:pt x="4521" y="0"/>
                  <a:pt x="4808" y="106"/>
                </a:cubicBezTo>
                <a:cubicBezTo>
                  <a:pt x="5095" y="212"/>
                  <a:pt x="3409" y="1338"/>
                  <a:pt x="1724" y="2464"/>
                </a:cubicBezTo>
              </a:path>
            </a:pathLst>
          </a:cu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5588" name="Text Box 4"/>
          <p:cNvSpPr txBox="1">
            <a:spLocks noChangeArrowheads="1"/>
          </p:cNvSpPr>
          <p:nvPr/>
        </p:nvSpPr>
        <p:spPr bwMode="auto">
          <a:xfrm>
            <a:off x="1476375" y="549275"/>
            <a:ext cx="6337300" cy="1169988"/>
          </a:xfrm>
          <a:prstGeom prst="rect">
            <a:avLst/>
          </a:prstGeom>
          <a:solidFill>
            <a:schemeClr val="bg1"/>
          </a:solidFill>
          <a:ln w="9525">
            <a:solidFill>
              <a:srgbClr val="CC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ru-RU" sz="28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Способы решения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ru-RU" sz="28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полных квадратных уравнений</a:t>
            </a:r>
          </a:p>
        </p:txBody>
      </p:sp>
      <p:sp>
        <p:nvSpPr>
          <p:cNvPr id="195589" name="Text Box 5"/>
          <p:cNvSpPr txBox="1">
            <a:spLocks noChangeArrowheads="1"/>
          </p:cNvSpPr>
          <p:nvPr/>
        </p:nvSpPr>
        <p:spPr bwMode="auto">
          <a:xfrm>
            <a:off x="1476375" y="2205038"/>
            <a:ext cx="6264275" cy="3693319"/>
          </a:xfrm>
          <a:prstGeom prst="rect">
            <a:avLst/>
          </a:prstGeom>
          <a:solidFill>
            <a:schemeClr val="bg1"/>
          </a:solidFill>
          <a:ln w="9525">
            <a:solidFill>
              <a:srgbClr val="CC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endParaRPr lang="ru-RU" b="1" i="1" dirty="0">
              <a:solidFill>
                <a:srgbClr val="000099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ru-RU" b="1" dirty="0">
              <a:solidFill>
                <a:srgbClr val="000099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ru-RU" b="1" dirty="0">
                <a:solidFill>
                  <a:srgbClr val="000099"/>
                </a:solidFill>
                <a:latin typeface="Comic Sans MS" pitchFamily="66" charset="0"/>
              </a:rPr>
              <a:t>Выделение квадрата двучлена.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ru-RU" b="1" dirty="0">
                <a:solidFill>
                  <a:srgbClr val="000099"/>
                </a:solidFill>
                <a:latin typeface="Comic Sans MS" pitchFamily="66" charset="0"/>
              </a:rPr>
              <a:t>Формула: </a:t>
            </a:r>
            <a:r>
              <a:rPr lang="en-US" b="1" dirty="0">
                <a:solidFill>
                  <a:srgbClr val="000099"/>
                </a:solidFill>
                <a:latin typeface="Comic Sans MS" pitchFamily="66" charset="0"/>
              </a:rPr>
              <a:t>D =</a:t>
            </a:r>
            <a:r>
              <a:rPr lang="ru-RU" b="1" dirty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en-US" b="1" dirty="0">
                <a:solidFill>
                  <a:srgbClr val="000099"/>
                </a:solidFill>
                <a:latin typeface="Comic Sans MS" pitchFamily="66" charset="0"/>
              </a:rPr>
              <a:t>b</a:t>
            </a:r>
            <a:r>
              <a:rPr lang="en-US" b="1" baseline="30000" dirty="0">
                <a:solidFill>
                  <a:srgbClr val="000099"/>
                </a:solidFill>
                <a:latin typeface="Comic Sans MS" pitchFamily="66" charset="0"/>
              </a:rPr>
              <a:t>2</a:t>
            </a:r>
            <a:r>
              <a:rPr lang="en-US" b="1" dirty="0">
                <a:solidFill>
                  <a:srgbClr val="000099"/>
                </a:solidFill>
                <a:latin typeface="Comic Sans MS" pitchFamily="66" charset="0"/>
              </a:rPr>
              <a:t>- 4ac,</a:t>
            </a:r>
            <a:r>
              <a:rPr lang="ru-RU" b="1" dirty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en-US" b="1" dirty="0">
                <a:solidFill>
                  <a:srgbClr val="000099"/>
                </a:solidFill>
                <a:latin typeface="Comic Sans MS" pitchFamily="66" charset="0"/>
              </a:rPr>
              <a:t> x</a:t>
            </a:r>
            <a:r>
              <a:rPr lang="en-US" b="1" baseline="-25000" dirty="0">
                <a:solidFill>
                  <a:srgbClr val="000099"/>
                </a:solidFill>
                <a:latin typeface="Comic Sans MS" pitchFamily="66" charset="0"/>
              </a:rPr>
              <a:t>1,2</a:t>
            </a:r>
            <a:r>
              <a:rPr lang="en-US" b="1" dirty="0">
                <a:solidFill>
                  <a:srgbClr val="000099"/>
                </a:solidFill>
                <a:latin typeface="Comic Sans MS" pitchFamily="66" charset="0"/>
              </a:rPr>
              <a:t>=</a:t>
            </a:r>
            <a:endParaRPr lang="ru-RU" b="1" dirty="0">
              <a:solidFill>
                <a:srgbClr val="000099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ru-RU" b="1" dirty="0">
                <a:solidFill>
                  <a:srgbClr val="000099"/>
                </a:solidFill>
                <a:latin typeface="Comic Sans MS" pitchFamily="66" charset="0"/>
              </a:rPr>
              <a:t>Теорема Виета.</a:t>
            </a:r>
            <a:endParaRPr lang="en-US" b="1" dirty="0">
              <a:solidFill>
                <a:srgbClr val="000099"/>
              </a:solidFill>
              <a:latin typeface="Comic Sans MS" pitchFamily="66" charset="0"/>
            </a:endParaRPr>
          </a:p>
          <a:p>
            <a:pPr marL="0" indent="0">
              <a:spcBef>
                <a:spcPct val="50000"/>
              </a:spcBef>
            </a:pPr>
            <a:endParaRPr lang="en-US" b="1" dirty="0">
              <a:solidFill>
                <a:srgbClr val="000099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endParaRPr lang="ru-RU" b="1" dirty="0" smtClean="0">
              <a:solidFill>
                <a:srgbClr val="000099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endParaRPr lang="ru-RU" b="1" dirty="0">
              <a:solidFill>
                <a:srgbClr val="000099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</a:pPr>
            <a:endParaRPr lang="ru-RU" b="1" dirty="0">
              <a:latin typeface="Comic Sans MS" pitchFamily="66" charset="0"/>
            </a:endParaRPr>
          </a:p>
        </p:txBody>
      </p:sp>
      <p:graphicFrame>
        <p:nvGraphicFramePr>
          <p:cNvPr id="10245" name="Object 9"/>
          <p:cNvGraphicFramePr>
            <a:graphicFrameLocks noChangeAspect="1"/>
          </p:cNvGraphicFramePr>
          <p:nvPr/>
        </p:nvGraphicFramePr>
        <p:xfrm>
          <a:off x="5292725" y="3357563"/>
          <a:ext cx="742950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Формула" r:id="rId3" imgW="622080" imgH="431640" progId="Equation.3">
                  <p:embed/>
                </p:oleObj>
              </mc:Choice>
              <mc:Fallback>
                <p:oleObj name="Формула" r:id="rId3" imgW="6220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3357563"/>
                        <a:ext cx="742950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Line 10"/>
          <p:cNvSpPr>
            <a:spLocks noChangeShapeType="1"/>
          </p:cNvSpPr>
          <p:nvPr/>
        </p:nvSpPr>
        <p:spPr bwMode="auto">
          <a:xfrm>
            <a:off x="4716463" y="1557338"/>
            <a:ext cx="0" cy="6477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58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5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5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5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95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95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95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95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95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95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95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95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95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955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955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955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95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95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95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95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95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95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955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955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955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9" grpId="0" build="allAtOnce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1311</Words>
  <Application>Microsoft Office PowerPoint</Application>
  <PresentationFormat>Экран (4:3)</PresentationFormat>
  <Paragraphs>224</Paragraphs>
  <Slides>17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Тема Office</vt:lpstr>
      <vt:lpstr>Формула</vt:lpstr>
      <vt:lpstr>АЛГЕБРА, 8 класс     Тема урока:    «Квадратные уравнения»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Проверь товарища</vt:lpstr>
      <vt:lpstr>Динамическая пауза</vt:lpstr>
      <vt:lpstr>Презентация PowerPoint</vt:lpstr>
      <vt:lpstr>От чего зависит количество корней квадратного уравнения?</vt:lpstr>
      <vt:lpstr>Вычисли дискриминант и определи количество корней квадратного уравнения</vt:lpstr>
      <vt:lpstr>Проверь товарища D=b2-4ac</vt:lpstr>
      <vt:lpstr>Презентация PowerPoint</vt:lpstr>
      <vt:lpstr>Проверь себя</vt:lpstr>
      <vt:lpstr>Презентация PowerPoint</vt:lpstr>
      <vt:lpstr>Решение задачи Бхаскары: Пусть было    х  обезьянок,  тогда на поляне забавлялось – ( х/8)2 и 12 прыгали по лианам. Составим уравнение:</vt:lpstr>
      <vt:lpstr>Презентация PowerPoint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АЛГЕБРА, 8 класс     Тема урока:    «Квадратные уравнения»</dc:title>
  <dc:creator>user</dc:creator>
  <cp:lastModifiedBy>user</cp:lastModifiedBy>
  <cp:revision>31</cp:revision>
  <dcterms:created xsi:type="dcterms:W3CDTF">2013-01-20T14:57:56Z</dcterms:created>
  <dcterms:modified xsi:type="dcterms:W3CDTF">2013-01-30T17:25:42Z</dcterms:modified>
</cp:coreProperties>
</file>