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6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EE2B5-659B-413F-8DC1-AA9075BF19AB}" type="datetimeFigureOut">
              <a:rPr lang="ru-RU" smtClean="0"/>
              <a:t>02.02.2012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BC6BB-9931-4DBB-9B66-36DB6FD6292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0829" y="2130425"/>
            <a:ext cx="4068394" cy="1470025"/>
          </a:xfrm>
        </p:spPr>
        <p:txBody>
          <a:bodyPr/>
          <a:lstStyle/>
          <a:p>
            <a:endParaRPr lang="ru-RU" sz="180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1624" y="3886200"/>
            <a:ext cx="3350441" cy="1752600"/>
          </a:xfrm>
        </p:spPr>
        <p:txBody>
          <a:bodyPr/>
          <a:lstStyle/>
          <a:p>
            <a:endParaRPr lang="ru-RU" sz="180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24" y="2000240"/>
            <a:ext cx="478634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Эму – необычная птица. Внешне Эму похож на страуса, но вместо перьев у него шерсть. А ещё Эму – это символ конкурса «Эрудит-марафон учащихся».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Наш Эму живёт в волшебной стране – Сказочной Австралии. В этой стране обитают удивительные звери и птицы. У Эму очень важная задача. Он помогает жителям Сказочной Австралии в их бедах. Неудивительно, что у него много друзей.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6" name="Рисунок 11" descr="страус в шляп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000108"/>
            <a:ext cx="2214578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14282" y="1000108"/>
            <a:ext cx="4714908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Courier New" pitchFamily="49" charset="0"/>
              </a:rPr>
              <a:t>Эрудит-Марафон Учащихся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Courier New" pitchFamily="49" charset="0"/>
              </a:rPr>
              <a:t>                             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Courier New" pitchFamily="49" charset="0"/>
              </a:rPr>
              <a:t>«ЭМУ-Специалист 2011/2012»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3143240" y="500042"/>
            <a:ext cx="26917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РУССКИЙ ЯЗЫК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[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2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класс ]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71480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5.</a:t>
            </a:r>
            <a:r>
              <a:rPr lang="ru-RU" sz="3600" dirty="0"/>
              <a:t> Вы нашли лагерь злоумышленников! Это пираты во главе с Бабируссой! </a:t>
            </a:r>
          </a:p>
        </p:txBody>
      </p:sp>
      <p:pic>
        <p:nvPicPr>
          <p:cNvPr id="3073" name="Picture 1" descr="image0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928802"/>
            <a:ext cx="435771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96" y="357166"/>
            <a:ext cx="828680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Увидев вас, злодей выкрикнул: «Свалились, как снег на голову!» Шериф Динго не понял, что означает эта фраза. Помоги ему. Объясни, что имел в виду пират.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Обведи букву выбранного ответа.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Что на пирата упал снег с крыши.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Что шериф Динго появился неожиданно.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Что пират поскользнулся и упал, когда пришёл шериф.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Что шериф Динго принёс с собой снег.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6</a:t>
            </a:r>
            <a:r>
              <a:rPr lang="ru-RU" sz="3600" b="1" dirty="0"/>
              <a:t>.</a:t>
            </a:r>
            <a:r>
              <a:rPr lang="ru-RU" sz="3600" dirty="0"/>
              <a:t> Пираты отказались возвращать золотую чернильницу. Тогда Динго предложил им пари: кто правильнее ставит ударения в словах, тот и победил. Но и сам Динго не всегда ставит ударения верно. Ты решил потренировать друга перед испытанием. Динго произнёс несколько слов. Выбери те из них, в которых ударение поставлено верно. </a:t>
            </a:r>
            <a:r>
              <a:rPr lang="ru-RU" sz="3600" dirty="0" smtClean="0"/>
              <a:t>                                                                    </a:t>
            </a:r>
            <a:r>
              <a:rPr lang="ru-RU" sz="3600" b="1" dirty="0" smtClean="0"/>
              <a:t>Обведи </a:t>
            </a:r>
            <a:r>
              <a:rPr lang="ru-RU" sz="3600" b="1" dirty="0"/>
              <a:t>буквы выбранных ответов.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b="1" dirty="0"/>
              <a:t>А.</a:t>
            </a:r>
            <a:r>
              <a:rPr lang="ru-RU" sz="3600" dirty="0"/>
              <a:t> </a:t>
            </a:r>
            <a:r>
              <a:rPr lang="ru-RU" sz="3600" dirty="0" err="1"/>
              <a:t>туфлЯ</a:t>
            </a:r>
            <a:r>
              <a:rPr lang="ru-RU" sz="3600" dirty="0"/>
              <a:t>			</a:t>
            </a:r>
            <a:r>
              <a:rPr lang="ru-RU" sz="3600" b="1" dirty="0"/>
              <a:t>Б.</a:t>
            </a:r>
            <a:r>
              <a:rPr lang="ru-RU" sz="3600" dirty="0"/>
              <a:t> </a:t>
            </a:r>
            <a:r>
              <a:rPr lang="ru-RU" sz="3600" dirty="0" err="1"/>
              <a:t>звОнит</a:t>
            </a:r>
            <a:r>
              <a:rPr lang="ru-RU" sz="3600" dirty="0"/>
              <a:t>			</a:t>
            </a:r>
            <a:r>
              <a:rPr lang="ru-RU" sz="3600" b="1" dirty="0"/>
              <a:t>В.</a:t>
            </a:r>
            <a:r>
              <a:rPr lang="ru-RU" sz="3600" dirty="0"/>
              <a:t> </a:t>
            </a:r>
            <a:r>
              <a:rPr lang="ru-RU" sz="3600" dirty="0" err="1"/>
              <a:t>зАнят</a:t>
            </a:r>
            <a:r>
              <a:rPr lang="ru-RU" sz="3600" dirty="0"/>
              <a:t>			</a:t>
            </a:r>
            <a:r>
              <a:rPr lang="ru-RU" sz="3600" b="1" dirty="0"/>
              <a:t>Г.</a:t>
            </a:r>
            <a:r>
              <a:rPr lang="ru-RU" sz="3600" dirty="0"/>
              <a:t> </a:t>
            </a:r>
            <a:r>
              <a:rPr lang="ru-RU" sz="3600" dirty="0" err="1"/>
              <a:t>нОвости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4572008"/>
            <a:ext cx="6400800" cy="1752600"/>
          </a:xfrm>
        </p:spPr>
        <p:txBody>
          <a:bodyPr/>
          <a:lstStyle/>
          <a:p>
            <a:r>
              <a:rPr lang="ru-RU" dirty="0" smtClean="0"/>
              <a:t>                             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571472" y="357166"/>
            <a:ext cx="8358246" cy="612475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7.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Ты и Динго прошли испытание. Теперь очередь пиратов. Определи, кто из банды Бабируссы правильно ставит ударения.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Напишии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букву или буквы одного или нескольких ответов.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А.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Бабирусса: «Вы не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полУчите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чернИльницу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, как ни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старАйтесь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!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УхОдите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отсЮда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по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дОбру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по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здОрову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!»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Б.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Крыса: «Вам ни за что не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отобрАть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реликвИю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! Мы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сИльнее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вас!»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В.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Питон: «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ЛУчше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бы вы не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совАли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носы не в своё дело!»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Г.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Варан: «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НапрАсно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пытаЕтесь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нам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помЕшать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!»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962460" y="5104240"/>
          <a:ext cx="4609804" cy="1610908"/>
        </p:xfrm>
        <a:graphic>
          <a:graphicData uri="http://schemas.openxmlformats.org/drawingml/2006/table">
            <a:tbl>
              <a:tblPr/>
              <a:tblGrid>
                <a:gridCol w="1152451"/>
                <a:gridCol w="1152451"/>
                <a:gridCol w="1152451"/>
                <a:gridCol w="1152451"/>
              </a:tblGrid>
              <a:tr h="8054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Georgia"/>
                          <a:ea typeface="Times New Roman"/>
                          <a:cs typeface="Calibri"/>
                        </a:rPr>
                        <a:t>1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Georgia"/>
                          <a:ea typeface="Times New Roman"/>
                          <a:cs typeface="Calibri"/>
                        </a:rPr>
                        <a:t>2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Georgia"/>
                          <a:ea typeface="Times New Roman"/>
                          <a:cs typeface="Calibri"/>
                        </a:rPr>
                        <a:t>3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Georgia"/>
                          <a:ea typeface="Times New Roman"/>
                          <a:cs typeface="Calibri"/>
                        </a:rPr>
                        <a:t>4</a:t>
                      </a: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4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-285776"/>
            <a:ext cx="9144000" cy="563231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8.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Вы победили! Динго арестовал банду Бабируссы. От отчаяния пираты стали кидаться разными фразами. Шериф подумал, что это угрозы. Объясни Динго, к какому типу по цели высказывания относятся предложения.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1) Бабирусса: «Это вам даром не пройдёт!»	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    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А) Повествовательное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2) Питон: «Неужели у нас так ничего и не вышло?»	Б) Побудительное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3) Крыса: «Дело не удалось, мы потерпели неудачу».	В) Восклицательное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4) Варан: «Не смейте угрожать нам!»			Г) Вопросительное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СПРАВКА: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 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Повествовательное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предложение сообщает о каком-либо факте.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Побудительное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предложение выражает приказ, просьбу или мольбу.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Восклицательное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предложение выражает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эмоции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говорящего, что передаётся восклицательной интонацией.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Вопросительное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предложение заключает в себе вопрос.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Заполни вторую строку таблицы. 		Ответ: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285852" y="4786322"/>
          <a:ext cx="5643602" cy="1655699"/>
        </p:xfrm>
        <a:graphic>
          <a:graphicData uri="http://schemas.openxmlformats.org/drawingml/2006/table">
            <a:tbl>
              <a:tblPr/>
              <a:tblGrid>
                <a:gridCol w="5643602"/>
              </a:tblGrid>
              <a:tr h="76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Georgia"/>
                          <a:ea typeface="Times New Roman"/>
                          <a:cs typeface="Times New Roman"/>
                        </a:rPr>
                        <a:t>С буквой </a:t>
                      </a:r>
                      <a:r>
                        <a:rPr lang="ru-RU" sz="2400" b="1" dirty="0">
                          <a:latin typeface="Georgia"/>
                          <a:ea typeface="Times New Roman"/>
                          <a:cs typeface="Times New Roman"/>
                        </a:rPr>
                        <a:t>«Б»</a:t>
                      </a:r>
                      <a:r>
                        <a:rPr lang="ru-RU" sz="2400" dirty="0">
                          <a:latin typeface="Georgia"/>
                          <a:ea typeface="Times New Roman"/>
                          <a:cs typeface="Times New Roman"/>
                        </a:rPr>
                        <a:t> - мучительной бываю,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Georgia"/>
                          <a:ea typeface="Times New Roman"/>
                          <a:cs typeface="Times New Roman"/>
                        </a:rPr>
                        <a:t>с буквой </a:t>
                      </a:r>
                      <a:r>
                        <a:rPr lang="ru-RU" sz="2400" b="1" dirty="0">
                          <a:latin typeface="Georgia"/>
                          <a:ea typeface="Times New Roman"/>
                          <a:cs typeface="Times New Roman"/>
                        </a:rPr>
                        <a:t>«М»</a:t>
                      </a:r>
                      <a:r>
                        <a:rPr lang="ru-RU" sz="2400" dirty="0">
                          <a:latin typeface="Georgia"/>
                          <a:ea typeface="Times New Roman"/>
                          <a:cs typeface="Times New Roman"/>
                        </a:rPr>
                        <a:t> - одежду пожираю,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Georgia"/>
                          <a:ea typeface="Times New Roman"/>
                          <a:cs typeface="Times New Roman"/>
                        </a:rPr>
                        <a:t>с буквой </a:t>
                      </a:r>
                      <a:r>
                        <a:rPr lang="ru-RU" sz="2400" b="1" dirty="0">
                          <a:latin typeface="Georgia"/>
                          <a:ea typeface="Times New Roman"/>
                          <a:cs typeface="Times New Roman"/>
                        </a:rPr>
                        <a:t>«Р»</a:t>
                      </a:r>
                      <a:r>
                        <a:rPr lang="ru-RU" sz="2400" dirty="0">
                          <a:latin typeface="Georgia"/>
                          <a:ea typeface="Times New Roman"/>
                          <a:cs typeface="Times New Roman"/>
                        </a:rPr>
                        <a:t> - актёру я нужна,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Georgia"/>
                          <a:ea typeface="Times New Roman"/>
                          <a:cs typeface="Times New Roman"/>
                        </a:rPr>
                        <a:t>с буквой </a:t>
                      </a:r>
                      <a:r>
                        <a:rPr lang="ru-RU" sz="2400" b="1" dirty="0">
                          <a:latin typeface="Georgia"/>
                          <a:ea typeface="Times New Roman"/>
                          <a:cs typeface="Times New Roman"/>
                        </a:rPr>
                        <a:t>«С»</a:t>
                      </a:r>
                      <a:r>
                        <a:rPr lang="ru-RU" sz="2400" dirty="0">
                          <a:latin typeface="Georgia"/>
                          <a:ea typeface="Times New Roman"/>
                          <a:cs typeface="Times New Roman"/>
                        </a:rPr>
                        <a:t> - для повара важна.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00034" y="0"/>
            <a:ext cx="864396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9.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Золотая чернильница лежит в сундуке. Сундук заперт на кодовый замок. Динго допросил Бабируссу. Увы! Пират уже забыл код. Бабирусса помнит, что код – это ответ на загадку.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Какие три буквы откроют замок? Запиши их в ответе.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Ответ:_______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42910" y="0"/>
            <a:ext cx="850109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10.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Вы вернули золотую чернильницу Сумчатому Кроту. Библиотекарь счастлив! Он хвалит вас и говорит: «Вы очень СМЕЛЫЕ, НАХОДЧИВЫЕ, СООБРАЗИТЕЛЬНЫЕ и УМНЫЕ». Определи, какими частями речи охарактеризовал вас библиотекарь.           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Напиши букву выбранного ответа.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Имя существительное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Б.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Имя прилагательное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Глагол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Местоимение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СПРАВКА: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Имя существительное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– это часть речи, обозначающая предмет.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Имя прилагательное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– это часть речи, обозначающая признак или свойство предмета.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Глагол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– это часть речи, обозначающая действие.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Местоимение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часть речи, которая указывает на предметы, признаки, количество, не называя их.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457200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image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1142984"/>
            <a:ext cx="4214842" cy="4233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57158" y="2357430"/>
            <a:ext cx="407196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Спасибо, что помог раскрыть преступление!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785794"/>
            <a:ext cx="78581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В Сказочной Австралии беда! Ограблен библиотекарь Сумчатый Крот! </a:t>
            </a:r>
          </a:p>
        </p:txBody>
      </p:sp>
      <p:pic>
        <p:nvPicPr>
          <p:cNvPr id="1026" name="Picture 2" descr="image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571744"/>
            <a:ext cx="485778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857224" y="0"/>
            <a:ext cx="750099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Из коллекции Крота пропала ценная реликвия – золотая чернильница. Шериф Динго готов отправиться по следу преступников. Но библиотекарь настаивает, что следствие должен вести специалист по русскому языку. Он просит тебя временно приехать в Сказочную Австралию и помочь шерифу Динго в расследовании.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428596" y="0"/>
            <a:ext cx="8429684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Сумчатый Крот расстроен – во время ограбления воры скинули с полки несколько книг. Помоги навести порядок в книжном шкафу и расставь упавшие книги в алфавитном порядке по названию.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А) «Столетняя война. Экскурс в историю», Кравченко Ю.Л.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Б) «Сильнее смерти», Артур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Конан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Дойл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В) «Сказка о попе и о работнике его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Балде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», Пушкин А.С.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Г) «Собачье сердце», Булгаков М.А.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 ответе запиши верную последовательность букв. 	Ответ: _________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7200"/>
            <a:ext cx="1847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642910" y="0"/>
            <a:ext cx="8143932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2.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 На месте преступления нашли записку. Наверное, грабители случайно обронили её. В ней были написаны странные слова. Их уже давно не употребляют в русском языке. Подскажи шерифу Динго, как называются такие слова.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Обведи букву выбранного ответа.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А.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 Неологизмы				               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Б.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 Однокоренные слова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В.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 Устаревшие слова			                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Г.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 Синонимы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 descr="image0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57166"/>
            <a:ext cx="5214974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86" y="3571876"/>
          <a:ext cx="7143800" cy="2804160"/>
        </p:xfrm>
        <a:graphic>
          <a:graphicData uri="http://schemas.openxmlformats.org/drawingml/2006/table">
            <a:tbl>
              <a:tblPr/>
              <a:tblGrid>
                <a:gridCol w="714380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Georgia"/>
                          <a:ea typeface="Times New Roman"/>
                          <a:cs typeface="Calibri"/>
                        </a:rPr>
                        <a:t>Ведаю я, что злато лежит в ларце червонного цвета, </a:t>
                      </a:r>
                      <a:r>
                        <a:rPr lang="ru-RU" sz="3200" dirty="0" err="1">
                          <a:latin typeface="Georgia"/>
                          <a:ea typeface="Times New Roman"/>
                          <a:cs typeface="Calibri"/>
                        </a:rPr>
                        <a:t>аки</a:t>
                      </a:r>
                      <a:r>
                        <a:rPr lang="ru-RU" sz="3200" dirty="0">
                          <a:latin typeface="Georgia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ru-RU" sz="3200" i="1" dirty="0">
                          <a:latin typeface="Georgia"/>
                          <a:ea typeface="Times New Roman"/>
                          <a:cs typeface="Calibri"/>
                        </a:rPr>
                        <a:t>закат. </a:t>
                      </a:r>
                      <a:r>
                        <a:rPr lang="ru-RU" sz="3200" i="1" dirty="0" err="1">
                          <a:latin typeface="Georgia"/>
                          <a:ea typeface="Times New Roman"/>
                          <a:cs typeface="Calibri"/>
                        </a:rPr>
                        <a:t>Осемь</a:t>
                      </a:r>
                      <a:r>
                        <a:rPr lang="ru-RU" sz="3200" i="1" dirty="0">
                          <a:latin typeface="Georgia"/>
                          <a:ea typeface="Times New Roman"/>
                          <a:cs typeface="Calibri"/>
                        </a:rPr>
                        <a:t> дней идти до него, не смык</a:t>
                      </a:r>
                      <a:r>
                        <a:rPr lang="ru-RU" sz="3200" dirty="0">
                          <a:latin typeface="Georgia"/>
                          <a:ea typeface="Times New Roman"/>
                          <a:cs typeface="Calibri"/>
                        </a:rPr>
                        <a:t>ая очей. Посему вельми тяжело сыскать сей ларец. </a:t>
                      </a:r>
                      <a:endParaRPr lang="ru-RU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Рисунок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857232"/>
            <a:ext cx="2647950" cy="1752600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500034" y="457200"/>
            <a:ext cx="428628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3.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Calibri" pitchFamily="34" charset="0"/>
              </a:rPr>
              <a:t> Библиотекарь вручил тебе словарь архаизмов. Он поможет расшифровать записку. Прочитай записку преступников и догадайся, о чём в ней говорится.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4357694"/>
          <a:ext cx="8715404" cy="2886270"/>
        </p:xfrm>
        <a:graphic>
          <a:graphicData uri="http://schemas.openxmlformats.org/drawingml/2006/table">
            <a:tbl>
              <a:tblPr/>
              <a:tblGrid>
                <a:gridCol w="8715404"/>
              </a:tblGrid>
              <a:tr h="28862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Georgia"/>
                          <a:ea typeface="Times New Roman"/>
                          <a:cs typeface="Times New Roman"/>
                        </a:rPr>
                        <a:t>СПРАВКА: </a:t>
                      </a:r>
                      <a:r>
                        <a:rPr lang="ru-RU" sz="3200" u="sng" dirty="0">
                          <a:latin typeface="Georgia"/>
                          <a:ea typeface="Times New Roman"/>
                          <a:cs typeface="Times New Roman"/>
                        </a:rPr>
                        <a:t>Архаизм</a:t>
                      </a:r>
                      <a:r>
                        <a:rPr lang="ru-RU" sz="3200" dirty="0">
                          <a:latin typeface="Georgia"/>
                          <a:ea typeface="Times New Roman"/>
                          <a:cs typeface="Times New Roman"/>
                        </a:rPr>
                        <a:t> – это устаревшее слово, которое в современной речи заменено синонимом, т.е. словом с таким же значением.</a:t>
                      </a:r>
                      <a:endParaRPr lang="ru-RU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4282" y="428603"/>
            <a:ext cx="842968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Напиш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и букву выбранного ответа.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А.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Золото хранится в красном ларце. Путь до него составляет 8 дней, это нелегко.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Б.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Искать золото нужно на закате. Семь дней нужно не спать. Почему – никто не знает.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Знаю, что золотой ларец можно найти за семь дней и ночей. Он очень тяжёлый.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Г.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Золото испорчено червями, которые тоже находились в ларце. Теперь будет очень тяжело вернуть золоту красоту.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28596" y="0"/>
            <a:ext cx="850112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Вы отправились на поиски похитителей. На встречу попался уж. Динго спросил у ужа, не видел ли он здесь кого. Уж ответил: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Пешком шагали зверюшки по узенькой дорожке от одной деревушки до другой деревушки, не щадя свои ножки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Динго пожаловался тебе, что из-за шипения не смог разобрать смысл фразы. Определи, сколько раз встретился звук [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ш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] в ответе ужа.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 ответе запиши только число.				Ответ: ________ раз.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958</Words>
  <Application>Microsoft Office PowerPoint</Application>
  <PresentationFormat>Экран (4:3)</PresentationFormat>
  <Paragraphs>73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 6. Пираты отказались возвращать золотую чернильницу. Тогда Динго предложил им пари: кто правильнее ставит ударения в словах, тот и победил. Но и сам Динго не всегда ставит ударения верно. Ты решил потренировать друга перед испытанием. Динго произнёс несколько слов. Выбери те из них, в которых ударение поставлено верно.                                                                     Обведи буквы выбранных ответов. А. туфлЯ   Б. звОнит   В. зАнят   Г. нОвости </vt:lpstr>
      <vt:lpstr>Слайд 13</vt:lpstr>
      <vt:lpstr>Слайд 14</vt:lpstr>
      <vt:lpstr>Слайд 15</vt:lpstr>
      <vt:lpstr>Слайд 16</vt:lpstr>
      <vt:lpstr>Слайд 17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</cp:revision>
  <dcterms:created xsi:type="dcterms:W3CDTF">2012-02-02T03:56:04Z</dcterms:created>
  <dcterms:modified xsi:type="dcterms:W3CDTF">2012-02-02T04:16:28Z</dcterms:modified>
</cp:coreProperties>
</file>