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7" r:id="rId2"/>
    <p:sldId id="258" r:id="rId3"/>
    <p:sldId id="259" r:id="rId4"/>
    <p:sldId id="271" r:id="rId5"/>
    <p:sldId id="261" r:id="rId6"/>
    <p:sldId id="273" r:id="rId7"/>
    <p:sldId id="274" r:id="rId8"/>
    <p:sldId id="275" r:id="rId9"/>
    <p:sldId id="264" r:id="rId10"/>
    <p:sldId id="276" r:id="rId11"/>
    <p:sldId id="277" r:id="rId12"/>
    <p:sldId id="265" r:id="rId13"/>
    <p:sldId id="267" r:id="rId14"/>
    <p:sldId id="278" r:id="rId15"/>
  </p:sldIdLst>
  <p:sldSz cx="9144000" cy="6858000" type="screen4x3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947" autoAdjust="0"/>
  </p:normalViewPr>
  <p:slideViewPr>
    <p:cSldViewPr>
      <p:cViewPr varScale="1">
        <p:scale>
          <a:sx n="91" d="100"/>
          <a:sy n="91" d="100"/>
        </p:scale>
        <p:origin x="-4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0" cy="501015"/>
          </a:xfrm>
          <a:prstGeom prst="rect">
            <a:avLst/>
          </a:prstGeom>
        </p:spPr>
        <p:txBody>
          <a:bodyPr vert="horz" lIns="93763" tIns="46881" rIns="93763" bIns="4688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1015"/>
          </a:xfrm>
          <a:prstGeom prst="rect">
            <a:avLst/>
          </a:prstGeom>
        </p:spPr>
        <p:txBody>
          <a:bodyPr vert="horz" lIns="93763" tIns="46881" rIns="93763" bIns="4688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BDFBBDD-6503-4513-BF4C-5A3AFE128793}" type="datetimeFigureOut">
              <a:rPr lang="ru-RU"/>
              <a:pPr>
                <a:defRPr/>
              </a:pPr>
              <a:t>16.04.2015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63" tIns="46881" rIns="93763" bIns="46881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3763" tIns="46881" rIns="93763" bIns="46881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0" cy="501015"/>
          </a:xfrm>
          <a:prstGeom prst="rect">
            <a:avLst/>
          </a:prstGeom>
        </p:spPr>
        <p:txBody>
          <a:bodyPr vert="horz" lIns="93763" tIns="46881" rIns="93763" bIns="4688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9" y="9517546"/>
            <a:ext cx="2984870" cy="501015"/>
          </a:xfrm>
          <a:prstGeom prst="rect">
            <a:avLst/>
          </a:prstGeom>
        </p:spPr>
        <p:txBody>
          <a:bodyPr vert="horz" lIns="93763" tIns="46881" rIns="93763" bIns="4688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B52F891-9DAE-4044-A488-F4C4E4B7ADD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573D3D4-9097-49CA-9D53-50C897E9BB8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8EC0BBE-024B-44F9-B50A-24D447C938E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C548E29-784A-43EA-B1FD-23B29334E40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75EA8A5-AA55-4B3F-9D4A-8C880BB159F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38E9E69-7698-4352-8448-2AAF9BB0A4B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027330-ACD0-4528-9329-70112AA872C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AAD031-9466-43C7-A7F4-342DDA7C47E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C14BE0E-E7A3-45BB-8431-C75ADF4DCAC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2F4698-2F2E-4ECE-A3EF-CBEA6DBD4E3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8DFCB4D-E29A-4C07-8410-8E2611F45CF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6A8C74-5B3B-450C-B762-812AB544BAA8}" type="slidenum">
              <a:rPr lang="ru-RU">
                <a:ea typeface="Arial Unicode MS" pitchFamily="34" charset="-128"/>
                <a:cs typeface="Arial Unicode MS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266D048-59DB-487F-AC50-77D4EF59D1C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05F79-25C0-4E8F-B37B-C5C40E92F508}" type="datetimeFigureOut">
              <a:rPr lang="ru-RU"/>
              <a:pPr>
                <a:defRPr/>
              </a:pPr>
              <a:t>16.04.2015</a:t>
            </a:fld>
            <a:endParaRPr lang="ru-RU" dirty="0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C97C-7B36-4B7E-95C3-AA98B0088A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279C4-3B97-457D-99E7-143700ECA039}" type="datetimeFigureOut">
              <a:rPr lang="ru-RU"/>
              <a:pPr>
                <a:defRPr/>
              </a:pPr>
              <a:t>16.04.2015</a:t>
            </a:fld>
            <a:endParaRPr lang="ru-RU" dirty="0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C7B3B-EAF4-417C-BE0A-93F9554116B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AA356-AAC3-4363-87EC-C8FFE9BB4AAE}" type="datetimeFigureOut">
              <a:rPr lang="ru-RU"/>
              <a:pPr>
                <a:defRPr/>
              </a:pPr>
              <a:t>16.04.2015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AD192-70D1-46A5-8058-385E91403E2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C1EDC-0B0F-4FC3-9122-E7EFD1BEFD35}" type="datetimeFigureOut">
              <a:rPr lang="ru-RU"/>
              <a:pPr>
                <a:defRPr/>
              </a:pPr>
              <a:t>16.04.2015</a:t>
            </a:fld>
            <a:endParaRPr lang="ru-RU" dirty="0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A1B4F-B265-4119-AAB0-40404E5051A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2E316-F18C-46FA-8896-2B334DCD9A8C}" type="datetimeFigureOut">
              <a:rPr lang="ru-RU"/>
              <a:pPr>
                <a:defRPr/>
              </a:pPr>
              <a:t>16.04.2015</a:t>
            </a:fld>
            <a:endParaRPr lang="ru-RU" dirty="0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16B0F-DCC1-4075-8B43-94E549C20D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39019-53BD-415A-8658-D2F7C94D7F84}" type="datetimeFigureOut">
              <a:rPr lang="ru-RU"/>
              <a:pPr>
                <a:defRPr/>
              </a:pPr>
              <a:t>16.04.2015</a:t>
            </a:fld>
            <a:endParaRPr lang="ru-RU" dirty="0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5E4AC-415E-441E-B172-01586F4627B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5C64B-3ECE-420B-B39E-740BA22912E1}" type="datetimeFigureOut">
              <a:rPr lang="ru-RU"/>
              <a:pPr>
                <a:defRPr/>
              </a:pPr>
              <a:t>16.04.2015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F1D02-E0C6-4A27-8C6C-959737218D4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2A66A-9FCD-4260-B3A4-D168C8A2C524}" type="datetimeFigureOut">
              <a:rPr lang="ru-RU"/>
              <a:pPr>
                <a:defRPr/>
              </a:pPr>
              <a:t>16.04.2015</a:t>
            </a:fld>
            <a:endParaRPr lang="ru-RU" dirty="0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2DDB9-D532-4368-8CC2-9018088774F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8680F-23B8-430A-A7A4-4C83E8F8308F}" type="datetimeFigureOut">
              <a:rPr lang="ru-RU"/>
              <a:pPr>
                <a:defRPr/>
              </a:pPr>
              <a:t>16.04.2015</a:t>
            </a:fld>
            <a:endParaRPr lang="ru-RU" dirty="0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ACE2D-3C6D-4149-8A9E-B1F6EF6501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BD4F9-498C-4BEC-9041-1A00F3A808F4}" type="datetimeFigureOut">
              <a:rPr lang="ru-RU"/>
              <a:pPr>
                <a:defRPr/>
              </a:pPr>
              <a:t>16.04.2015</a:t>
            </a:fld>
            <a:endParaRPr lang="ru-RU" dirty="0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11C2E-FDFB-41A3-8C08-01A3563DCD2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586A7-8DDC-4E13-8EBC-19FF426D20C7}" type="datetimeFigureOut">
              <a:rPr lang="ru-RU"/>
              <a:pPr>
                <a:defRPr/>
              </a:pPr>
              <a:t>16.04.2015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2126D-FD0D-4A47-A5B1-959C115CD5C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B97B6D-555F-4ED6-96E3-1403CA3092C6}" type="datetimeFigureOut">
              <a:rPr lang="ru-RU"/>
              <a:pPr>
                <a:defRPr/>
              </a:pPr>
              <a:t>16.04.2015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6EC5503-EC83-4159-A167-06100B82EA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16" r:id="rId4"/>
    <p:sldLayoutId id="2147483722" r:id="rId5"/>
    <p:sldLayoutId id="2147483717" r:id="rId6"/>
    <p:sldLayoutId id="2147483723" r:id="rId7"/>
    <p:sldLayoutId id="2147483724" r:id="rId8"/>
    <p:sldLayoutId id="2147483725" r:id="rId9"/>
    <p:sldLayoutId id="2147483718" r:id="rId10"/>
    <p:sldLayoutId id="214748372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285752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</a:rPr>
              <a:t>:</a:t>
            </a:r>
            <a:r>
              <a:rPr lang="ru-RU" sz="4000" dirty="0" smtClean="0">
                <a:solidFill>
                  <a:srgbClr val="C00000"/>
                </a:solidFill>
              </a:rPr>
              <a:t/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3200" b="1" i="1" dirty="0" smtClean="0">
                <a:solidFill>
                  <a:srgbClr val="800000"/>
                </a:solidFill>
                <a:latin typeface="Monotype Corsiva" pitchFamily="66" charset="0"/>
                <a:cs typeface="Times New Roman" pitchFamily="18" charset="0"/>
              </a:rPr>
              <a:t>Использование интерактивных форм обучения для развития познавательной деятельности  обучающихся</a:t>
            </a:r>
            <a:endParaRPr lang="ru-RU" sz="3200" b="1" i="1" dirty="0">
              <a:solidFill>
                <a:srgbClr val="80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1571625" y="42148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игра «собери лепестки на цветок»</a:t>
            </a:r>
          </a:p>
        </p:txBody>
      </p:sp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357188" y="1643063"/>
            <a:ext cx="8572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latin typeface="Times New Roman" pitchFamily="18" charset="0"/>
                <a:cs typeface="Times New Roman" pitchFamily="18" charset="0"/>
              </a:rPr>
              <a:t>Задание:Обучающимся необходимо разложить лепестки к соответствующему лепестку . </a:t>
            </a:r>
          </a:p>
        </p:txBody>
      </p:sp>
      <p:sp>
        <p:nvSpPr>
          <p:cNvPr id="20484" name="Line 17"/>
          <p:cNvSpPr>
            <a:spLocks noChangeShapeType="1"/>
          </p:cNvSpPr>
          <p:nvPr/>
        </p:nvSpPr>
        <p:spPr bwMode="auto">
          <a:xfrm flipH="1">
            <a:off x="214313" y="2786063"/>
            <a:ext cx="1403350" cy="381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5" name="Oval 3"/>
          <p:cNvSpPr>
            <a:spLocks noChangeArrowheads="1"/>
          </p:cNvSpPr>
          <p:nvPr/>
        </p:nvSpPr>
        <p:spPr bwMode="auto">
          <a:xfrm>
            <a:off x="1500188" y="2571750"/>
            <a:ext cx="360362" cy="360363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20486" name="Oval 20"/>
          <p:cNvSpPr>
            <a:spLocks noChangeArrowheads="1"/>
          </p:cNvSpPr>
          <p:nvPr/>
        </p:nvSpPr>
        <p:spPr bwMode="auto">
          <a:xfrm rot="-234989">
            <a:off x="428625" y="3500438"/>
            <a:ext cx="288925" cy="2089150"/>
          </a:xfrm>
          <a:prstGeom prst="ellipse">
            <a:avLst/>
          </a:prstGeom>
          <a:solidFill>
            <a:srgbClr val="308C6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20487" name="Oval 19"/>
          <p:cNvSpPr>
            <a:spLocks noChangeArrowheads="1"/>
          </p:cNvSpPr>
          <p:nvPr/>
        </p:nvSpPr>
        <p:spPr bwMode="auto">
          <a:xfrm rot="-2380635">
            <a:off x="452438" y="4378325"/>
            <a:ext cx="2401887" cy="269875"/>
          </a:xfrm>
          <a:prstGeom prst="ellipse">
            <a:avLst/>
          </a:prstGeom>
          <a:solidFill>
            <a:srgbClr val="308C6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>
                <a:latin typeface="Franklin Gothic Book" pitchFamily="34" charset="0"/>
              </a:rPr>
              <a:t>Инструменты </a:t>
            </a:r>
          </a:p>
        </p:txBody>
      </p:sp>
      <p:sp>
        <p:nvSpPr>
          <p:cNvPr id="20488" name="Line 16"/>
          <p:cNvSpPr>
            <a:spLocks noChangeShapeType="1"/>
          </p:cNvSpPr>
          <p:nvPr/>
        </p:nvSpPr>
        <p:spPr bwMode="auto">
          <a:xfrm>
            <a:off x="6659563" y="2781300"/>
            <a:ext cx="1728787" cy="3743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9" name="Oval 3"/>
          <p:cNvSpPr>
            <a:spLocks noChangeArrowheads="1"/>
          </p:cNvSpPr>
          <p:nvPr/>
        </p:nvSpPr>
        <p:spPr bwMode="auto">
          <a:xfrm>
            <a:off x="6429375" y="2500313"/>
            <a:ext cx="360363" cy="360362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20490" name="Oval 19"/>
          <p:cNvSpPr>
            <a:spLocks noChangeArrowheads="1"/>
          </p:cNvSpPr>
          <p:nvPr/>
        </p:nvSpPr>
        <p:spPr bwMode="auto">
          <a:xfrm rot="-4822418">
            <a:off x="6931819" y="4236244"/>
            <a:ext cx="2401887" cy="269875"/>
          </a:xfrm>
          <a:prstGeom prst="ellipse">
            <a:avLst/>
          </a:prstGeom>
          <a:solidFill>
            <a:srgbClr val="308C6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>
                <a:latin typeface="Franklin Gothic Book" pitchFamily="34" charset="0"/>
              </a:rPr>
              <a:t>Материалы </a:t>
            </a:r>
          </a:p>
        </p:txBody>
      </p:sp>
      <p:sp>
        <p:nvSpPr>
          <p:cNvPr id="20491" name="Oval 20"/>
          <p:cNvSpPr>
            <a:spLocks noChangeArrowheads="1"/>
          </p:cNvSpPr>
          <p:nvPr/>
        </p:nvSpPr>
        <p:spPr bwMode="auto">
          <a:xfrm rot="-2211040">
            <a:off x="7159625" y="3457575"/>
            <a:ext cx="288925" cy="2089150"/>
          </a:xfrm>
          <a:prstGeom prst="ellipse">
            <a:avLst/>
          </a:prstGeom>
          <a:solidFill>
            <a:srgbClr val="308C6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 rot="1043015">
            <a:off x="2487613" y="2946400"/>
            <a:ext cx="1655762" cy="647700"/>
          </a:xfrm>
          <a:prstGeom prst="ellipse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Крючок </a:t>
            </a:r>
          </a:p>
        </p:txBody>
      </p:sp>
      <p:sp>
        <p:nvSpPr>
          <p:cNvPr id="13" name="Oval 8"/>
          <p:cNvSpPr>
            <a:spLocks noChangeArrowheads="1"/>
          </p:cNvSpPr>
          <p:nvPr/>
        </p:nvSpPr>
        <p:spPr bwMode="auto">
          <a:xfrm rot="21252601">
            <a:off x="4630738" y="3446463"/>
            <a:ext cx="1655762" cy="647700"/>
          </a:xfrm>
          <a:prstGeom prst="ellipse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Клубок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(нитки)</a:t>
            </a:r>
          </a:p>
        </p:txBody>
      </p:sp>
      <p:sp>
        <p:nvSpPr>
          <p:cNvPr id="14" name="Oval 6"/>
          <p:cNvSpPr>
            <a:spLocks noChangeArrowheads="1"/>
          </p:cNvSpPr>
          <p:nvPr/>
        </p:nvSpPr>
        <p:spPr bwMode="auto">
          <a:xfrm rot="-3137619">
            <a:off x="991394" y="5315744"/>
            <a:ext cx="1511300" cy="719138"/>
          </a:xfrm>
          <a:prstGeom prst="ellipse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клей</a:t>
            </a:r>
          </a:p>
        </p:txBody>
      </p:sp>
      <p:sp>
        <p:nvSpPr>
          <p:cNvPr id="15" name="Oval 18"/>
          <p:cNvSpPr>
            <a:spLocks noChangeArrowheads="1"/>
          </p:cNvSpPr>
          <p:nvPr/>
        </p:nvSpPr>
        <p:spPr bwMode="auto">
          <a:xfrm rot="18991255">
            <a:off x="2616200" y="3933825"/>
            <a:ext cx="981075" cy="1584325"/>
          </a:xfrm>
          <a:prstGeom prst="ellipse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шерсть</a:t>
            </a:r>
          </a:p>
        </p:txBody>
      </p:sp>
      <p:sp>
        <p:nvSpPr>
          <p:cNvPr id="16" name="Oval 18"/>
          <p:cNvSpPr>
            <a:spLocks noChangeArrowheads="1"/>
          </p:cNvSpPr>
          <p:nvPr/>
        </p:nvSpPr>
        <p:spPr bwMode="auto">
          <a:xfrm rot="18570408">
            <a:off x="3791744" y="3836194"/>
            <a:ext cx="973137" cy="1584325"/>
          </a:xfrm>
          <a:prstGeom prst="ellipse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иголки</a:t>
            </a:r>
          </a:p>
        </p:txBody>
      </p:sp>
      <p:sp>
        <p:nvSpPr>
          <p:cNvPr id="17" name="Oval 18"/>
          <p:cNvSpPr>
            <a:spLocks noChangeArrowheads="1"/>
          </p:cNvSpPr>
          <p:nvPr/>
        </p:nvSpPr>
        <p:spPr bwMode="auto">
          <a:xfrm rot="2899538">
            <a:off x="6731000" y="5297488"/>
            <a:ext cx="854075" cy="1746250"/>
          </a:xfrm>
          <a:prstGeom prst="ellipse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спицы</a:t>
            </a:r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 rot="507426">
            <a:off x="5286380" y="4357694"/>
            <a:ext cx="647700" cy="1584325"/>
          </a:xfrm>
          <a:prstGeom prst="ellipse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vert270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ножницы</a:t>
            </a: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 rot="5083737">
            <a:off x="3343276" y="5492750"/>
            <a:ext cx="717550" cy="1584325"/>
          </a:xfrm>
          <a:prstGeom prst="ellipse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Ткань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«Шесть шляп мышления»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7" name="Picture 13" descr="Миниатюра для версии от 14:53, 10 июля 2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1357313"/>
            <a:ext cx="92868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1428750" y="1571625"/>
            <a:ext cx="7572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latin typeface="Times New Roman" pitchFamily="18" charset="0"/>
                <a:cs typeface="Times New Roman" pitchFamily="18" charset="0"/>
              </a:rPr>
              <a:t>Какой мы обладаем информацией по пройденным темам? Какая нам нужна информация по темам? </a:t>
            </a:r>
          </a:p>
        </p:txBody>
      </p:sp>
      <p:pic>
        <p:nvPicPr>
          <p:cNvPr id="21509" name="Picture 5" descr="Миниатюра для версии от 14:45, 10 июля 200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" y="2146300"/>
            <a:ext cx="9286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TextBox 5"/>
          <p:cNvSpPr txBox="1">
            <a:spLocks noChangeArrowheads="1"/>
          </p:cNvSpPr>
          <p:nvPr/>
        </p:nvSpPr>
        <p:spPr bwMode="auto">
          <a:xfrm>
            <a:off x="1357313" y="2286000"/>
            <a:ext cx="76438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Какие практические (творческие) работы вы выполнили по пройденным темам?</a:t>
            </a:r>
          </a:p>
        </p:txBody>
      </p:sp>
      <p:pic>
        <p:nvPicPr>
          <p:cNvPr id="21511" name="Picture 7" descr="Миниатюра для версии от 14:50, 10 июля 200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5" y="3071813"/>
            <a:ext cx="928688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2" name="TextBox 7"/>
          <p:cNvSpPr txBox="1">
            <a:spLocks noChangeArrowheads="1"/>
          </p:cNvSpPr>
          <p:nvPr/>
        </p:nvSpPr>
        <p:spPr bwMode="auto">
          <a:xfrm>
            <a:off x="1357313" y="3143250"/>
            <a:ext cx="77866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Какие материалы и техники были использованы при изготовлении творческой работы?</a:t>
            </a:r>
          </a:p>
        </p:txBody>
      </p:sp>
      <p:pic>
        <p:nvPicPr>
          <p:cNvPr id="21513" name="Picture 9" descr="Миниатюра для версии от 14:51, 10 июля 200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625" y="3929063"/>
            <a:ext cx="9398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4" name="TextBox 9"/>
          <p:cNvSpPr txBox="1">
            <a:spLocks noChangeArrowheads="1"/>
          </p:cNvSpPr>
          <p:nvPr/>
        </p:nvSpPr>
        <p:spPr bwMode="auto">
          <a:xfrm>
            <a:off x="1500188" y="4143375"/>
            <a:ext cx="35829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Какие недостатки в вашей работе?</a:t>
            </a:r>
          </a:p>
        </p:txBody>
      </p:sp>
      <p:pic>
        <p:nvPicPr>
          <p:cNvPr id="21515" name="Picture 11" descr="Миниатюра для версии от 14:52, 10 июля 200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8625" y="4714875"/>
            <a:ext cx="928688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6" name="TextBox 11"/>
          <p:cNvSpPr txBox="1">
            <a:spLocks noChangeArrowheads="1"/>
          </p:cNvSpPr>
          <p:nvPr/>
        </p:nvSpPr>
        <p:spPr bwMode="auto">
          <a:xfrm>
            <a:off x="1500188" y="4786313"/>
            <a:ext cx="3949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Какие творческие идеи у вас впереди?</a:t>
            </a:r>
          </a:p>
        </p:txBody>
      </p:sp>
      <p:pic>
        <p:nvPicPr>
          <p:cNvPr id="21517" name="Picture 15" descr="Миниатюра для версии от 14:53, 10 июля 200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8625" y="5572125"/>
            <a:ext cx="928688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8" name="TextBox 13"/>
          <p:cNvSpPr txBox="1">
            <a:spLocks noChangeArrowheads="1"/>
          </p:cNvSpPr>
          <p:nvPr/>
        </p:nvSpPr>
        <p:spPr bwMode="auto">
          <a:xfrm>
            <a:off x="1571625" y="5786438"/>
            <a:ext cx="4359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Каких успехов вы достигли (самоанализ)?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219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  профессиональной  педагогической  деятельности  и достигнутые эффекты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04800" y="1554163"/>
            <a:ext cx="4481513" cy="473233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 на который рассчитывает обучающийся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Расширение границ собственных возможностей;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Умение работать в согласии с собой;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самооценки, формирование уверенности в собственных силах;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Умение работать в группе, паре, коллективе;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Получение удовлетворения от сотрудничества. </a:t>
            </a:r>
            <a:endParaRPr lang="ru-RU" sz="1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25603" name="Содержимое 1"/>
          <p:cNvSpPr>
            <a:spLocks noGrp="1"/>
          </p:cNvSpPr>
          <p:nvPr>
            <p:ph idx="1"/>
          </p:nvPr>
        </p:nvSpPr>
        <p:spPr>
          <a:xfrm>
            <a:off x="214282" y="1500174"/>
            <a:ext cx="8777318" cy="4579951"/>
          </a:xfrm>
        </p:spPr>
        <p:txBody>
          <a:bodyPr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Кукушкин В.С. Теория и методики обучения – М., Феникс 2006;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2.Рубиншейн С.Л. Основы общей психологии – СПб «Питер» 2000;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3.Сухомлинский В.А. Сердце отдаю детям – Киев 1974;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Сухомлинский В.А. О воспитании – М., 1979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Никишина И.В. Инновационные педагогические технологии и организация учебно-воспитательного и методического процессов в школе: использование интерактивных форм и методов в процессе обучения учащихся и педагогов. –Волгоград: Учитель, 2007;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Лакоцетина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Т.П., Алимова Е.Е., Оганезова Л.М. современный урок. Часть 4: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научно-практич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пособие для учителей, методистов, руководителей учебных заведений, студентов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заведений, слушателей ИПК. –Ростов –на- Д: Изд-во «Учитель», 2007</a:t>
            </a:r>
          </a:p>
          <a:p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501121" cy="1298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125000"/>
              </a:lnSpc>
              <a:spcBef>
                <a:spcPct val="20000"/>
              </a:spcBef>
              <a:buClr>
                <a:srgbClr val="99FF66"/>
              </a:buClr>
              <a:defRPr/>
            </a:pPr>
            <a:r>
              <a:rPr lang="ru-RU" sz="6600" b="1" kern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Благодарю за внимание!</a:t>
            </a:r>
            <a:endParaRPr lang="ru-RU" sz="6600" b="1" kern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4" name="Picture 2" descr="C:\Documents and Settings\макс\Рабочий стол\выступление\238151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844674"/>
            <a:ext cx="6643734" cy="4955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Условия формирования личного вклада педагога в развитие образования</a:t>
            </a:r>
            <a:endParaRPr lang="ru-RU" sz="2800" b="1" i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научно-исследователь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88" y="1500188"/>
            <a:ext cx="3786187" cy="121443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Научно-исследовательские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условия (поисково-исследовательская работа)</a:t>
            </a:r>
          </a:p>
        </p:txBody>
      </p:sp>
      <p:cxnSp>
        <p:nvCxnSpPr>
          <p:cNvPr id="6" name="Соединительная линия уступом 5"/>
          <p:cNvCxnSpPr/>
          <p:nvPr/>
        </p:nvCxnSpPr>
        <p:spPr>
          <a:xfrm>
            <a:off x="4143375" y="1785938"/>
            <a:ext cx="1071563" cy="71437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4932363" y="1125538"/>
            <a:ext cx="4032250" cy="158908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Поиск и обработка информации в сети Интернет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изучение работ педагогов и психологов Г.Фриц,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К.Д.Ушинский, А.С. Макаренко, В.А. Сухомлинский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7188" y="3143250"/>
            <a:ext cx="3857625" cy="135731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Методические условия </a:t>
            </a:r>
          </a:p>
        </p:txBody>
      </p:sp>
      <p:cxnSp>
        <p:nvCxnSpPr>
          <p:cNvPr id="13" name="Соединительная линия уступом 12"/>
          <p:cNvCxnSpPr/>
          <p:nvPr/>
        </p:nvCxnSpPr>
        <p:spPr>
          <a:xfrm rot="16200000" flipH="1">
            <a:off x="4286250" y="3571875"/>
            <a:ext cx="71438" cy="7143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Соединительная линия уступом 14"/>
          <p:cNvCxnSpPr/>
          <p:nvPr/>
        </p:nvCxnSpPr>
        <p:spPr>
          <a:xfrm>
            <a:off x="4214813" y="3429000"/>
            <a:ext cx="1071562" cy="85725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5003800" y="2924175"/>
            <a:ext cx="3925888" cy="208915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Деятельностный метод обучения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Личностно-ориентированный подход  в обучении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ИКТ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Игровые технологии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Активное взаимодействие в группах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28625" y="4786313"/>
            <a:ext cx="3786188" cy="150018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Организационно-педагогические условия</a:t>
            </a:r>
          </a:p>
        </p:txBody>
      </p:sp>
      <p:cxnSp>
        <p:nvCxnSpPr>
          <p:cNvPr id="21" name="Соединительная линия уступом 20"/>
          <p:cNvCxnSpPr/>
          <p:nvPr/>
        </p:nvCxnSpPr>
        <p:spPr>
          <a:xfrm>
            <a:off x="4214813" y="5286375"/>
            <a:ext cx="914400" cy="9144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5003800" y="5157788"/>
            <a:ext cx="3960813" cy="141446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самообразование;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самоанализ деятельности;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педсоветы,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методсоветы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работа в творческих группах;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аттестация.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Актуальность личного вклада педагога в развитие  образования</a:t>
            </a:r>
            <a:endParaRPr lang="ru-RU" sz="2800" b="1" i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ru-RU" sz="1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ru-RU" sz="1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ru-RU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Font typeface="Wingdings 2" pitchFamily="18" charset="2"/>
              <a:buNone/>
            </a:pPr>
            <a:endParaRPr lang="ru-RU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ru-RU" sz="1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Rectangle 1"/>
          <p:cNvSpPr>
            <a:spLocks noChangeArrowheads="1"/>
          </p:cNvSpPr>
          <p:nvPr/>
        </p:nvSpPr>
        <p:spPr bwMode="auto">
          <a:xfrm>
            <a:off x="357188" y="1158875"/>
            <a:ext cx="4500562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000" dirty="0">
                <a:cs typeface="Arial" charset="0"/>
              </a:rPr>
              <a:t/>
            </a:r>
            <a:br>
              <a:rPr lang="ru-RU" sz="2000" dirty="0">
                <a:cs typeface="Arial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Модернизация российского образования существенно затрагивает организацию учебного процесса в общеобразовательных учебных заведениях. Одной из главных задач совершенствования системы образования является создание условий для самореализации и развития обучающихся.</a:t>
            </a:r>
          </a:p>
          <a:p>
            <a:pPr eaLnBrk="0" hangingPunc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Актуальность данной задачи заключена в том, что личность, способная себя реализовать, востребована в современном обществе, что отмечено в нормативно-правовых документах, определяющих образовательную политику государства.</a:t>
            </a:r>
          </a:p>
        </p:txBody>
      </p:sp>
      <p:pic>
        <p:nvPicPr>
          <p:cNvPr id="13317" name="Picture 2" descr="Федеральный закон &quot;Об образовании в Российской Федерации&quot;. . Текст с изменениями и дополнениями на 2014 год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0" y="1071563"/>
            <a:ext cx="2462213" cy="302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4" descr="Детская музыкальная школа 20 Курортного района Санкт-Петербурга. . - Федеральны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3571875"/>
            <a:ext cx="2259013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323528" y="0"/>
            <a:ext cx="8668072" cy="1295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Теоретическое обоснование личного вклада в развитие образования</a:t>
            </a:r>
            <a:endParaRPr lang="ru-RU" sz="2800" b="1" i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Содержимое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3" name="Прямоугольник 12"/>
          <p:cNvSpPr/>
          <p:nvPr/>
        </p:nvSpPr>
        <p:spPr>
          <a:xfrm>
            <a:off x="5929313" y="1143000"/>
            <a:ext cx="3000375" cy="21431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Дискуссионные технологии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(дискуссии)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857875" y="4286250"/>
            <a:ext cx="3071813" cy="21431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Технологии коллективного-группового обучения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(мозговой штурм, микрофон)</a:t>
            </a:r>
          </a:p>
        </p:txBody>
      </p:sp>
      <p:sp>
        <p:nvSpPr>
          <p:cNvPr id="11" name="Овал 10"/>
          <p:cNvSpPr/>
          <p:nvPr/>
        </p:nvSpPr>
        <p:spPr>
          <a:xfrm>
            <a:off x="2500313" y="1857375"/>
            <a:ext cx="4143375" cy="364331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Интерактивные технологии обучения в дополнительном образовании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4313" y="1214438"/>
            <a:ext cx="3143250" cy="17145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Технологии ситуационного моделирования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(игра в обучении)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57188" y="4286250"/>
            <a:ext cx="3143250" cy="18573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Технология кооперативного обучения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(работа в группах, парах)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0"/>
            <a:ext cx="8686800" cy="1266804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 и задачи  педагогической деятельности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ru-RU" sz="2000" b="1" i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ЦЕЛЬ- </a:t>
            </a: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педагогом условий, в которых обучающийся сам будет открывать, приобретать и конструировать знания.</a:t>
            </a:r>
          </a:p>
          <a:p>
            <a:pPr algn="ctr">
              <a:buFont typeface="Wingdings 2" pitchFamily="18" charset="2"/>
              <a:buNone/>
            </a:pPr>
            <a:endParaRPr lang="ru-RU" sz="2000" b="1" i="1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 2" pitchFamily="18" charset="2"/>
              <a:buNone/>
            </a:pPr>
            <a:r>
              <a:rPr lang="ru-RU" sz="2000" b="1" i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ЗАДАЧИ</a:t>
            </a:r>
          </a:p>
          <a:p>
            <a:pPr>
              <a:buFont typeface="Wingdings" pitchFamily="2" charset="2"/>
              <a:buChar char="v"/>
            </a:pP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Раскрыть способности, интеллектуальный</a:t>
            </a:r>
          </a:p>
          <a:p>
            <a:pPr>
              <a:buFont typeface="Wingdings 2" pitchFamily="18" charset="2"/>
              <a:buNone/>
            </a:pP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творческий потенциал обучающихся;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Формировать интерес к изучаемой теме;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Развивать самостоятельность обучающихся;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Учитывать индивидуальные особенности в учебном процессе;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условий для самореализации обучающихся;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8"/>
          <p:cNvSpPr txBox="1">
            <a:spLocks noChangeArrowheads="1"/>
          </p:cNvSpPr>
          <p:nvPr/>
        </p:nvSpPr>
        <p:spPr bwMode="auto">
          <a:xfrm>
            <a:off x="500063" y="1214438"/>
            <a:ext cx="8032750" cy="78105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ru-RU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Организация учебно-воспитательного процесса с использованием ИТО</a:t>
            </a:r>
          </a:p>
        </p:txBody>
      </p:sp>
      <p:sp>
        <p:nvSpPr>
          <p:cNvPr id="16387" name="Rectangle 9"/>
          <p:cNvSpPr>
            <a:spLocks noChangeArrowheads="1"/>
          </p:cNvSpPr>
          <p:nvPr/>
        </p:nvSpPr>
        <p:spPr bwMode="auto">
          <a:xfrm>
            <a:off x="285750" y="714375"/>
            <a:ext cx="8501063" cy="3698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Внедрение интерактивных технологий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786313" y="2286000"/>
            <a:ext cx="3994150" cy="13239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Проведение предметных конкурсов с использованием ИТО («мозговой штурм», «обсуждение в группе»)</a:t>
            </a:r>
            <a:endParaRPr lang="uk-UA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57188" y="2286000"/>
            <a:ext cx="4219575" cy="13239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Организация подготовки и защиты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ученических проектов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 использованием ИТО</a:t>
            </a:r>
            <a:endParaRPr lang="ru-RU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85750" y="3929063"/>
            <a:ext cx="3929063" cy="4000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Подготовка конкурсам </a:t>
            </a:r>
            <a:endParaRPr lang="uk-UA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429125" y="4000500"/>
            <a:ext cx="4429125" cy="101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Использование ИТО на дополнительных занятиях (работа в парах, «каждый учит каждого»)</a:t>
            </a:r>
          </a:p>
        </p:txBody>
      </p:sp>
      <p:sp>
        <p:nvSpPr>
          <p:cNvPr id="22" name="Заголовок 2"/>
          <p:cNvSpPr txBox="1">
            <a:spLocks/>
          </p:cNvSpPr>
          <p:nvPr/>
        </p:nvSpPr>
        <p:spPr>
          <a:xfrm>
            <a:off x="251520" y="0"/>
            <a:ext cx="86868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i="1" cap="all" dirty="0">
                <a:solidFill>
                  <a:srgbClr val="C0000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Ведущая педагогическая  идея</a:t>
            </a: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2"/>
          <p:cNvSpPr txBox="1">
            <a:spLocks/>
          </p:cNvSpPr>
          <p:nvPr/>
        </p:nvSpPr>
        <p:spPr>
          <a:xfrm>
            <a:off x="251520" y="188640"/>
            <a:ext cx="8686800" cy="8382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i="1" cap="all" dirty="0">
                <a:solidFill>
                  <a:srgbClr val="C0000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Деятельностный аспект личного вклада в развитие образования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85750" y="1214438"/>
            <a:ext cx="2428875" cy="7143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Игровые формы проведения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571750" y="1785938"/>
            <a:ext cx="3286125" cy="10715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деятельности обучающихся, при которой педагог- партнёр, тренер, помощник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857875" y="2571750"/>
            <a:ext cx="3000375" cy="15001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Отбор интерактивных техник, которые помогают справиться с объёмом информации и сложностью изучаемого материала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14313" y="2857500"/>
            <a:ext cx="3143250" cy="15716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и развитие профессионального мастерства педагога- самообразование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786063" y="4000500"/>
            <a:ext cx="3143250" cy="15716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Изменение методических функций педагога: не передавать знания, а учить самостоятельно их приобретать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857875" y="4929188"/>
            <a:ext cx="3000375" cy="17859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Интерактивные технологии позволяют разнообразить занятия, сделать его активным,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эфективным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692275" y="620713"/>
            <a:ext cx="7272338" cy="604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714375" y="214313"/>
            <a:ext cx="7858125" cy="955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ДЕЯТЕЛЬНЫСТНЫЙ АСПЕКТ ИСПОЛЬЗОВАНИЯ ИТК НА ЗАНЯТИЯ</a:t>
            </a: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18436" name="Text Box 13"/>
          <p:cNvSpPr txBox="1">
            <a:spLocks noChangeArrowheads="1"/>
          </p:cNvSpPr>
          <p:nvPr/>
        </p:nvSpPr>
        <p:spPr bwMode="auto">
          <a:xfrm>
            <a:off x="4410075" y="1195388"/>
            <a:ext cx="1536700" cy="96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>
              <a:solidFill>
                <a:srgbClr val="700000"/>
              </a:solidFill>
              <a:latin typeface="Calibri" pitchFamily="34" charset="0"/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3000375" y="2286000"/>
            <a:ext cx="3071813" cy="17145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Использование ИТК на занятиях</a:t>
            </a:r>
          </a:p>
        </p:txBody>
      </p:sp>
      <p:cxnSp>
        <p:nvCxnSpPr>
          <p:cNvPr id="61" name="Прямая со стрелкой 60"/>
          <p:cNvCxnSpPr/>
          <p:nvPr/>
        </p:nvCxnSpPr>
        <p:spPr>
          <a:xfrm flipV="1">
            <a:off x="5429250" y="2143125"/>
            <a:ext cx="714375" cy="285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Скругленный прямоугольник 62"/>
          <p:cNvSpPr/>
          <p:nvPr/>
        </p:nvSpPr>
        <p:spPr>
          <a:xfrm>
            <a:off x="6143625" y="1357313"/>
            <a:ext cx="2428875" cy="100012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Презентации </a:t>
            </a: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6215063" y="3929063"/>
            <a:ext cx="2643187" cy="128587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Ресурсы сети интернет</a:t>
            </a: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2857500" y="5143500"/>
            <a:ext cx="2571750" cy="112871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Дидактические материалы</a:t>
            </a: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214313" y="3571875"/>
            <a:ext cx="2571750" cy="121443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Иллюстрационно-информационный материал</a:t>
            </a: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500063" y="1285875"/>
            <a:ext cx="2357437" cy="107156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Игры </a:t>
            </a:r>
          </a:p>
        </p:txBody>
      </p:sp>
      <p:cxnSp>
        <p:nvCxnSpPr>
          <p:cNvPr id="70" name="Прямая со стрелкой 69"/>
          <p:cNvCxnSpPr/>
          <p:nvPr/>
        </p:nvCxnSpPr>
        <p:spPr>
          <a:xfrm rot="16200000" flipH="1">
            <a:off x="5607844" y="3750469"/>
            <a:ext cx="642938" cy="571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 rot="5400000">
            <a:off x="3821113" y="4537075"/>
            <a:ext cx="107156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 rot="5400000">
            <a:off x="2714625" y="3643313"/>
            <a:ext cx="500063" cy="3571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 rot="16200000" flipV="1">
            <a:off x="2786063" y="2357438"/>
            <a:ext cx="357187" cy="3571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Диапазон личного вклада педагога в развитие образования и степень его новизны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00375" y="2786063"/>
            <a:ext cx="2857500" cy="157162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Игровые технологии с использованием ИТК</a:t>
            </a:r>
          </a:p>
        </p:txBody>
      </p:sp>
      <p:sp>
        <p:nvSpPr>
          <p:cNvPr id="6" name="Овал 5"/>
          <p:cNvSpPr/>
          <p:nvPr/>
        </p:nvSpPr>
        <p:spPr>
          <a:xfrm>
            <a:off x="6000750" y="1571625"/>
            <a:ext cx="2643188" cy="134302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Собери лепестки на цветок</a:t>
            </a:r>
          </a:p>
        </p:txBody>
      </p:sp>
      <p:sp>
        <p:nvSpPr>
          <p:cNvPr id="8" name="Овал 7"/>
          <p:cNvSpPr/>
          <p:nvPr/>
        </p:nvSpPr>
        <p:spPr>
          <a:xfrm>
            <a:off x="6286500" y="4071938"/>
            <a:ext cx="2714625" cy="141446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Шесть шляп мышления</a:t>
            </a:r>
          </a:p>
        </p:txBody>
      </p:sp>
      <p:sp>
        <p:nvSpPr>
          <p:cNvPr id="9" name="Овал 8"/>
          <p:cNvSpPr/>
          <p:nvPr/>
        </p:nvSpPr>
        <p:spPr>
          <a:xfrm>
            <a:off x="2928938" y="5072063"/>
            <a:ext cx="2786062" cy="142875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Найди лишнее </a:t>
            </a:r>
          </a:p>
        </p:txBody>
      </p:sp>
      <p:sp>
        <p:nvSpPr>
          <p:cNvPr id="10" name="Овал 9"/>
          <p:cNvSpPr/>
          <p:nvPr/>
        </p:nvSpPr>
        <p:spPr>
          <a:xfrm>
            <a:off x="142875" y="3500438"/>
            <a:ext cx="2357438" cy="164306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Микрофон </a:t>
            </a:r>
          </a:p>
        </p:txBody>
      </p:sp>
      <p:sp>
        <p:nvSpPr>
          <p:cNvPr id="11" name="Овал 10"/>
          <p:cNvSpPr/>
          <p:nvPr/>
        </p:nvSpPr>
        <p:spPr>
          <a:xfrm>
            <a:off x="642938" y="1428750"/>
            <a:ext cx="2500312" cy="135731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Мозговой штурм</a:t>
            </a:r>
          </a:p>
        </p:txBody>
      </p:sp>
      <p:cxnSp>
        <p:nvCxnSpPr>
          <p:cNvPr id="13" name="Прямая со стрелкой 12"/>
          <p:cNvCxnSpPr>
            <a:endCxn id="6" idx="3"/>
          </p:cNvCxnSpPr>
          <p:nvPr/>
        </p:nvCxnSpPr>
        <p:spPr>
          <a:xfrm flipV="1">
            <a:off x="5857875" y="2717800"/>
            <a:ext cx="530225" cy="4968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5857875" y="3857625"/>
            <a:ext cx="571500" cy="571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5" idx="2"/>
          </p:cNvCxnSpPr>
          <p:nvPr/>
        </p:nvCxnSpPr>
        <p:spPr>
          <a:xfrm rot="16200000" flipH="1">
            <a:off x="4071937" y="4714876"/>
            <a:ext cx="7143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10" idx="6"/>
          </p:cNvCxnSpPr>
          <p:nvPr/>
        </p:nvCxnSpPr>
        <p:spPr>
          <a:xfrm rot="10800000" flipV="1">
            <a:off x="2500313" y="4286250"/>
            <a:ext cx="642937" cy="365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10800000">
            <a:off x="3071813" y="2357438"/>
            <a:ext cx="500062" cy="4286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820</TotalTime>
  <Words>647</Words>
  <Application>Microsoft Office PowerPoint</Application>
  <PresentationFormat>Экран (4:3)</PresentationFormat>
  <Paragraphs>124</Paragraphs>
  <Slides>14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Тема: Использование интерактивных форм обучения для развития познавательной деятельности  обучающихся</vt:lpstr>
      <vt:lpstr>Условия формирования личного вклада педагога в развитие образования</vt:lpstr>
      <vt:lpstr>Актуальность личного вклада педагога в развитие  образования</vt:lpstr>
      <vt:lpstr>Теоретическое обоснование личного вклада в развитие образования</vt:lpstr>
      <vt:lpstr>Цель  и задачи  педагогической деятельности</vt:lpstr>
      <vt:lpstr>Слайд 6</vt:lpstr>
      <vt:lpstr>Слайд 7</vt:lpstr>
      <vt:lpstr>Слайд 8</vt:lpstr>
      <vt:lpstr>Диапазон личного вклада педагога в развитие образования и степень его новизны</vt:lpstr>
      <vt:lpstr>игра «собери лепестки на цветок»</vt:lpstr>
      <vt:lpstr>«Шесть шляп мышления»</vt:lpstr>
      <vt:lpstr>Результат  профессиональной  педагогической  деятельности  и достигнутые эффекты</vt:lpstr>
      <vt:lpstr>Литература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Визитная карточка</dc:title>
  <cp:lastModifiedBy>Admin</cp:lastModifiedBy>
  <cp:revision>98</cp:revision>
  <dcterms:modified xsi:type="dcterms:W3CDTF">2015-04-16T10:21:33Z</dcterms:modified>
</cp:coreProperties>
</file>